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5143500" cx="9144000"/>
  <p:notesSz cx="6858000" cy="9144000"/>
  <p:embeddedFontLst>
    <p:embeddedFont>
      <p:font typeface="Roboto"/>
      <p:regular r:id="rId60"/>
      <p:bold r:id="rId61"/>
      <p:italic r:id="rId62"/>
      <p:boldItalic r:id="rId63"/>
    </p:embeddedFont>
    <p:embeddedFont>
      <p:font typeface="Amatic SC"/>
      <p:regular r:id="rId64"/>
      <p:bold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5.xml"/><Relationship Id="rId64" Type="http://schemas.openxmlformats.org/officeDocument/2006/relationships/font" Target="fonts/AmaticSC-regular.fntdata"/><Relationship Id="rId63" Type="http://schemas.openxmlformats.org/officeDocument/2006/relationships/font" Target="fonts/Roboto-boldItalic.fntdata"/><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font" Target="fonts/AmaticSC-bold.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Abstract: </a:t>
            </a:r>
            <a:r>
              <a:rPr lang="en" sz="1200">
                <a:solidFill>
                  <a:srgbClr val="191919"/>
                </a:solidFill>
                <a:highlight>
                  <a:srgbClr val="FFFFFF"/>
                </a:highlight>
              </a:rPr>
              <a:t>This program will examine when and how to accessibly use sonic media in the classroom. Hearing is a biological process; the act of listening is a social process. Both can provide barriers to learning. The way that we hear and listen is deeply informed not only by physiological abilities, but also by conscious and unconscious cultural perspectives. No one student will hear or listen to (and interpret) sound-based educational materials in the same way. Further, many students are d/Deaf, Hard of Hearing, or have audio processing disabilities. This session will discuss the social and pedagogical opportunities and barriers to using sound recordings, such as music, documentary audio, or audiovisual material, in class (especially in online settings) and will define and illustrate concrete accessibility values and practices that can reduce barriers to aural knowledge, including sound description and captioning.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4c97dc5b87_0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4c97dc5b87_0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c97dc5b87_0_9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c97dc5b87_0_9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4c97dc5b87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4c97dc5b87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4c97dc5b87_0_8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4c97dc5b87_0_8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4c97dc5b87_0_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4c97dc5b87_0_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4c97dc5b87_0_8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4c97dc5b87_0_8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4c97dc5b87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4c97dc5b87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ASL interpretation companies will also provide CART captioning. Just ask!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4c97dc5b87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4c97dc5b87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4c97dc5b87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4c97dc5b87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8b88993fe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8b88993fe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4c97dc5b8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4c97dc5b8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4c97dc5b87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4c97dc5b87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4c97dc5b87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4c97dc5b87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4c97dc5b87_0_8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4c97dc5b87_0_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4c97dc5b87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4c97dc5b87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4c97dc5b87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4c97dc5b87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4c97dc5b87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4c97dc5b87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4c97dc5b87_0_10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4c97dc5b87_0_10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4c97dc5b87_0_1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4c97dc5b87_0_1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4c97dc5b87_0_1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4c97dc5b87_0_1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https://alt-text-as-poetry.net/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4c97dc5b87_0_1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4c97dc5b87_0_1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https://alt-text-as-poetry.net/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4c97dc5b87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4c97dc5b87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4c97dc5b87_0_1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4c97dc5b87_0_1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4c97dc5b87_0_1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4c97dc5b87_0_1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4c97dc5b87_0_1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4c97dc5b87_0_1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4c97dc5b87_0_1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4c97dc5b87_0_1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4c97dc5b87_0_1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4c97dc5b87_0_1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4c97dc5b87_0_1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4c97dc5b87_0_1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4c97dc5b87_0_9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4c97dc5b87_0_9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4c97dc5b87_0_1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4c97dc5b87_0_1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4c97dc5b87_0_9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4c97dc5b87_0_9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4c97dc5b87_0_1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4c97dc5b87_0_1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4c97dc5b87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4c97dc5b87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4c97dc5b87_0_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4c97dc5b87_0_9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4c97dc5b87_0_9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4c97dc5b87_0_9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4c97dc5b87_0_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4c97dc5b87_0_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4c97dc5b87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4c97dc5b87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4c97dc5b87_0_10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4c97dc5b87_0_10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4c97dc5b87_0_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4c97dc5b87_0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4c97dc5b87_0_10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4c97dc5b87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4c97dc5b87_0_10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4c97dc5b87_0_1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4c97dc5b87_0_10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4c97dc5b87_0_1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4c97dc5b87_0_1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4c97dc5b87_0_1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4c97dc5b87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4c97dc5b87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4c97dc5b87_0_1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4c97dc5b87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4c97dc5b87_0_1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4c97dc5b87_0_1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4c97dc5b87_0_10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4c97dc5b87_0_10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4c97dc5b87_0_1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4c97dc5b87_0_1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4c97dc5b87_0_1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4c97dc5b87_0_1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4c97dc5b87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4c97dc5b87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4c97dc5b87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4c97dc5b87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4c97dc5b87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4c97dc5b87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4c97dc5b87_0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4c97dc5b87_0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s://alt-text-as-poetry.net/" TargetMode="External"/><Relationship Id="rId4" Type="http://schemas.openxmlformats.org/officeDocument/2006/relationships/hyperlink" Target="http://drive.google.com/file/d/1UTWzhk1aWDh8S-UPc-6uDkNKOul6VUdX/view" TargetMode="External"/><Relationship Id="rId5"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5.png"/><Relationship Id="rId4" Type="http://schemas.openxmlformats.org/officeDocument/2006/relationships/hyperlink" Target="http://drive.google.com/file/d/17j3zDJSd6sFQD2RGOfHKth6xZaHhClzJ/view" TargetMode="External"/><Relationship Id="rId5"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3.png"/><Relationship Id="rId4" Type="http://schemas.openxmlformats.org/officeDocument/2006/relationships/image" Target="../media/image26.png"/><Relationship Id="rId5"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8.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8.png"/><Relationship Id="rId4" Type="http://schemas.openxmlformats.org/officeDocument/2006/relationships/image" Target="../media/image30.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hyperlink" Target="mailto:charles.eppley@asu.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26258" y="294225"/>
            <a:ext cx="8520600" cy="1202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solidFill>
                  <a:srgbClr val="9900FF"/>
                </a:solidFill>
              </a:rPr>
              <a:t>Accessible Listening</a:t>
            </a:r>
            <a:endParaRPr b="1">
              <a:solidFill>
                <a:srgbClr val="9900FF"/>
              </a:solidFill>
            </a:endParaRPr>
          </a:p>
        </p:txBody>
      </p:sp>
      <p:sp>
        <p:nvSpPr>
          <p:cNvPr id="55" name="Google Shape;55;p13"/>
          <p:cNvSpPr txBox="1"/>
          <p:nvPr>
            <p:ph idx="1" type="subTitle"/>
          </p:nvPr>
        </p:nvSpPr>
        <p:spPr>
          <a:xfrm>
            <a:off x="326250" y="1442327"/>
            <a:ext cx="85206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Inclusive Uses of Sound in the Classroom</a:t>
            </a:r>
            <a:endParaRPr sz="3000">
              <a:solidFill>
                <a:srgbClr val="000000"/>
              </a:solidFill>
            </a:endParaRPr>
          </a:p>
        </p:txBody>
      </p:sp>
      <p:sp>
        <p:nvSpPr>
          <p:cNvPr id="56" name="Google Shape;56;p13"/>
          <p:cNvSpPr txBox="1"/>
          <p:nvPr>
            <p:ph idx="1" type="subTitle"/>
          </p:nvPr>
        </p:nvSpPr>
        <p:spPr>
          <a:xfrm>
            <a:off x="326250" y="2725825"/>
            <a:ext cx="83715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Charles Eppley (they/he)</a:t>
            </a:r>
            <a:endParaRPr sz="2500"/>
          </a:p>
          <a:p>
            <a:pPr indent="0" lvl="0" marL="0" rtl="0" algn="l">
              <a:spcBef>
                <a:spcPts val="0"/>
              </a:spcBef>
              <a:spcAft>
                <a:spcPts val="0"/>
              </a:spcAft>
              <a:buNone/>
            </a:pPr>
            <a:r>
              <a:t/>
            </a:r>
            <a:endParaRPr sz="2000"/>
          </a:p>
          <a:p>
            <a:pPr indent="0" lvl="0" marL="0" rtl="0" algn="l">
              <a:spcBef>
                <a:spcPts val="0"/>
              </a:spcBef>
              <a:spcAft>
                <a:spcPts val="0"/>
              </a:spcAft>
              <a:buNone/>
            </a:pPr>
            <a:r>
              <a:rPr lang="en" sz="2000"/>
              <a:t>Assistant Teaching Professor of Interdisciplinary Arts &amp; Performance</a:t>
            </a:r>
            <a:endParaRPr sz="2000"/>
          </a:p>
          <a:p>
            <a:pPr indent="0" lvl="0" marL="0" rtl="0" algn="l">
              <a:spcBef>
                <a:spcPts val="0"/>
              </a:spcBef>
              <a:spcAft>
                <a:spcPts val="0"/>
              </a:spcAft>
              <a:buNone/>
            </a:pPr>
            <a:r>
              <a:rPr lang="en" sz="2000"/>
              <a:t>School of Humanities, Arts &amp; Cultural Studies (SHArCS) </a:t>
            </a:r>
            <a:endParaRPr sz="2000"/>
          </a:p>
          <a:p>
            <a:pPr indent="0" lvl="0" marL="0" rtl="0" algn="l">
              <a:spcBef>
                <a:spcPts val="0"/>
              </a:spcBef>
              <a:spcAft>
                <a:spcPts val="0"/>
              </a:spcAft>
              <a:buNone/>
            </a:pPr>
            <a:r>
              <a:rPr lang="en" sz="2000"/>
              <a:t>Arizona State University </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2"/>
          <p:cNvSpPr txBox="1"/>
          <p:nvPr>
            <p:ph idx="1" type="subTitle"/>
          </p:nvPr>
        </p:nvSpPr>
        <p:spPr>
          <a:xfrm>
            <a:off x="361500" y="426600"/>
            <a:ext cx="53205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Sound in the classroom</a:t>
            </a:r>
            <a:endParaRPr b="1" sz="3000">
              <a:solidFill>
                <a:schemeClr val="dk1"/>
              </a:solidFill>
            </a:endParaRPr>
          </a:p>
          <a:p>
            <a:pPr indent="0" lvl="0" marL="0" rtl="0" algn="l">
              <a:spcBef>
                <a:spcPts val="0"/>
              </a:spcBef>
              <a:spcAft>
                <a:spcPts val="0"/>
              </a:spcAft>
              <a:buNone/>
            </a:pPr>
            <a:r>
              <a:t/>
            </a:r>
            <a:endParaRPr sz="2000"/>
          </a:p>
        </p:txBody>
      </p:sp>
      <p:sp>
        <p:nvSpPr>
          <p:cNvPr id="112" name="Google Shape;112;p22"/>
          <p:cNvSpPr txBox="1"/>
          <p:nvPr>
            <p:ph idx="1" type="subTitle"/>
          </p:nvPr>
        </p:nvSpPr>
        <p:spPr>
          <a:xfrm>
            <a:off x="361500" y="1242775"/>
            <a:ext cx="8051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dk1"/>
                </a:solidFill>
              </a:rPr>
              <a:t>As educators, we are often instructed to create visual and textual materials to supplement our speech. This mode of visual learning (through graphs, images, and bullet point summaries) helps students who are neurodivergent or have audio-processing issues. </a:t>
            </a:r>
            <a:endParaRPr sz="2300">
              <a:solidFill>
                <a:schemeClr val="dk1"/>
              </a:solidFill>
            </a:endParaRPr>
          </a:p>
          <a:p>
            <a:pPr indent="0" lvl="0" marL="0" rtl="0" algn="l">
              <a:spcBef>
                <a:spcPts val="0"/>
              </a:spcBef>
              <a:spcAft>
                <a:spcPts val="0"/>
              </a:spcAft>
              <a:buNone/>
            </a:pPr>
            <a:r>
              <a:t/>
            </a:r>
            <a:endParaRPr sz="2300">
              <a:solidFill>
                <a:schemeClr val="dk1"/>
              </a:solidFill>
            </a:endParaRPr>
          </a:p>
          <a:p>
            <a:pPr indent="0" lvl="0" marL="0" rtl="0" algn="l">
              <a:spcBef>
                <a:spcPts val="0"/>
              </a:spcBef>
              <a:spcAft>
                <a:spcPts val="0"/>
              </a:spcAft>
              <a:buNone/>
            </a:pPr>
            <a:r>
              <a:rPr lang="en" sz="2300">
                <a:solidFill>
                  <a:srgbClr val="999999"/>
                </a:solidFill>
              </a:rPr>
              <a:t>But some information may be lost if we don’t think carefully about which components we transcribe.</a:t>
            </a:r>
            <a:r>
              <a:rPr lang="en" sz="2300">
                <a:solidFill>
                  <a:schemeClr val="dk1"/>
                </a:solidFill>
              </a:rPr>
              <a:t> </a:t>
            </a:r>
            <a:r>
              <a:rPr b="1" lang="en" sz="2300">
                <a:solidFill>
                  <a:srgbClr val="9900FF"/>
                </a:solidFill>
              </a:rPr>
              <a:t>What information, and which students, </a:t>
            </a:r>
            <a:r>
              <a:rPr b="1" lang="en" sz="2300">
                <a:solidFill>
                  <a:srgbClr val="9900FF"/>
                </a:solidFill>
              </a:rPr>
              <a:t>might </a:t>
            </a:r>
            <a:r>
              <a:rPr b="1" lang="en" sz="2300">
                <a:solidFill>
                  <a:srgbClr val="9900FF"/>
                </a:solidFill>
              </a:rPr>
              <a:t>get left out?</a:t>
            </a:r>
            <a:endParaRPr b="1" sz="2300">
              <a:solidFill>
                <a:srgbClr val="9900FF"/>
              </a:solidFill>
            </a:endParaRPr>
          </a:p>
          <a:p>
            <a:pPr indent="0" lvl="0" marL="0" rtl="0" algn="l">
              <a:spcBef>
                <a:spcPts val="0"/>
              </a:spcBef>
              <a:spcAft>
                <a:spcPts val="0"/>
              </a:spcAft>
              <a:buNone/>
            </a:pPr>
            <a:r>
              <a:rPr lang="en" sz="2300">
                <a:solidFill>
                  <a:srgbClr val="9900FF"/>
                </a:solidFill>
              </a:rPr>
              <a:t> </a:t>
            </a:r>
            <a:endParaRPr sz="2300">
              <a:solidFill>
                <a:srgbClr val="9900FF"/>
              </a:solidFill>
            </a:endParaRPr>
          </a:p>
          <a:p>
            <a:pPr indent="0" lvl="0" marL="457200" rtl="0" algn="l">
              <a:spcBef>
                <a:spcPts val="0"/>
              </a:spcBef>
              <a:spcAft>
                <a:spcPts val="0"/>
              </a:spcAft>
              <a:buNone/>
            </a:pPr>
            <a:r>
              <a:t/>
            </a:r>
            <a:endParaRPr sz="3000">
              <a:solidFill>
                <a:srgbClr val="B7B7B7"/>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3"/>
          <p:cNvSpPr txBox="1"/>
          <p:nvPr>
            <p:ph idx="1" type="subTitle"/>
          </p:nvPr>
        </p:nvSpPr>
        <p:spPr>
          <a:xfrm>
            <a:off x="361500" y="426600"/>
            <a:ext cx="53205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Listening</a:t>
            </a:r>
            <a:r>
              <a:rPr b="1" lang="en" sz="3000">
                <a:solidFill>
                  <a:schemeClr val="dk1"/>
                </a:solidFill>
              </a:rPr>
              <a:t> is an access issue</a:t>
            </a:r>
            <a:endParaRPr b="1" sz="3000">
              <a:solidFill>
                <a:schemeClr val="dk1"/>
              </a:solidFill>
            </a:endParaRPr>
          </a:p>
          <a:p>
            <a:pPr indent="0" lvl="0" marL="0" rtl="0" algn="l">
              <a:spcBef>
                <a:spcPts val="0"/>
              </a:spcBef>
              <a:spcAft>
                <a:spcPts val="0"/>
              </a:spcAft>
              <a:buNone/>
            </a:pPr>
            <a:r>
              <a:t/>
            </a:r>
            <a:endParaRPr sz="2000"/>
          </a:p>
        </p:txBody>
      </p:sp>
      <p:sp>
        <p:nvSpPr>
          <p:cNvPr id="118" name="Google Shape;118;p23"/>
          <p:cNvSpPr txBox="1"/>
          <p:nvPr>
            <p:ph idx="1" type="subTitle"/>
          </p:nvPr>
        </p:nvSpPr>
        <p:spPr>
          <a:xfrm>
            <a:off x="361500" y="1242775"/>
            <a:ext cx="83721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dk1"/>
                </a:solidFill>
              </a:rPr>
              <a:t>Ultimately, the use of sound in our teaching creates an access issue: </a:t>
            </a:r>
            <a:endParaRPr sz="2300">
              <a:solidFill>
                <a:schemeClr val="dk1"/>
              </a:solidFill>
            </a:endParaRPr>
          </a:p>
          <a:p>
            <a:pPr indent="0" lvl="0" marL="0" rtl="0" algn="l">
              <a:spcBef>
                <a:spcPts val="0"/>
              </a:spcBef>
              <a:spcAft>
                <a:spcPts val="0"/>
              </a:spcAft>
              <a:buNone/>
            </a:pPr>
            <a:r>
              <a:t/>
            </a:r>
            <a:endParaRPr b="1" sz="2300">
              <a:solidFill>
                <a:schemeClr val="dk1"/>
              </a:solidFill>
            </a:endParaRPr>
          </a:p>
          <a:p>
            <a:pPr indent="0" lvl="0" marL="0" rtl="0" algn="l">
              <a:spcBef>
                <a:spcPts val="0"/>
              </a:spcBef>
              <a:spcAft>
                <a:spcPts val="0"/>
              </a:spcAft>
              <a:buNone/>
            </a:pPr>
            <a:r>
              <a:rPr b="1" lang="en" sz="2300">
                <a:solidFill>
                  <a:srgbClr val="9900FF"/>
                </a:solidFill>
              </a:rPr>
              <a:t>Hearing is biological (i.e., it is physiological). Listening is cultural (i.e., it is learned). In both cases, no two students will hear or understand the sounds that you give to them in the same way. </a:t>
            </a:r>
            <a:r>
              <a:rPr lang="en" sz="2300">
                <a:solidFill>
                  <a:schemeClr val="dk1"/>
                </a:solidFill>
              </a:rPr>
              <a:t>I</a:t>
            </a:r>
            <a:r>
              <a:rPr lang="en" sz="2300">
                <a:solidFill>
                  <a:schemeClr val="dk1"/>
                </a:solidFill>
              </a:rPr>
              <a:t>t is important to provide all students with equal access to acoustic information. </a:t>
            </a:r>
            <a:endParaRPr sz="30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4"/>
          <p:cNvSpPr txBox="1"/>
          <p:nvPr>
            <p:ph idx="1" type="subTitle"/>
          </p:nvPr>
        </p:nvSpPr>
        <p:spPr>
          <a:xfrm>
            <a:off x="520125" y="234050"/>
            <a:ext cx="53205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Live in-person lectures</a:t>
            </a:r>
            <a:endParaRPr b="1" sz="3000">
              <a:solidFill>
                <a:schemeClr val="dk1"/>
              </a:solidFill>
            </a:endParaRPr>
          </a:p>
          <a:p>
            <a:pPr indent="0" lvl="0" marL="0" rtl="0" algn="l">
              <a:spcBef>
                <a:spcPts val="0"/>
              </a:spcBef>
              <a:spcAft>
                <a:spcPts val="0"/>
              </a:spcAft>
              <a:buNone/>
            </a:pPr>
            <a:r>
              <a:t/>
            </a:r>
            <a:endParaRPr sz="2000"/>
          </a:p>
        </p:txBody>
      </p:sp>
      <p:pic>
        <p:nvPicPr>
          <p:cNvPr id="124" name="Google Shape;124;p24"/>
          <p:cNvPicPr preferRelativeResize="0"/>
          <p:nvPr/>
        </p:nvPicPr>
        <p:blipFill>
          <a:blip r:embed="rId3">
            <a:alphaModFix/>
          </a:blip>
          <a:stretch>
            <a:fillRect/>
          </a:stretch>
        </p:blipFill>
        <p:spPr>
          <a:xfrm>
            <a:off x="3644900" y="1083275"/>
            <a:ext cx="4875690" cy="3178950"/>
          </a:xfrm>
          <a:prstGeom prst="rect">
            <a:avLst/>
          </a:prstGeom>
          <a:noFill/>
          <a:ln>
            <a:noFill/>
          </a:ln>
        </p:spPr>
      </p:pic>
      <p:sp>
        <p:nvSpPr>
          <p:cNvPr id="125" name="Google Shape;125;p24"/>
          <p:cNvSpPr txBox="1"/>
          <p:nvPr/>
        </p:nvSpPr>
        <p:spPr>
          <a:xfrm>
            <a:off x="678275" y="4311050"/>
            <a:ext cx="7842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Left: Live captioning (CART) demonstrated. Source: Hearing Loss Association of America. Right: </a:t>
            </a:r>
            <a:r>
              <a:rPr lang="en"/>
              <a:t>A lecture hall at Baruch College, New York City, US. May 2009. Source: Wikimedia. </a:t>
            </a:r>
            <a:endParaRPr/>
          </a:p>
        </p:txBody>
      </p:sp>
      <p:pic>
        <p:nvPicPr>
          <p:cNvPr id="126" name="Google Shape;126;p24"/>
          <p:cNvPicPr preferRelativeResize="0"/>
          <p:nvPr/>
        </p:nvPicPr>
        <p:blipFill>
          <a:blip r:embed="rId4">
            <a:alphaModFix/>
          </a:blip>
          <a:stretch>
            <a:fillRect/>
          </a:stretch>
        </p:blipFill>
        <p:spPr>
          <a:xfrm>
            <a:off x="678275" y="1391388"/>
            <a:ext cx="3340100" cy="2226734"/>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5"/>
          <p:cNvSpPr txBox="1"/>
          <p:nvPr>
            <p:ph idx="1" type="subTitle"/>
          </p:nvPr>
        </p:nvSpPr>
        <p:spPr>
          <a:xfrm>
            <a:off x="520125" y="234050"/>
            <a:ext cx="76770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999999"/>
                </a:solidFill>
              </a:rPr>
              <a:t>Live in-person lectures </a:t>
            </a:r>
            <a:r>
              <a:rPr b="1" lang="en" sz="3000">
                <a:solidFill>
                  <a:schemeClr val="dk1"/>
                </a:solidFill>
              </a:rPr>
              <a:t>(or screenings)</a:t>
            </a:r>
            <a:endParaRPr b="1" sz="3000">
              <a:solidFill>
                <a:schemeClr val="dk1"/>
              </a:solidFill>
            </a:endParaRPr>
          </a:p>
          <a:p>
            <a:pPr indent="0" lvl="0" marL="0" rtl="0" algn="l">
              <a:spcBef>
                <a:spcPts val="0"/>
              </a:spcBef>
              <a:spcAft>
                <a:spcPts val="0"/>
              </a:spcAft>
              <a:buNone/>
            </a:pPr>
            <a:r>
              <a:t/>
            </a:r>
            <a:endParaRPr sz="2000"/>
          </a:p>
        </p:txBody>
      </p:sp>
      <p:pic>
        <p:nvPicPr>
          <p:cNvPr id="132" name="Google Shape;132;p25"/>
          <p:cNvPicPr preferRelativeResize="0"/>
          <p:nvPr/>
        </p:nvPicPr>
        <p:blipFill>
          <a:blip r:embed="rId3">
            <a:alphaModFix/>
          </a:blip>
          <a:stretch>
            <a:fillRect/>
          </a:stretch>
        </p:blipFill>
        <p:spPr>
          <a:xfrm>
            <a:off x="3644900" y="1083275"/>
            <a:ext cx="4875690" cy="3178950"/>
          </a:xfrm>
          <a:prstGeom prst="rect">
            <a:avLst/>
          </a:prstGeom>
          <a:noFill/>
          <a:ln>
            <a:noFill/>
          </a:ln>
        </p:spPr>
      </p:pic>
      <p:sp>
        <p:nvSpPr>
          <p:cNvPr id="133" name="Google Shape;133;p25"/>
          <p:cNvSpPr txBox="1"/>
          <p:nvPr/>
        </p:nvSpPr>
        <p:spPr>
          <a:xfrm>
            <a:off x="678275" y="4311050"/>
            <a:ext cx="7842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Left: </a:t>
            </a:r>
            <a:r>
              <a:rPr lang="en"/>
              <a:t>Collab Space at the Wikimedia Foundation (August 2011)</a:t>
            </a:r>
            <a:r>
              <a:rPr lang="en"/>
              <a:t>. Source: Wikimedia.</a:t>
            </a:r>
            <a:endParaRPr/>
          </a:p>
          <a:p>
            <a:pPr indent="0" lvl="0" marL="0" rtl="0" algn="l">
              <a:spcBef>
                <a:spcPts val="0"/>
              </a:spcBef>
              <a:spcAft>
                <a:spcPts val="0"/>
              </a:spcAft>
              <a:buNone/>
            </a:pPr>
            <a:r>
              <a:rPr lang="en"/>
              <a:t>Right: A lecture hall at Baruch College, New York City, US. May 2009. Source: Wikimedia. </a:t>
            </a:r>
            <a:endParaRPr/>
          </a:p>
        </p:txBody>
      </p:sp>
      <p:pic>
        <p:nvPicPr>
          <p:cNvPr id="134" name="Google Shape;134;p25"/>
          <p:cNvPicPr preferRelativeResize="0"/>
          <p:nvPr/>
        </p:nvPicPr>
        <p:blipFill>
          <a:blip r:embed="rId4">
            <a:alphaModFix/>
          </a:blip>
          <a:stretch>
            <a:fillRect/>
          </a:stretch>
        </p:blipFill>
        <p:spPr>
          <a:xfrm>
            <a:off x="772950" y="1426325"/>
            <a:ext cx="3094774" cy="229085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26"/>
          <p:cNvPicPr preferRelativeResize="0"/>
          <p:nvPr/>
        </p:nvPicPr>
        <p:blipFill>
          <a:blip r:embed="rId3">
            <a:alphaModFix/>
          </a:blip>
          <a:stretch>
            <a:fillRect/>
          </a:stretch>
        </p:blipFill>
        <p:spPr>
          <a:xfrm>
            <a:off x="655188" y="308650"/>
            <a:ext cx="7833626" cy="3928301"/>
          </a:xfrm>
          <a:prstGeom prst="rect">
            <a:avLst/>
          </a:prstGeom>
          <a:noFill/>
          <a:ln cap="flat" cmpd="sng" w="9525">
            <a:solidFill>
              <a:schemeClr val="dk2"/>
            </a:solidFill>
            <a:prstDash val="solid"/>
            <a:round/>
            <a:headEnd len="sm" w="sm" type="none"/>
            <a:tailEnd len="sm" w="sm" type="none"/>
          </a:ln>
        </p:spPr>
      </p:pic>
      <p:sp>
        <p:nvSpPr>
          <p:cNvPr id="140" name="Google Shape;140;p26"/>
          <p:cNvSpPr txBox="1"/>
          <p:nvPr/>
        </p:nvSpPr>
        <p:spPr>
          <a:xfrm>
            <a:off x="686875" y="4387250"/>
            <a:ext cx="7833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AI-based and/or live captioning (CART) companies provide realtime text </a:t>
            </a:r>
            <a:r>
              <a:rPr lang="en"/>
              <a:t>transcription</a:t>
            </a:r>
            <a:r>
              <a:rPr lang="en"/>
              <a:t> of lectures. Captions are displayed on a streamtext event website or projected on a </a:t>
            </a:r>
            <a:r>
              <a:rPr lang="en"/>
              <a:t>secondary</a:t>
            </a:r>
            <a:r>
              <a:rPr lang="en"/>
              <a:t> screen.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7"/>
          <p:cNvPicPr preferRelativeResize="0"/>
          <p:nvPr/>
        </p:nvPicPr>
        <p:blipFill>
          <a:blip r:embed="rId3">
            <a:alphaModFix/>
          </a:blip>
          <a:stretch>
            <a:fillRect/>
          </a:stretch>
        </p:blipFill>
        <p:spPr>
          <a:xfrm>
            <a:off x="152400" y="152400"/>
            <a:ext cx="5288616" cy="4838702"/>
          </a:xfrm>
          <a:prstGeom prst="rect">
            <a:avLst/>
          </a:prstGeom>
          <a:noFill/>
          <a:ln cap="flat" cmpd="sng" w="9525">
            <a:solidFill>
              <a:schemeClr val="dk2"/>
            </a:solidFill>
            <a:prstDash val="solid"/>
            <a:round/>
            <a:headEnd len="sm" w="sm" type="none"/>
            <a:tailEnd len="sm" w="sm" type="none"/>
          </a:ln>
        </p:spPr>
      </p:pic>
      <p:sp>
        <p:nvSpPr>
          <p:cNvPr id="146" name="Google Shape;146;p27"/>
          <p:cNvSpPr txBox="1"/>
          <p:nvPr/>
        </p:nvSpPr>
        <p:spPr>
          <a:xfrm>
            <a:off x="5657275" y="340600"/>
            <a:ext cx="3298800" cy="443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Here, admins at Wayne State University use Streamtext to supplement a live Zoom </a:t>
            </a:r>
            <a:r>
              <a:rPr lang="en" sz="2000"/>
              <a:t>meeting</a:t>
            </a:r>
            <a:r>
              <a:rPr lang="en" sz="2000"/>
              <a:t> about Covid-19.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A benefit is that users can adjust the font, size, and color of plaintext to make it more readable. Captions are not adjustable.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1200"/>
              <a:t>Source: https://web-team-blog.wayne.edu/2021/06/15/running-accessible-livestream-events/</a:t>
            </a: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8"/>
          <p:cNvSpPr txBox="1"/>
          <p:nvPr/>
        </p:nvSpPr>
        <p:spPr>
          <a:xfrm>
            <a:off x="548400" y="736025"/>
            <a:ext cx="7937400" cy="37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1"/>
                </a:solidFill>
              </a:rPr>
              <a:t>AI captioning is not yet ideal or </a:t>
            </a:r>
            <a:r>
              <a:rPr b="1" lang="en" sz="3000">
                <a:solidFill>
                  <a:schemeClr val="dk1"/>
                </a:solidFill>
              </a:rPr>
              <a:t>reliable</a:t>
            </a:r>
            <a:r>
              <a:rPr b="1" lang="en" sz="3000">
                <a:solidFill>
                  <a:schemeClr val="dk1"/>
                </a:solidFill>
              </a:rPr>
              <a:t>.</a:t>
            </a:r>
            <a:endParaRPr b="1" sz="3000">
              <a:solidFill>
                <a:schemeClr val="dk1"/>
              </a:solidFill>
            </a:endParaRPr>
          </a:p>
          <a:p>
            <a:pPr indent="0" lvl="0" marL="0" rtl="0" algn="ctr">
              <a:spcBef>
                <a:spcPts val="0"/>
              </a:spcBef>
              <a:spcAft>
                <a:spcPts val="0"/>
              </a:spcAft>
              <a:buNone/>
            </a:pPr>
            <a:r>
              <a:t/>
            </a:r>
            <a:endParaRPr b="1" sz="3000"/>
          </a:p>
          <a:p>
            <a:pPr indent="0" lvl="0" marL="0" rtl="0" algn="ctr">
              <a:spcBef>
                <a:spcPts val="0"/>
              </a:spcBef>
              <a:spcAft>
                <a:spcPts val="0"/>
              </a:spcAft>
              <a:buNone/>
            </a:pPr>
            <a:r>
              <a:rPr b="1" lang="en" sz="3000">
                <a:solidFill>
                  <a:srgbClr val="9900FF"/>
                </a:solidFill>
              </a:rPr>
              <a:t>When possible, hire a human captioner. </a:t>
            </a:r>
            <a:endParaRPr b="1" sz="3000">
              <a:solidFill>
                <a:srgbClr val="9900FF"/>
              </a:solidFill>
            </a:endParaRPr>
          </a:p>
          <a:p>
            <a:pPr indent="0" lvl="0" marL="0" rtl="0" algn="ctr">
              <a:spcBef>
                <a:spcPts val="0"/>
              </a:spcBef>
              <a:spcAft>
                <a:spcPts val="0"/>
              </a:spcAft>
              <a:buNone/>
            </a:pPr>
            <a:r>
              <a:t/>
            </a:r>
            <a:endParaRPr b="1" sz="3000"/>
          </a:p>
          <a:p>
            <a:pPr indent="0" lvl="0" marL="0" rtl="0" algn="ctr">
              <a:spcBef>
                <a:spcPts val="0"/>
              </a:spcBef>
              <a:spcAft>
                <a:spcPts val="0"/>
              </a:spcAft>
              <a:buNone/>
            </a:pPr>
            <a:r>
              <a:rPr b="1" lang="en" sz="3000"/>
              <a:t>They will be less likely to make errors, and will also be able to recognize and correct their mistakes in real time. </a:t>
            </a:r>
            <a:endParaRPr b="1" sz="3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9"/>
          <p:cNvPicPr preferRelativeResize="0"/>
          <p:nvPr/>
        </p:nvPicPr>
        <p:blipFill>
          <a:blip r:embed="rId3">
            <a:alphaModFix/>
          </a:blip>
          <a:stretch>
            <a:fillRect/>
          </a:stretch>
        </p:blipFill>
        <p:spPr>
          <a:xfrm>
            <a:off x="520125" y="995800"/>
            <a:ext cx="4273009" cy="3080725"/>
          </a:xfrm>
          <a:prstGeom prst="rect">
            <a:avLst/>
          </a:prstGeom>
          <a:noFill/>
          <a:ln>
            <a:noFill/>
          </a:ln>
        </p:spPr>
      </p:pic>
      <p:pic>
        <p:nvPicPr>
          <p:cNvPr id="157" name="Google Shape;157;p29"/>
          <p:cNvPicPr preferRelativeResize="0"/>
          <p:nvPr/>
        </p:nvPicPr>
        <p:blipFill rotWithShape="1">
          <a:blip r:embed="rId4">
            <a:alphaModFix/>
          </a:blip>
          <a:srcRect b="16182" l="20364" r="15273" t="18432"/>
          <a:stretch/>
        </p:blipFill>
        <p:spPr>
          <a:xfrm>
            <a:off x="4572000" y="834700"/>
            <a:ext cx="4273000" cy="2460042"/>
          </a:xfrm>
          <a:prstGeom prst="rect">
            <a:avLst/>
          </a:prstGeom>
          <a:noFill/>
          <a:ln cap="flat" cmpd="sng" w="9525">
            <a:solidFill>
              <a:schemeClr val="dk2"/>
            </a:solidFill>
            <a:prstDash val="solid"/>
            <a:round/>
            <a:headEnd len="sm" w="sm" type="none"/>
            <a:tailEnd len="sm" w="sm" type="none"/>
          </a:ln>
        </p:spPr>
      </p:pic>
      <p:sp>
        <p:nvSpPr>
          <p:cNvPr id="158" name="Google Shape;158;p29"/>
          <p:cNvSpPr/>
          <p:nvPr/>
        </p:nvSpPr>
        <p:spPr>
          <a:xfrm>
            <a:off x="677793" y="1741450"/>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9"/>
          <p:cNvSpPr/>
          <p:nvPr/>
        </p:nvSpPr>
        <p:spPr>
          <a:xfrm>
            <a:off x="1490731" y="1741450"/>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9"/>
          <p:cNvSpPr/>
          <p:nvPr/>
        </p:nvSpPr>
        <p:spPr>
          <a:xfrm>
            <a:off x="2303668" y="1741450"/>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9"/>
          <p:cNvSpPr/>
          <p:nvPr/>
        </p:nvSpPr>
        <p:spPr>
          <a:xfrm>
            <a:off x="3166235" y="1772841"/>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9"/>
          <p:cNvSpPr/>
          <p:nvPr/>
        </p:nvSpPr>
        <p:spPr>
          <a:xfrm>
            <a:off x="611978" y="2240489"/>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9"/>
          <p:cNvSpPr/>
          <p:nvPr/>
        </p:nvSpPr>
        <p:spPr>
          <a:xfrm>
            <a:off x="1424916" y="2240489"/>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9"/>
          <p:cNvSpPr/>
          <p:nvPr/>
        </p:nvSpPr>
        <p:spPr>
          <a:xfrm>
            <a:off x="2237853" y="2240489"/>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9"/>
          <p:cNvSpPr/>
          <p:nvPr/>
        </p:nvSpPr>
        <p:spPr>
          <a:xfrm>
            <a:off x="3100420" y="2271880"/>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9"/>
          <p:cNvSpPr/>
          <p:nvPr/>
        </p:nvSpPr>
        <p:spPr>
          <a:xfrm>
            <a:off x="677793" y="2739528"/>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9"/>
          <p:cNvSpPr/>
          <p:nvPr/>
        </p:nvSpPr>
        <p:spPr>
          <a:xfrm>
            <a:off x="1490731" y="2739528"/>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9"/>
          <p:cNvSpPr/>
          <p:nvPr/>
        </p:nvSpPr>
        <p:spPr>
          <a:xfrm>
            <a:off x="2303668" y="2739528"/>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9"/>
          <p:cNvSpPr/>
          <p:nvPr/>
        </p:nvSpPr>
        <p:spPr>
          <a:xfrm>
            <a:off x="3875120" y="3246602"/>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9"/>
          <p:cNvSpPr/>
          <p:nvPr/>
        </p:nvSpPr>
        <p:spPr>
          <a:xfrm>
            <a:off x="677793" y="3238566"/>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9"/>
          <p:cNvSpPr/>
          <p:nvPr/>
        </p:nvSpPr>
        <p:spPr>
          <a:xfrm>
            <a:off x="1490731" y="3238566"/>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9"/>
          <p:cNvSpPr/>
          <p:nvPr/>
        </p:nvSpPr>
        <p:spPr>
          <a:xfrm>
            <a:off x="2303668" y="3238566"/>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9"/>
          <p:cNvSpPr/>
          <p:nvPr/>
        </p:nvSpPr>
        <p:spPr>
          <a:xfrm>
            <a:off x="3166235" y="3208188"/>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9"/>
          <p:cNvSpPr/>
          <p:nvPr/>
        </p:nvSpPr>
        <p:spPr>
          <a:xfrm>
            <a:off x="677793" y="3694521"/>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9"/>
          <p:cNvSpPr/>
          <p:nvPr/>
        </p:nvSpPr>
        <p:spPr>
          <a:xfrm>
            <a:off x="1490731" y="3694521"/>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9"/>
          <p:cNvSpPr/>
          <p:nvPr/>
        </p:nvSpPr>
        <p:spPr>
          <a:xfrm>
            <a:off x="2303668" y="3694521"/>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9"/>
          <p:cNvSpPr/>
          <p:nvPr/>
        </p:nvSpPr>
        <p:spPr>
          <a:xfrm>
            <a:off x="3166235" y="3725912"/>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9"/>
          <p:cNvSpPr/>
          <p:nvPr/>
        </p:nvSpPr>
        <p:spPr>
          <a:xfrm>
            <a:off x="3116596" y="2740034"/>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9"/>
          <p:cNvSpPr/>
          <p:nvPr/>
        </p:nvSpPr>
        <p:spPr>
          <a:xfrm>
            <a:off x="3875120" y="3725912"/>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9"/>
          <p:cNvSpPr txBox="1"/>
          <p:nvPr/>
        </p:nvSpPr>
        <p:spPr>
          <a:xfrm>
            <a:off x="468975" y="4182200"/>
            <a:ext cx="8487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Zoom software with “closed captioning” transcription option. This is an effective and easy way to ensure that your students can follow along. </a:t>
            </a:r>
            <a:r>
              <a:rPr b="1" lang="en" sz="1600"/>
              <a:t>But it isn’t perfect. </a:t>
            </a:r>
            <a:endParaRPr b="1" sz="1600"/>
          </a:p>
        </p:txBody>
      </p:sp>
      <p:sp>
        <p:nvSpPr>
          <p:cNvPr id="181" name="Google Shape;181;p29"/>
          <p:cNvSpPr txBox="1"/>
          <p:nvPr>
            <p:ph idx="1" type="subTitle"/>
          </p:nvPr>
        </p:nvSpPr>
        <p:spPr>
          <a:xfrm>
            <a:off x="520125" y="234050"/>
            <a:ext cx="53205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Live Zoom lectures</a:t>
            </a:r>
            <a:endParaRPr b="1" sz="3000">
              <a:solidFill>
                <a:schemeClr val="dk1"/>
              </a:solidFill>
            </a:endParaRPr>
          </a:p>
          <a:p>
            <a:pPr indent="0" lvl="0" marL="0" rtl="0" algn="l">
              <a:spcBef>
                <a:spcPts val="0"/>
              </a:spcBef>
              <a:spcAft>
                <a:spcPts val="0"/>
              </a:spcAft>
              <a:buNone/>
            </a:pPr>
            <a:r>
              <a:t/>
            </a:r>
            <a:endParaRPr sz="2000"/>
          </a:p>
        </p:txBody>
      </p:sp>
      <p:sp>
        <p:nvSpPr>
          <p:cNvPr id="182" name="Google Shape;182;p29"/>
          <p:cNvSpPr/>
          <p:nvPr/>
        </p:nvSpPr>
        <p:spPr>
          <a:xfrm>
            <a:off x="3929520" y="2767302"/>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9"/>
          <p:cNvSpPr/>
          <p:nvPr/>
        </p:nvSpPr>
        <p:spPr>
          <a:xfrm>
            <a:off x="3962995" y="2211802"/>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9"/>
          <p:cNvSpPr/>
          <p:nvPr/>
        </p:nvSpPr>
        <p:spPr>
          <a:xfrm>
            <a:off x="3929545" y="1766927"/>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9"/>
          <p:cNvSpPr txBox="1"/>
          <p:nvPr/>
        </p:nvSpPr>
        <p:spPr>
          <a:xfrm>
            <a:off x="5084900" y="3354800"/>
            <a:ext cx="3247200" cy="23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Activate captioning on Zoom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0"/>
          <p:cNvSpPr txBox="1"/>
          <p:nvPr/>
        </p:nvSpPr>
        <p:spPr>
          <a:xfrm>
            <a:off x="468975" y="4182200"/>
            <a:ext cx="8487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rPr>
              <a:t>VRS </a:t>
            </a:r>
            <a:r>
              <a:rPr lang="en" sz="1600">
                <a:solidFill>
                  <a:schemeClr val="dk1"/>
                </a:solidFill>
              </a:rPr>
              <a:t>struggles to recognize non-normative vocal types and expressions on which it was not trained (i.e., people who stutter, have a vocal impairment, or speak with an accent).</a:t>
            </a:r>
            <a:endParaRPr b="1" sz="1600">
              <a:solidFill>
                <a:schemeClr val="dk1"/>
              </a:solidFill>
            </a:endParaRPr>
          </a:p>
          <a:p>
            <a:pPr indent="0" lvl="0" marL="0" rtl="0" algn="l">
              <a:spcBef>
                <a:spcPts val="0"/>
              </a:spcBef>
              <a:spcAft>
                <a:spcPts val="0"/>
              </a:spcAft>
              <a:buNone/>
            </a:pPr>
            <a:r>
              <a:t/>
            </a:r>
            <a:endParaRPr sz="1600"/>
          </a:p>
        </p:txBody>
      </p:sp>
      <p:pic>
        <p:nvPicPr>
          <p:cNvPr id="191" name="Google Shape;191;p30"/>
          <p:cNvPicPr preferRelativeResize="0"/>
          <p:nvPr/>
        </p:nvPicPr>
        <p:blipFill>
          <a:blip r:embed="rId3">
            <a:alphaModFix/>
          </a:blip>
          <a:stretch>
            <a:fillRect/>
          </a:stretch>
        </p:blipFill>
        <p:spPr>
          <a:xfrm>
            <a:off x="520125" y="995800"/>
            <a:ext cx="4273009" cy="3080725"/>
          </a:xfrm>
          <a:prstGeom prst="rect">
            <a:avLst/>
          </a:prstGeom>
          <a:noFill/>
          <a:ln>
            <a:noFill/>
          </a:ln>
        </p:spPr>
      </p:pic>
      <p:pic>
        <p:nvPicPr>
          <p:cNvPr id="192" name="Google Shape;192;p30"/>
          <p:cNvPicPr preferRelativeResize="0"/>
          <p:nvPr/>
        </p:nvPicPr>
        <p:blipFill rotWithShape="1">
          <a:blip r:embed="rId4">
            <a:alphaModFix/>
          </a:blip>
          <a:srcRect b="16182" l="20364" r="15273" t="18432"/>
          <a:stretch/>
        </p:blipFill>
        <p:spPr>
          <a:xfrm>
            <a:off x="4572000" y="834700"/>
            <a:ext cx="4273000" cy="2460042"/>
          </a:xfrm>
          <a:prstGeom prst="rect">
            <a:avLst/>
          </a:prstGeom>
          <a:noFill/>
          <a:ln cap="flat" cmpd="sng" w="9525">
            <a:solidFill>
              <a:schemeClr val="dk2"/>
            </a:solidFill>
            <a:prstDash val="solid"/>
            <a:round/>
            <a:headEnd len="sm" w="sm" type="none"/>
            <a:tailEnd len="sm" w="sm" type="none"/>
          </a:ln>
        </p:spPr>
      </p:pic>
      <p:sp>
        <p:nvSpPr>
          <p:cNvPr id="193" name="Google Shape;193;p30"/>
          <p:cNvSpPr/>
          <p:nvPr/>
        </p:nvSpPr>
        <p:spPr>
          <a:xfrm>
            <a:off x="677793" y="1741450"/>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0"/>
          <p:cNvSpPr/>
          <p:nvPr/>
        </p:nvSpPr>
        <p:spPr>
          <a:xfrm>
            <a:off x="1490731" y="1741450"/>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0"/>
          <p:cNvSpPr/>
          <p:nvPr/>
        </p:nvSpPr>
        <p:spPr>
          <a:xfrm>
            <a:off x="2303668" y="1741450"/>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0"/>
          <p:cNvSpPr/>
          <p:nvPr/>
        </p:nvSpPr>
        <p:spPr>
          <a:xfrm>
            <a:off x="3166235" y="1772841"/>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0"/>
          <p:cNvSpPr/>
          <p:nvPr/>
        </p:nvSpPr>
        <p:spPr>
          <a:xfrm>
            <a:off x="611978" y="2240489"/>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0"/>
          <p:cNvSpPr/>
          <p:nvPr/>
        </p:nvSpPr>
        <p:spPr>
          <a:xfrm>
            <a:off x="1424916" y="2240489"/>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0"/>
          <p:cNvSpPr/>
          <p:nvPr/>
        </p:nvSpPr>
        <p:spPr>
          <a:xfrm>
            <a:off x="2237853" y="2240489"/>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0"/>
          <p:cNvSpPr/>
          <p:nvPr/>
        </p:nvSpPr>
        <p:spPr>
          <a:xfrm>
            <a:off x="3100420" y="2271880"/>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0"/>
          <p:cNvSpPr/>
          <p:nvPr/>
        </p:nvSpPr>
        <p:spPr>
          <a:xfrm>
            <a:off x="677793" y="2739528"/>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0"/>
          <p:cNvSpPr/>
          <p:nvPr/>
        </p:nvSpPr>
        <p:spPr>
          <a:xfrm>
            <a:off x="1490731" y="2739528"/>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0"/>
          <p:cNvSpPr/>
          <p:nvPr/>
        </p:nvSpPr>
        <p:spPr>
          <a:xfrm>
            <a:off x="2303668" y="2739528"/>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0"/>
          <p:cNvSpPr/>
          <p:nvPr/>
        </p:nvSpPr>
        <p:spPr>
          <a:xfrm>
            <a:off x="3875120" y="3246602"/>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0"/>
          <p:cNvSpPr/>
          <p:nvPr/>
        </p:nvSpPr>
        <p:spPr>
          <a:xfrm>
            <a:off x="677793" y="3238566"/>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0"/>
          <p:cNvSpPr/>
          <p:nvPr/>
        </p:nvSpPr>
        <p:spPr>
          <a:xfrm>
            <a:off x="1490731" y="3238566"/>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0"/>
          <p:cNvSpPr/>
          <p:nvPr/>
        </p:nvSpPr>
        <p:spPr>
          <a:xfrm>
            <a:off x="2303668" y="3238566"/>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0"/>
          <p:cNvSpPr/>
          <p:nvPr/>
        </p:nvSpPr>
        <p:spPr>
          <a:xfrm>
            <a:off x="3166235" y="3208188"/>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0"/>
          <p:cNvSpPr/>
          <p:nvPr/>
        </p:nvSpPr>
        <p:spPr>
          <a:xfrm>
            <a:off x="677793" y="3694521"/>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0"/>
          <p:cNvSpPr/>
          <p:nvPr/>
        </p:nvSpPr>
        <p:spPr>
          <a:xfrm>
            <a:off x="1490731" y="3694521"/>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0"/>
          <p:cNvSpPr/>
          <p:nvPr/>
        </p:nvSpPr>
        <p:spPr>
          <a:xfrm>
            <a:off x="2303668" y="3694521"/>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0"/>
          <p:cNvSpPr/>
          <p:nvPr/>
        </p:nvSpPr>
        <p:spPr>
          <a:xfrm>
            <a:off x="3166235" y="3725912"/>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0"/>
          <p:cNvSpPr/>
          <p:nvPr/>
        </p:nvSpPr>
        <p:spPr>
          <a:xfrm>
            <a:off x="3116596" y="2740034"/>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0"/>
          <p:cNvSpPr/>
          <p:nvPr/>
        </p:nvSpPr>
        <p:spPr>
          <a:xfrm>
            <a:off x="3875120" y="3725912"/>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0"/>
          <p:cNvSpPr/>
          <p:nvPr/>
        </p:nvSpPr>
        <p:spPr>
          <a:xfrm>
            <a:off x="3929520" y="2767302"/>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0"/>
          <p:cNvSpPr/>
          <p:nvPr/>
        </p:nvSpPr>
        <p:spPr>
          <a:xfrm>
            <a:off x="3962995" y="2211802"/>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0"/>
          <p:cNvSpPr/>
          <p:nvPr/>
        </p:nvSpPr>
        <p:spPr>
          <a:xfrm>
            <a:off x="3929545" y="1766927"/>
            <a:ext cx="406200" cy="84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0"/>
          <p:cNvSpPr txBox="1"/>
          <p:nvPr>
            <p:ph idx="1" type="subTitle"/>
          </p:nvPr>
        </p:nvSpPr>
        <p:spPr>
          <a:xfrm>
            <a:off x="520125" y="234050"/>
            <a:ext cx="53205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Live Zoom lectures</a:t>
            </a:r>
            <a:endParaRPr b="1" sz="3000">
              <a:solidFill>
                <a:schemeClr val="dk1"/>
              </a:solidFill>
            </a:endParaRPr>
          </a:p>
          <a:p>
            <a:pPr indent="0" lvl="0" marL="0" rtl="0" algn="l">
              <a:spcBef>
                <a:spcPts val="0"/>
              </a:spcBef>
              <a:spcAft>
                <a:spcPts val="0"/>
              </a:spcAft>
              <a:buNone/>
            </a:pPr>
            <a:r>
              <a:t/>
            </a:r>
            <a:endParaRPr sz="2000"/>
          </a:p>
        </p:txBody>
      </p:sp>
      <p:sp>
        <p:nvSpPr>
          <p:cNvPr id="219" name="Google Shape;219;p30"/>
          <p:cNvSpPr txBox="1"/>
          <p:nvPr/>
        </p:nvSpPr>
        <p:spPr>
          <a:xfrm>
            <a:off x="5084900" y="3354800"/>
            <a:ext cx="3247200" cy="23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Activate captioning on Zoom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1"/>
          <p:cNvSpPr txBox="1"/>
          <p:nvPr>
            <p:ph idx="1" type="subTitle"/>
          </p:nvPr>
        </p:nvSpPr>
        <p:spPr>
          <a:xfrm>
            <a:off x="513900" y="274200"/>
            <a:ext cx="53205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Sound on Canvas</a:t>
            </a:r>
            <a:endParaRPr b="1" sz="3000">
              <a:solidFill>
                <a:schemeClr val="dk1"/>
              </a:solidFill>
            </a:endParaRPr>
          </a:p>
          <a:p>
            <a:pPr indent="0" lvl="0" marL="0" rtl="0" algn="l">
              <a:spcBef>
                <a:spcPts val="0"/>
              </a:spcBef>
              <a:spcAft>
                <a:spcPts val="0"/>
              </a:spcAft>
              <a:buNone/>
            </a:pPr>
            <a:r>
              <a:t/>
            </a:r>
            <a:endParaRPr sz="2000"/>
          </a:p>
        </p:txBody>
      </p:sp>
      <p:pic>
        <p:nvPicPr>
          <p:cNvPr id="225" name="Google Shape;225;p31"/>
          <p:cNvPicPr preferRelativeResize="0"/>
          <p:nvPr/>
        </p:nvPicPr>
        <p:blipFill>
          <a:blip r:embed="rId3">
            <a:alphaModFix/>
          </a:blip>
          <a:stretch>
            <a:fillRect/>
          </a:stretch>
        </p:blipFill>
        <p:spPr>
          <a:xfrm>
            <a:off x="484100" y="1063875"/>
            <a:ext cx="6168975" cy="3676149"/>
          </a:xfrm>
          <a:prstGeom prst="rect">
            <a:avLst/>
          </a:prstGeom>
          <a:noFill/>
          <a:ln cap="flat" cmpd="sng" w="9525">
            <a:solidFill>
              <a:schemeClr val="dk2"/>
            </a:solidFill>
            <a:prstDash val="solid"/>
            <a:round/>
            <a:headEnd len="sm" w="sm" type="none"/>
            <a:tailEnd len="sm" w="sm" type="none"/>
          </a:ln>
        </p:spPr>
      </p:pic>
      <p:sp>
        <p:nvSpPr>
          <p:cNvPr id="226" name="Google Shape;226;p31"/>
          <p:cNvSpPr txBox="1"/>
          <p:nvPr/>
        </p:nvSpPr>
        <p:spPr>
          <a:xfrm>
            <a:off x="5026900" y="1869838"/>
            <a:ext cx="3849600" cy="2154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600"/>
              <a:t>This is an example of a typical Canvas course page for an ASU student. Canvas offers numerous access features. But we need to know how and when to use them. We also need to understand their limitations and how our pedagogical creativity can complement standard access features.</a:t>
            </a:r>
            <a:endParaRPr b="1"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idx="1" type="subTitle"/>
          </p:nvPr>
        </p:nvSpPr>
        <p:spPr>
          <a:xfrm>
            <a:off x="361500" y="426600"/>
            <a:ext cx="4166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A little bit about me… </a:t>
            </a:r>
            <a:endParaRPr b="1" sz="3000">
              <a:solidFill>
                <a:schemeClr val="dk1"/>
              </a:solidFill>
            </a:endParaRPr>
          </a:p>
          <a:p>
            <a:pPr indent="0" lvl="0" marL="0" rtl="0" algn="l">
              <a:spcBef>
                <a:spcPts val="0"/>
              </a:spcBef>
              <a:spcAft>
                <a:spcPts val="0"/>
              </a:spcAft>
              <a:buNone/>
            </a:pPr>
            <a:r>
              <a:t/>
            </a:r>
            <a:endParaRPr sz="2000"/>
          </a:p>
        </p:txBody>
      </p:sp>
      <p:pic>
        <p:nvPicPr>
          <p:cNvPr id="62" name="Google Shape;62;p14"/>
          <p:cNvPicPr preferRelativeResize="0"/>
          <p:nvPr/>
        </p:nvPicPr>
        <p:blipFill>
          <a:blip r:embed="rId3">
            <a:alphaModFix/>
          </a:blip>
          <a:stretch>
            <a:fillRect/>
          </a:stretch>
        </p:blipFill>
        <p:spPr>
          <a:xfrm>
            <a:off x="6345275" y="962350"/>
            <a:ext cx="2384700" cy="2384700"/>
          </a:xfrm>
          <a:prstGeom prst="rect">
            <a:avLst/>
          </a:prstGeom>
          <a:noFill/>
          <a:ln>
            <a:noFill/>
          </a:ln>
        </p:spPr>
      </p:pic>
      <p:sp>
        <p:nvSpPr>
          <p:cNvPr id="63" name="Google Shape;63;p14"/>
          <p:cNvSpPr txBox="1"/>
          <p:nvPr/>
        </p:nvSpPr>
        <p:spPr>
          <a:xfrm>
            <a:off x="408300" y="1104675"/>
            <a:ext cx="5629200" cy="23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rPr>
              <a:t>I am a teacher-scholar and interdisciplinary art historian. I specialize in face-to-face and online teaching.</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en" sz="2000">
                <a:solidFill>
                  <a:schemeClr val="dk1"/>
                </a:solidFill>
              </a:rPr>
              <a:t>I work in the fields of disability studies, sound art, and media studies. I am interested in how sound, disability, and technology intersect in media </a:t>
            </a:r>
            <a:r>
              <a:rPr lang="en" sz="2000">
                <a:solidFill>
                  <a:schemeClr val="dk1"/>
                </a:solidFill>
              </a:rPr>
              <a:t>environments</a:t>
            </a:r>
            <a:r>
              <a:rPr lang="en" sz="2000">
                <a:solidFill>
                  <a:schemeClr val="dk1"/>
                </a:solidFill>
              </a:rPr>
              <a:t>. </a:t>
            </a:r>
            <a:endParaRPr sz="2000">
              <a:solidFill>
                <a:schemeClr val="dk1"/>
              </a:solidFill>
            </a:endParaRPr>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p:txBody>
      </p:sp>
      <p:sp>
        <p:nvSpPr>
          <p:cNvPr id="64" name="Google Shape;64;p14"/>
          <p:cNvSpPr txBox="1"/>
          <p:nvPr/>
        </p:nvSpPr>
        <p:spPr>
          <a:xfrm>
            <a:off x="408300" y="3820125"/>
            <a:ext cx="7690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In addition to my role at ASU, I am a researcher in the Proclaiming Disability Arts initiative at the NYU Center for Disability Studies. I also work as a sound describer/captioner. </a:t>
            </a:r>
            <a:endParaRPr sz="20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2"/>
          <p:cNvPicPr preferRelativeResize="0"/>
          <p:nvPr/>
        </p:nvPicPr>
        <p:blipFill>
          <a:blip r:embed="rId3">
            <a:alphaModFix amt="24000"/>
          </a:blip>
          <a:stretch>
            <a:fillRect/>
          </a:stretch>
        </p:blipFill>
        <p:spPr>
          <a:xfrm>
            <a:off x="484100" y="1063875"/>
            <a:ext cx="6168975" cy="3676149"/>
          </a:xfrm>
          <a:prstGeom prst="rect">
            <a:avLst/>
          </a:prstGeom>
          <a:noFill/>
          <a:ln cap="flat" cmpd="sng" w="9525">
            <a:solidFill>
              <a:schemeClr val="lt1"/>
            </a:solidFill>
            <a:prstDash val="solid"/>
            <a:round/>
            <a:headEnd len="sm" w="sm" type="none"/>
            <a:tailEnd len="sm" w="sm" type="none"/>
          </a:ln>
        </p:spPr>
      </p:pic>
      <p:pic>
        <p:nvPicPr>
          <p:cNvPr id="232" name="Google Shape;232;p32"/>
          <p:cNvPicPr preferRelativeResize="0"/>
          <p:nvPr/>
        </p:nvPicPr>
        <p:blipFill>
          <a:blip r:embed="rId4">
            <a:alphaModFix/>
          </a:blip>
          <a:stretch>
            <a:fillRect/>
          </a:stretch>
        </p:blipFill>
        <p:spPr>
          <a:xfrm>
            <a:off x="4344875" y="696800"/>
            <a:ext cx="4463974" cy="2698675"/>
          </a:xfrm>
          <a:prstGeom prst="rect">
            <a:avLst/>
          </a:prstGeom>
          <a:noFill/>
          <a:ln cap="flat" cmpd="sng" w="9525">
            <a:solidFill>
              <a:schemeClr val="dk2"/>
            </a:solidFill>
            <a:prstDash val="solid"/>
            <a:round/>
            <a:headEnd len="sm" w="sm" type="none"/>
            <a:tailEnd len="sm" w="sm" type="none"/>
          </a:ln>
        </p:spPr>
      </p:pic>
      <p:sp>
        <p:nvSpPr>
          <p:cNvPr id="233" name="Google Shape;233;p32"/>
          <p:cNvSpPr txBox="1"/>
          <p:nvPr/>
        </p:nvSpPr>
        <p:spPr>
          <a:xfrm>
            <a:off x="4462650" y="3413825"/>
            <a:ext cx="4198200" cy="116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Unless you specifically add captions to your video, your students won’t have an option to read along as you speak. This means that d/Deaf, Hard of Hearing, and neurodivergent students won’t have the same opportunity to learn as their hearing </a:t>
            </a:r>
            <a:endParaRPr/>
          </a:p>
          <a:p>
            <a:pPr indent="0" lvl="0" marL="0" rtl="0" algn="ctr">
              <a:spcBef>
                <a:spcPts val="0"/>
              </a:spcBef>
              <a:spcAft>
                <a:spcPts val="0"/>
              </a:spcAft>
              <a:buNone/>
            </a:pPr>
            <a:r>
              <a:rPr lang="en"/>
              <a:t>and neurotypical classmates.</a:t>
            </a:r>
            <a:endParaRPr/>
          </a:p>
        </p:txBody>
      </p:sp>
      <p:sp>
        <p:nvSpPr>
          <p:cNvPr id="234" name="Google Shape;234;p32"/>
          <p:cNvSpPr txBox="1"/>
          <p:nvPr>
            <p:ph idx="1" type="subTitle"/>
          </p:nvPr>
        </p:nvSpPr>
        <p:spPr>
          <a:xfrm>
            <a:off x="513900" y="274200"/>
            <a:ext cx="53205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Sound on Canvas</a:t>
            </a:r>
            <a:endParaRPr b="1" sz="3000">
              <a:solidFill>
                <a:schemeClr val="dk1"/>
              </a:solidFill>
            </a:endParaRPr>
          </a:p>
          <a:p>
            <a:pPr indent="0" lvl="0" marL="0" rtl="0" algn="l">
              <a:spcBef>
                <a:spcPts val="0"/>
              </a:spcBef>
              <a:spcAft>
                <a:spcPts val="0"/>
              </a:spcAft>
              <a:buNone/>
            </a:pPr>
            <a:r>
              <a:t/>
            </a:r>
            <a:endParaRPr sz="2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33"/>
          <p:cNvPicPr preferRelativeResize="0"/>
          <p:nvPr/>
        </p:nvPicPr>
        <p:blipFill>
          <a:blip r:embed="rId3">
            <a:alphaModFix/>
          </a:blip>
          <a:stretch>
            <a:fillRect/>
          </a:stretch>
        </p:blipFill>
        <p:spPr>
          <a:xfrm>
            <a:off x="499050" y="154700"/>
            <a:ext cx="8145900" cy="483410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4"/>
          <p:cNvSpPr txBox="1"/>
          <p:nvPr>
            <p:ph idx="1" type="subTitle"/>
          </p:nvPr>
        </p:nvSpPr>
        <p:spPr>
          <a:xfrm>
            <a:off x="361500" y="426600"/>
            <a:ext cx="53205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You can’t trust Youtube 🙅‍♀️</a:t>
            </a:r>
            <a:endParaRPr b="1" sz="3000">
              <a:solidFill>
                <a:schemeClr val="dk1"/>
              </a:solidFill>
            </a:endParaRPr>
          </a:p>
          <a:p>
            <a:pPr indent="0" lvl="0" marL="0" rtl="0" algn="l">
              <a:spcBef>
                <a:spcPts val="0"/>
              </a:spcBef>
              <a:spcAft>
                <a:spcPts val="0"/>
              </a:spcAft>
              <a:buNone/>
            </a:pPr>
            <a:r>
              <a:t/>
            </a:r>
            <a:endParaRPr sz="2000"/>
          </a:p>
        </p:txBody>
      </p:sp>
      <p:pic>
        <p:nvPicPr>
          <p:cNvPr id="245" name="Google Shape;245;p34"/>
          <p:cNvPicPr preferRelativeResize="0"/>
          <p:nvPr/>
        </p:nvPicPr>
        <p:blipFill rotWithShape="1">
          <a:blip r:embed="rId3">
            <a:alphaModFix/>
          </a:blip>
          <a:srcRect b="18940" l="18159" r="39541" t="18797"/>
          <a:stretch/>
        </p:blipFill>
        <p:spPr>
          <a:xfrm>
            <a:off x="3937725" y="1077800"/>
            <a:ext cx="4731074" cy="3655825"/>
          </a:xfrm>
          <a:prstGeom prst="rect">
            <a:avLst/>
          </a:prstGeom>
          <a:noFill/>
          <a:ln cap="flat" cmpd="sng" w="9525">
            <a:solidFill>
              <a:schemeClr val="lt1"/>
            </a:solidFill>
            <a:prstDash val="solid"/>
            <a:round/>
            <a:headEnd len="sm" w="sm" type="none"/>
            <a:tailEnd len="sm" w="sm" type="none"/>
          </a:ln>
        </p:spPr>
      </p:pic>
      <p:sp>
        <p:nvSpPr>
          <p:cNvPr id="246" name="Google Shape;246;p34"/>
          <p:cNvSpPr txBox="1"/>
          <p:nvPr/>
        </p:nvSpPr>
        <p:spPr>
          <a:xfrm>
            <a:off x="546175" y="1391850"/>
            <a:ext cx="3180000" cy="286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Youtube captions are often incorrect. Here, the artist sings: “</a:t>
            </a:r>
            <a:r>
              <a:rPr b="1" lang="en" sz="2000"/>
              <a:t>Hi! I’m not home right now…</a:t>
            </a:r>
            <a:r>
              <a:rPr lang="en" sz="2000"/>
              <a:t>”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The automated captions on Youtube transcribe that phrase to: “</a:t>
            </a:r>
            <a:r>
              <a:rPr b="1" lang="en" sz="2000"/>
              <a:t>I got home right now…</a:t>
            </a:r>
            <a:r>
              <a:rPr lang="en" sz="2000"/>
              <a:t>” </a:t>
            </a:r>
            <a:endParaRPr sz="2000"/>
          </a:p>
          <a:p>
            <a:pPr indent="0" lvl="0" marL="0" rtl="0" algn="l">
              <a:spcBef>
                <a:spcPts val="0"/>
              </a:spcBef>
              <a:spcAft>
                <a:spcPts val="0"/>
              </a:spcAft>
              <a:buNone/>
            </a:pPr>
            <a:r>
              <a:t/>
            </a:r>
            <a:endParaRPr sz="2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5"/>
          <p:cNvSpPr txBox="1"/>
          <p:nvPr>
            <p:ph idx="1" type="subTitle"/>
          </p:nvPr>
        </p:nvSpPr>
        <p:spPr>
          <a:xfrm>
            <a:off x="361500" y="426600"/>
            <a:ext cx="53205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You can’t trust Youtube 🙅‍♀️</a:t>
            </a:r>
            <a:endParaRPr b="1" sz="3000">
              <a:solidFill>
                <a:schemeClr val="dk1"/>
              </a:solidFill>
            </a:endParaRPr>
          </a:p>
          <a:p>
            <a:pPr indent="0" lvl="0" marL="0" rtl="0" algn="l">
              <a:spcBef>
                <a:spcPts val="0"/>
              </a:spcBef>
              <a:spcAft>
                <a:spcPts val="0"/>
              </a:spcAft>
              <a:buNone/>
            </a:pPr>
            <a:r>
              <a:t/>
            </a:r>
            <a:endParaRPr sz="2000"/>
          </a:p>
        </p:txBody>
      </p:sp>
      <p:pic>
        <p:nvPicPr>
          <p:cNvPr id="252" name="Google Shape;252;p35"/>
          <p:cNvPicPr preferRelativeResize="0"/>
          <p:nvPr/>
        </p:nvPicPr>
        <p:blipFill rotWithShape="1">
          <a:blip r:embed="rId3">
            <a:alphaModFix/>
          </a:blip>
          <a:srcRect b="18940" l="18159" r="39541" t="18797"/>
          <a:stretch/>
        </p:blipFill>
        <p:spPr>
          <a:xfrm>
            <a:off x="3937725" y="1077800"/>
            <a:ext cx="4731074" cy="3655825"/>
          </a:xfrm>
          <a:prstGeom prst="rect">
            <a:avLst/>
          </a:prstGeom>
          <a:noFill/>
          <a:ln cap="flat" cmpd="sng" w="9525">
            <a:solidFill>
              <a:schemeClr val="lt1"/>
            </a:solidFill>
            <a:prstDash val="solid"/>
            <a:round/>
            <a:headEnd len="sm" w="sm" type="none"/>
            <a:tailEnd len="sm" w="sm" type="none"/>
          </a:ln>
        </p:spPr>
      </p:pic>
      <p:sp>
        <p:nvSpPr>
          <p:cNvPr id="253" name="Google Shape;253;p35"/>
          <p:cNvSpPr txBox="1"/>
          <p:nvPr/>
        </p:nvSpPr>
        <p:spPr>
          <a:xfrm>
            <a:off x="546175" y="1391850"/>
            <a:ext cx="3180000" cy="286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You should encourage students to use captions on Youtube where they are available, but you should warn them that they may be incorrect. It is better to provide your own captions directly. </a:t>
            </a:r>
            <a:r>
              <a:rPr lang="en" sz="2000"/>
              <a:t>You can add caption text to your Canvas page. </a:t>
            </a: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36"/>
          <p:cNvPicPr preferRelativeResize="0"/>
          <p:nvPr/>
        </p:nvPicPr>
        <p:blipFill>
          <a:blip r:embed="rId3">
            <a:alphaModFix/>
          </a:blip>
          <a:stretch>
            <a:fillRect/>
          </a:stretch>
        </p:blipFill>
        <p:spPr>
          <a:xfrm>
            <a:off x="512113" y="152400"/>
            <a:ext cx="8119774" cy="483870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37"/>
          <p:cNvPicPr preferRelativeResize="0"/>
          <p:nvPr/>
        </p:nvPicPr>
        <p:blipFill>
          <a:blip r:embed="rId3">
            <a:alphaModFix/>
          </a:blip>
          <a:stretch>
            <a:fillRect/>
          </a:stretch>
        </p:blipFill>
        <p:spPr>
          <a:xfrm>
            <a:off x="514625" y="152400"/>
            <a:ext cx="8114749" cy="483870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8"/>
          <p:cNvSpPr txBox="1"/>
          <p:nvPr/>
        </p:nvSpPr>
        <p:spPr>
          <a:xfrm>
            <a:off x="469150" y="625525"/>
            <a:ext cx="7776300" cy="368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dk1"/>
                </a:solidFill>
              </a:rPr>
              <a:t>There are two helpful methods of making your audio media more accessible:</a:t>
            </a:r>
            <a:r>
              <a:rPr b="1" lang="en" sz="3000">
                <a:solidFill>
                  <a:schemeClr val="dk1"/>
                </a:solidFill>
              </a:rPr>
              <a:t> </a:t>
            </a:r>
            <a:endParaRPr b="1" sz="3000">
              <a:solidFill>
                <a:schemeClr val="dk1"/>
              </a:solidFill>
            </a:endParaRPr>
          </a:p>
          <a:p>
            <a:pPr indent="0" lvl="0" marL="0" rtl="0" algn="ctr">
              <a:spcBef>
                <a:spcPts val="0"/>
              </a:spcBef>
              <a:spcAft>
                <a:spcPts val="0"/>
              </a:spcAft>
              <a:buNone/>
            </a:pPr>
            <a:r>
              <a:t/>
            </a:r>
            <a:endParaRPr b="1" sz="3000">
              <a:solidFill>
                <a:srgbClr val="9900FF"/>
              </a:solidFill>
            </a:endParaRPr>
          </a:p>
          <a:p>
            <a:pPr indent="0" lvl="0" marL="0" rtl="0" algn="ctr">
              <a:spcBef>
                <a:spcPts val="0"/>
              </a:spcBef>
              <a:spcAft>
                <a:spcPts val="0"/>
              </a:spcAft>
              <a:buNone/>
            </a:pPr>
            <a:r>
              <a:rPr b="1" lang="en" sz="3500">
                <a:solidFill>
                  <a:srgbClr val="9900FF"/>
                </a:solidFill>
              </a:rPr>
              <a:t>Sound description </a:t>
            </a:r>
            <a:endParaRPr b="1" sz="3500">
              <a:solidFill>
                <a:srgbClr val="9900FF"/>
              </a:solidFill>
            </a:endParaRPr>
          </a:p>
          <a:p>
            <a:pPr indent="0" lvl="0" marL="0" rtl="0" algn="ctr">
              <a:spcBef>
                <a:spcPts val="0"/>
              </a:spcBef>
              <a:spcAft>
                <a:spcPts val="0"/>
              </a:spcAft>
              <a:buNone/>
            </a:pPr>
            <a:r>
              <a:t/>
            </a:r>
            <a:endParaRPr b="1" sz="2000">
              <a:solidFill>
                <a:srgbClr val="9900FF"/>
              </a:solidFill>
            </a:endParaRPr>
          </a:p>
          <a:p>
            <a:pPr indent="0" lvl="0" marL="0" rtl="0" algn="ctr">
              <a:spcBef>
                <a:spcPts val="0"/>
              </a:spcBef>
              <a:spcAft>
                <a:spcPts val="0"/>
              </a:spcAft>
              <a:buNone/>
            </a:pPr>
            <a:r>
              <a:rPr lang="en" sz="3000">
                <a:solidFill>
                  <a:schemeClr val="dk1"/>
                </a:solidFill>
              </a:rPr>
              <a:t>and</a:t>
            </a:r>
            <a:r>
              <a:rPr b="1" lang="en" sz="3000">
                <a:solidFill>
                  <a:srgbClr val="9900FF"/>
                </a:solidFill>
              </a:rPr>
              <a:t> </a:t>
            </a:r>
            <a:endParaRPr b="1" sz="3000">
              <a:solidFill>
                <a:srgbClr val="9900FF"/>
              </a:solidFill>
            </a:endParaRPr>
          </a:p>
          <a:p>
            <a:pPr indent="0" lvl="0" marL="0" rtl="0" algn="ctr">
              <a:spcBef>
                <a:spcPts val="0"/>
              </a:spcBef>
              <a:spcAft>
                <a:spcPts val="0"/>
              </a:spcAft>
              <a:buNone/>
            </a:pPr>
            <a:r>
              <a:t/>
            </a:r>
            <a:endParaRPr b="1" sz="2000">
              <a:solidFill>
                <a:srgbClr val="9900FF"/>
              </a:solidFill>
            </a:endParaRPr>
          </a:p>
          <a:p>
            <a:pPr indent="0" lvl="0" marL="0" rtl="0" algn="ctr">
              <a:spcBef>
                <a:spcPts val="0"/>
              </a:spcBef>
              <a:spcAft>
                <a:spcPts val="0"/>
              </a:spcAft>
              <a:buNone/>
            </a:pPr>
            <a:r>
              <a:rPr b="1" lang="en" sz="3500">
                <a:solidFill>
                  <a:srgbClr val="3C78D8"/>
                </a:solidFill>
              </a:rPr>
              <a:t>Captioning</a:t>
            </a:r>
            <a:endParaRPr b="1" sz="3500">
              <a:solidFill>
                <a:srgbClr val="3C78D8"/>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9"/>
          <p:cNvSpPr txBox="1"/>
          <p:nvPr>
            <p:ph idx="1" type="subTitle"/>
          </p:nvPr>
        </p:nvSpPr>
        <p:spPr>
          <a:xfrm>
            <a:off x="361500" y="426600"/>
            <a:ext cx="73023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Sound description</a:t>
            </a:r>
            <a:endParaRPr b="1" sz="3000">
              <a:solidFill>
                <a:schemeClr val="dk1"/>
              </a:solidFill>
            </a:endParaRPr>
          </a:p>
          <a:p>
            <a:pPr indent="0" lvl="0" marL="0" rtl="0" algn="l">
              <a:spcBef>
                <a:spcPts val="0"/>
              </a:spcBef>
              <a:spcAft>
                <a:spcPts val="0"/>
              </a:spcAft>
              <a:buNone/>
            </a:pPr>
            <a:r>
              <a:t/>
            </a:r>
            <a:endParaRPr sz="2000"/>
          </a:p>
        </p:txBody>
      </p:sp>
      <p:sp>
        <p:nvSpPr>
          <p:cNvPr id="274" name="Google Shape;274;p39"/>
          <p:cNvSpPr txBox="1"/>
          <p:nvPr/>
        </p:nvSpPr>
        <p:spPr>
          <a:xfrm>
            <a:off x="361500" y="1215675"/>
            <a:ext cx="8456700" cy="3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Don’t get confused! </a:t>
            </a:r>
            <a:r>
              <a:rPr b="1" lang="en" sz="2000">
                <a:solidFill>
                  <a:srgbClr val="9900FF"/>
                </a:solidFill>
              </a:rPr>
              <a:t>Sound description</a:t>
            </a:r>
            <a:r>
              <a:rPr lang="en" sz="2000"/>
              <a:t> and </a:t>
            </a:r>
            <a:r>
              <a:rPr b="1" lang="en" sz="2000">
                <a:solidFill>
                  <a:srgbClr val="E06666"/>
                </a:solidFill>
              </a:rPr>
              <a:t>audio description</a:t>
            </a:r>
            <a:r>
              <a:rPr lang="en" sz="2000"/>
              <a:t> very different. They are both useful, however, in different ways.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b="1" lang="en" sz="2000">
                <a:solidFill>
                  <a:srgbClr val="9900FF"/>
                </a:solidFill>
              </a:rPr>
              <a:t>Sound description</a:t>
            </a:r>
            <a:r>
              <a:rPr lang="en" sz="2000"/>
              <a:t> uses text to describe acoustical information: voices, noises, </a:t>
            </a:r>
            <a:r>
              <a:rPr lang="en" sz="2000"/>
              <a:t>soundscapes</a:t>
            </a:r>
            <a:r>
              <a:rPr lang="en" sz="2000"/>
              <a:t>, and music. It’s primarily used by people who are d/Deaf, Hard of Hearing, or have auditory processing disorders.</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b="1" lang="en" sz="2000">
                <a:solidFill>
                  <a:srgbClr val="E06666"/>
                </a:solidFill>
              </a:rPr>
              <a:t>Audio description</a:t>
            </a:r>
            <a:r>
              <a:rPr lang="en" sz="2000"/>
              <a:t> uses speech to describe visual information. It’s primarily used by people who are b/Blind or have low vision. Typically AD uses pre-recorded audio files or live describers. </a:t>
            </a:r>
            <a:endParaRPr sz="2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0"/>
          <p:cNvSpPr txBox="1"/>
          <p:nvPr/>
        </p:nvSpPr>
        <p:spPr>
          <a:xfrm>
            <a:off x="2097888" y="3643963"/>
            <a:ext cx="49482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t>Bojana Coklyat’s example of sound description for the Alt Text as Poetry workbook. Describing a sound composition by artist </a:t>
            </a:r>
            <a:r>
              <a:rPr lang="en" sz="1600" u="sng">
                <a:solidFill>
                  <a:schemeClr val="hlink"/>
                </a:solidFill>
                <a:hlinkClick r:id="rId3"/>
              </a:rPr>
              <a:t>JJJJJerome Ellis</a:t>
            </a:r>
            <a:r>
              <a:rPr lang="en" sz="1600"/>
              <a:t>.</a:t>
            </a:r>
            <a:endParaRPr sz="1600"/>
          </a:p>
        </p:txBody>
      </p:sp>
      <p:sp>
        <p:nvSpPr>
          <p:cNvPr id="280" name="Google Shape;280;p40"/>
          <p:cNvSpPr txBox="1"/>
          <p:nvPr/>
        </p:nvSpPr>
        <p:spPr>
          <a:xfrm>
            <a:off x="397050" y="1073250"/>
            <a:ext cx="8349900" cy="2262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0">
                <a:solidFill>
                  <a:schemeClr val="dk1"/>
                </a:solidFill>
                <a:highlight>
                  <a:schemeClr val="lt1"/>
                </a:highlight>
              </a:rPr>
              <a:t>A melodic whirring begins slowly, while sounds akin to playful electronic bells dot the soundscape. Another beat, which feels like a very quick rushing back and forth, is added to the mix. As the music warms up, a voice quickly joins in with a, “Yo.” Fingers snap twice and add more texture to the layered composition. A flute is added and it is as if a lovely breeze has brushed against your skin on a warm day. </a:t>
            </a:r>
            <a:endParaRPr sz="2000">
              <a:highlight>
                <a:schemeClr val="lt1"/>
              </a:highlight>
            </a:endParaRPr>
          </a:p>
        </p:txBody>
      </p:sp>
      <p:sp>
        <p:nvSpPr>
          <p:cNvPr id="281" name="Google Shape;281;p40"/>
          <p:cNvSpPr txBox="1"/>
          <p:nvPr/>
        </p:nvSpPr>
        <p:spPr>
          <a:xfrm>
            <a:off x="394625" y="363425"/>
            <a:ext cx="7349400" cy="5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t>An example of s</a:t>
            </a:r>
            <a:r>
              <a:rPr b="1" lang="en" sz="2400"/>
              <a:t>ound description</a:t>
            </a:r>
            <a:endParaRPr b="1" sz="2400"/>
          </a:p>
        </p:txBody>
      </p:sp>
      <p:pic>
        <p:nvPicPr>
          <p:cNvPr id="282" name="Google Shape;282;p40" title="JJJJJerome-Ellis-alt-text-short.mp3">
            <a:hlinkClick r:id="rId4"/>
          </p:cNvPr>
          <p:cNvPicPr preferRelativeResize="0"/>
          <p:nvPr/>
        </p:nvPicPr>
        <p:blipFill>
          <a:blip r:embed="rId5">
            <a:alphaModFix/>
          </a:blip>
          <a:stretch>
            <a:fillRect/>
          </a:stretch>
        </p:blipFill>
        <p:spPr>
          <a:xfrm>
            <a:off x="7601800" y="3754925"/>
            <a:ext cx="923485" cy="923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1"/>
          <p:cNvSpPr txBox="1"/>
          <p:nvPr/>
        </p:nvSpPr>
        <p:spPr>
          <a:xfrm>
            <a:off x="397050" y="1073250"/>
            <a:ext cx="8349900" cy="2262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0">
                <a:solidFill>
                  <a:schemeClr val="dk1"/>
                </a:solidFill>
                <a:highlight>
                  <a:srgbClr val="FFF2CC"/>
                </a:highlight>
              </a:rPr>
              <a:t>A melodic whirring begins slowly, while sounds akin to playful electronic bells dot the soundscape. Another beat, which feels like a very quick rushing back and forth, is added to the mix. </a:t>
            </a:r>
            <a:r>
              <a:rPr lang="en" sz="2000">
                <a:solidFill>
                  <a:schemeClr val="dk1"/>
                </a:solidFill>
                <a:highlight>
                  <a:srgbClr val="FFF3F9"/>
                </a:highlight>
              </a:rPr>
              <a:t>As the music warms up</a:t>
            </a:r>
            <a:r>
              <a:rPr lang="en" sz="2000">
                <a:solidFill>
                  <a:schemeClr val="dk1"/>
                </a:solidFill>
                <a:highlight>
                  <a:srgbClr val="FFF2CC"/>
                </a:highlight>
              </a:rPr>
              <a:t>, a voice quickly joins in with a, “Yo.” Fingers snap twice and add more texture to the layered composition. A flute is added </a:t>
            </a:r>
            <a:r>
              <a:rPr lang="en" sz="2000">
                <a:solidFill>
                  <a:schemeClr val="dk1"/>
                </a:solidFill>
                <a:highlight>
                  <a:srgbClr val="FFF3F9"/>
                </a:highlight>
              </a:rPr>
              <a:t>and it is as if a lovely breeze has brushed against your skin on a warm day. </a:t>
            </a:r>
            <a:endParaRPr sz="2000"/>
          </a:p>
        </p:txBody>
      </p:sp>
      <p:sp>
        <p:nvSpPr>
          <p:cNvPr id="288" name="Google Shape;288;p41"/>
          <p:cNvSpPr txBox="1"/>
          <p:nvPr/>
        </p:nvSpPr>
        <p:spPr>
          <a:xfrm>
            <a:off x="394625" y="363425"/>
            <a:ext cx="7349400" cy="5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t>An example of sound description</a:t>
            </a:r>
            <a:endParaRPr b="1" sz="2400"/>
          </a:p>
        </p:txBody>
      </p:sp>
      <p:sp>
        <p:nvSpPr>
          <p:cNvPr id="289" name="Google Shape;289;p41"/>
          <p:cNvSpPr txBox="1"/>
          <p:nvPr/>
        </p:nvSpPr>
        <p:spPr>
          <a:xfrm>
            <a:off x="394625" y="3644100"/>
            <a:ext cx="4652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highlight>
                  <a:srgbClr val="FFF2CC"/>
                </a:highlight>
              </a:rPr>
              <a:t>Yellow</a:t>
            </a:r>
            <a:r>
              <a:rPr lang="en" sz="2400"/>
              <a:t> = analytical (objective)</a:t>
            </a:r>
            <a:endParaRPr sz="2400"/>
          </a:p>
          <a:p>
            <a:pPr indent="0" lvl="0" marL="0" rtl="0" algn="l">
              <a:spcBef>
                <a:spcPts val="0"/>
              </a:spcBef>
              <a:spcAft>
                <a:spcPts val="0"/>
              </a:spcAft>
              <a:buNone/>
            </a:pPr>
            <a:r>
              <a:rPr lang="en" sz="2400">
                <a:highlight>
                  <a:srgbClr val="FFF3F9"/>
                </a:highlight>
              </a:rPr>
              <a:t>Pink</a:t>
            </a:r>
            <a:r>
              <a:rPr lang="en" sz="2400"/>
              <a:t> = intuitive (subjective)</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idx="1" type="subTitle"/>
          </p:nvPr>
        </p:nvSpPr>
        <p:spPr>
          <a:xfrm>
            <a:off x="361500" y="426600"/>
            <a:ext cx="53205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Sound in the classroom</a:t>
            </a:r>
            <a:endParaRPr b="1" sz="3000">
              <a:solidFill>
                <a:schemeClr val="dk1"/>
              </a:solidFill>
            </a:endParaRPr>
          </a:p>
          <a:p>
            <a:pPr indent="0" lvl="0" marL="0" rtl="0" algn="l">
              <a:spcBef>
                <a:spcPts val="0"/>
              </a:spcBef>
              <a:spcAft>
                <a:spcPts val="0"/>
              </a:spcAft>
              <a:buNone/>
            </a:pPr>
            <a:r>
              <a:t/>
            </a:r>
            <a:endParaRPr sz="2000"/>
          </a:p>
        </p:txBody>
      </p:sp>
      <p:sp>
        <p:nvSpPr>
          <p:cNvPr id="70" name="Google Shape;70;p15"/>
          <p:cNvSpPr txBox="1"/>
          <p:nvPr>
            <p:ph idx="1" type="subTitle"/>
          </p:nvPr>
        </p:nvSpPr>
        <p:spPr>
          <a:xfrm>
            <a:off x="361500" y="1318975"/>
            <a:ext cx="8051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666666"/>
                </a:solidFill>
              </a:rPr>
              <a:t>How often do students encounter sound in the classroom?</a:t>
            </a:r>
            <a:endParaRPr sz="3000">
              <a:solidFill>
                <a:srgbClr val="666666"/>
              </a:solidFill>
            </a:endParaRPr>
          </a:p>
          <a:p>
            <a:pPr indent="0" lvl="0" marL="0" rtl="0" algn="l">
              <a:spcBef>
                <a:spcPts val="0"/>
              </a:spcBef>
              <a:spcAft>
                <a:spcPts val="0"/>
              </a:spcAft>
              <a:buNone/>
            </a:pPr>
            <a:r>
              <a:t/>
            </a:r>
            <a:endParaRPr sz="3000">
              <a:solidFill>
                <a:srgbClr val="666666"/>
              </a:solidFill>
            </a:endParaRPr>
          </a:p>
          <a:p>
            <a:pPr indent="0" lvl="0" marL="0" rtl="0" algn="l">
              <a:spcBef>
                <a:spcPts val="0"/>
              </a:spcBef>
              <a:spcAft>
                <a:spcPts val="0"/>
              </a:spcAft>
              <a:buNone/>
            </a:pPr>
            <a:r>
              <a:rPr lang="en" sz="3000">
                <a:solidFill>
                  <a:srgbClr val="666666"/>
                </a:solidFill>
              </a:rPr>
              <a:t>What forms do sonic media take?</a:t>
            </a:r>
            <a:endParaRPr sz="3000">
              <a:solidFill>
                <a:srgbClr val="666666"/>
              </a:solidFill>
            </a:endParaRPr>
          </a:p>
          <a:p>
            <a:pPr indent="0" lvl="0" marL="0" rtl="0" algn="l">
              <a:spcBef>
                <a:spcPts val="0"/>
              </a:spcBef>
              <a:spcAft>
                <a:spcPts val="0"/>
              </a:spcAft>
              <a:buNone/>
            </a:pPr>
            <a:r>
              <a:t/>
            </a:r>
            <a:endParaRPr sz="3000">
              <a:solidFill>
                <a:srgbClr val="666666"/>
              </a:solidFill>
            </a:endParaRPr>
          </a:p>
          <a:p>
            <a:pPr indent="0" lvl="0" marL="0" rtl="0" algn="l">
              <a:spcBef>
                <a:spcPts val="0"/>
              </a:spcBef>
              <a:spcAft>
                <a:spcPts val="0"/>
              </a:spcAft>
              <a:buNone/>
            </a:pPr>
            <a:r>
              <a:t/>
            </a:r>
            <a:endParaRPr sz="2000">
              <a:solidFill>
                <a:srgbClr val="666666"/>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2"/>
          <p:cNvPicPr preferRelativeResize="0"/>
          <p:nvPr/>
        </p:nvPicPr>
        <p:blipFill>
          <a:blip r:embed="rId3">
            <a:alphaModFix/>
          </a:blip>
          <a:stretch>
            <a:fillRect/>
          </a:stretch>
        </p:blipFill>
        <p:spPr>
          <a:xfrm>
            <a:off x="152400" y="152400"/>
            <a:ext cx="5706124" cy="4838699"/>
          </a:xfrm>
          <a:prstGeom prst="rect">
            <a:avLst/>
          </a:prstGeom>
          <a:noFill/>
          <a:ln cap="flat" cmpd="sng" w="9525">
            <a:solidFill>
              <a:schemeClr val="dk2"/>
            </a:solidFill>
            <a:prstDash val="solid"/>
            <a:round/>
            <a:headEnd len="sm" w="sm" type="none"/>
            <a:tailEnd len="sm" w="sm" type="none"/>
          </a:ln>
        </p:spPr>
      </p:pic>
      <p:sp>
        <p:nvSpPr>
          <p:cNvPr id="295" name="Google Shape;295;p42"/>
          <p:cNvSpPr txBox="1"/>
          <p:nvPr/>
        </p:nvSpPr>
        <p:spPr>
          <a:xfrm>
            <a:off x="5995125" y="573350"/>
            <a:ext cx="2790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highlight>
                  <a:srgbClr val="FFF2CC"/>
                </a:highlight>
              </a:rPr>
              <a:t>Yellow</a:t>
            </a:r>
            <a:r>
              <a:rPr lang="en" sz="2400"/>
              <a:t> = analytical</a:t>
            </a:r>
            <a:endParaRPr sz="2400"/>
          </a:p>
          <a:p>
            <a:pPr indent="0" lvl="0" marL="0" rtl="0" algn="l">
              <a:spcBef>
                <a:spcPts val="0"/>
              </a:spcBef>
              <a:spcAft>
                <a:spcPts val="0"/>
              </a:spcAft>
              <a:buNone/>
            </a:pPr>
            <a:r>
              <a:rPr lang="en" sz="2400">
                <a:highlight>
                  <a:srgbClr val="FFF3F9"/>
                </a:highlight>
              </a:rPr>
              <a:t>Pink</a:t>
            </a:r>
            <a:r>
              <a:rPr lang="en" sz="2400"/>
              <a:t> = intuitive</a:t>
            </a:r>
            <a:endParaRPr sz="2400"/>
          </a:p>
        </p:txBody>
      </p:sp>
      <p:sp>
        <p:nvSpPr>
          <p:cNvPr id="296" name="Google Shape;296;p42"/>
          <p:cNvSpPr txBox="1"/>
          <p:nvPr/>
        </p:nvSpPr>
        <p:spPr>
          <a:xfrm>
            <a:off x="5995125" y="3511025"/>
            <a:ext cx="26541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Sound descriptions for a Remote Access program at Tangled Art &amp; Disability (Toronto) (2022)</a:t>
            </a:r>
            <a:endParaRPr sz="16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43"/>
          <p:cNvPicPr preferRelativeResize="0"/>
          <p:nvPr/>
        </p:nvPicPr>
        <p:blipFill rotWithShape="1">
          <a:blip r:embed="rId3">
            <a:alphaModFix amt="21000"/>
          </a:blip>
          <a:srcRect b="17252" l="0" r="0" t="0"/>
          <a:stretch/>
        </p:blipFill>
        <p:spPr>
          <a:xfrm>
            <a:off x="152400" y="152400"/>
            <a:ext cx="5706124" cy="4003976"/>
          </a:xfrm>
          <a:prstGeom prst="rect">
            <a:avLst/>
          </a:prstGeom>
          <a:noFill/>
          <a:ln cap="flat" cmpd="sng" w="9525">
            <a:solidFill>
              <a:schemeClr val="dk2"/>
            </a:solidFill>
            <a:prstDash val="solid"/>
            <a:round/>
            <a:headEnd len="sm" w="sm" type="none"/>
            <a:tailEnd len="sm" w="sm" type="none"/>
          </a:ln>
        </p:spPr>
      </p:pic>
      <p:pic>
        <p:nvPicPr>
          <p:cNvPr id="302" name="Google Shape;302;p43"/>
          <p:cNvPicPr preferRelativeResize="0"/>
          <p:nvPr/>
        </p:nvPicPr>
        <p:blipFill>
          <a:blip r:embed="rId4">
            <a:alphaModFix/>
          </a:blip>
          <a:stretch>
            <a:fillRect/>
          </a:stretch>
        </p:blipFill>
        <p:spPr>
          <a:xfrm>
            <a:off x="2175247" y="454925"/>
            <a:ext cx="6852173" cy="1060127"/>
          </a:xfrm>
          <a:prstGeom prst="rect">
            <a:avLst/>
          </a:prstGeom>
          <a:noFill/>
          <a:ln cap="flat" cmpd="sng" w="9525">
            <a:solidFill>
              <a:schemeClr val="dk2"/>
            </a:solidFill>
            <a:prstDash val="solid"/>
            <a:round/>
            <a:headEnd len="sm" w="sm" type="none"/>
            <a:tailEnd len="sm" w="sm" type="none"/>
          </a:ln>
        </p:spPr>
      </p:pic>
      <p:pic>
        <p:nvPicPr>
          <p:cNvPr id="303" name="Google Shape;303;p43"/>
          <p:cNvPicPr preferRelativeResize="0"/>
          <p:nvPr/>
        </p:nvPicPr>
        <p:blipFill>
          <a:blip r:embed="rId5">
            <a:alphaModFix/>
          </a:blip>
          <a:stretch>
            <a:fillRect/>
          </a:stretch>
        </p:blipFill>
        <p:spPr>
          <a:xfrm>
            <a:off x="1052025" y="1802619"/>
            <a:ext cx="7975401" cy="1182200"/>
          </a:xfrm>
          <a:prstGeom prst="rect">
            <a:avLst/>
          </a:prstGeom>
          <a:noFill/>
          <a:ln cap="flat" cmpd="sng" w="9525">
            <a:solidFill>
              <a:schemeClr val="dk2"/>
            </a:solidFill>
            <a:prstDash val="solid"/>
            <a:round/>
            <a:headEnd len="sm" w="sm" type="none"/>
            <a:tailEnd len="sm" w="sm" type="none"/>
          </a:ln>
        </p:spPr>
      </p:pic>
      <p:pic>
        <p:nvPicPr>
          <p:cNvPr id="304" name="Google Shape;304;p43"/>
          <p:cNvPicPr preferRelativeResize="0"/>
          <p:nvPr/>
        </p:nvPicPr>
        <p:blipFill>
          <a:blip r:embed="rId6">
            <a:alphaModFix/>
          </a:blip>
          <a:stretch>
            <a:fillRect/>
          </a:stretch>
        </p:blipFill>
        <p:spPr>
          <a:xfrm>
            <a:off x="1778455" y="3452350"/>
            <a:ext cx="6522547" cy="11822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4"/>
          <p:cNvSpPr txBox="1"/>
          <p:nvPr>
            <p:ph idx="1" type="subTitle"/>
          </p:nvPr>
        </p:nvSpPr>
        <p:spPr>
          <a:xfrm>
            <a:off x="361500" y="426600"/>
            <a:ext cx="4166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Access artistry</a:t>
            </a:r>
            <a:endParaRPr b="1" sz="3000">
              <a:solidFill>
                <a:schemeClr val="dk1"/>
              </a:solidFill>
            </a:endParaRPr>
          </a:p>
          <a:p>
            <a:pPr indent="0" lvl="0" marL="0" rtl="0" algn="l">
              <a:spcBef>
                <a:spcPts val="0"/>
              </a:spcBef>
              <a:spcAft>
                <a:spcPts val="0"/>
              </a:spcAft>
              <a:buNone/>
            </a:pPr>
            <a:r>
              <a:t/>
            </a:r>
            <a:endParaRPr sz="2000"/>
          </a:p>
        </p:txBody>
      </p:sp>
      <p:sp>
        <p:nvSpPr>
          <p:cNvPr id="310" name="Google Shape;310;p44"/>
          <p:cNvSpPr txBox="1"/>
          <p:nvPr/>
        </p:nvSpPr>
        <p:spPr>
          <a:xfrm>
            <a:off x="361500" y="1250925"/>
            <a:ext cx="85890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Accessibility can feel overwhelming and legalistic. It can be prescriptive. However, it does not need to be. In the field of disability arts, many people are exploring the concept of “access artistry,” which refers to creative approaches to accessibility.</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en" sz="2000">
                <a:solidFill>
                  <a:schemeClr val="dk1"/>
                </a:solidFill>
              </a:rPr>
              <a:t>In an “access artistry” context, your work toward creating accessible materials can be an avenue of creative expression - or, in the context of teaching, a pedagogical gesture. This perspective may help you feel more comfortable creating accessible media.</a:t>
            </a:r>
            <a:endParaRPr sz="20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5"/>
          <p:cNvSpPr txBox="1"/>
          <p:nvPr>
            <p:ph idx="1" type="subTitle"/>
          </p:nvPr>
        </p:nvSpPr>
        <p:spPr>
          <a:xfrm>
            <a:off x="365550" y="527025"/>
            <a:ext cx="84129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9900FF"/>
                </a:solidFill>
              </a:rPr>
              <a:t>Be sure to balance your “access artistry” with conventional access methods.</a:t>
            </a:r>
            <a:endParaRPr b="1" sz="3000">
              <a:solidFill>
                <a:srgbClr val="9900FF"/>
              </a:solidFill>
            </a:endParaRPr>
          </a:p>
          <a:p>
            <a:pPr indent="0" lvl="0" marL="0" rtl="0" algn="l">
              <a:spcBef>
                <a:spcPts val="0"/>
              </a:spcBef>
              <a:spcAft>
                <a:spcPts val="0"/>
              </a:spcAft>
              <a:buNone/>
            </a:pPr>
            <a:r>
              <a:t/>
            </a:r>
            <a:endParaRPr b="1" sz="3000">
              <a:solidFill>
                <a:srgbClr val="9900FF"/>
              </a:solidFill>
            </a:endParaRPr>
          </a:p>
          <a:p>
            <a:pPr indent="0" lvl="0" marL="0" rtl="0" algn="l">
              <a:spcBef>
                <a:spcPts val="0"/>
              </a:spcBef>
              <a:spcAft>
                <a:spcPts val="0"/>
              </a:spcAft>
              <a:buNone/>
            </a:pPr>
            <a:r>
              <a:rPr lang="en" sz="3000">
                <a:solidFill>
                  <a:schemeClr val="dk1"/>
                </a:solidFill>
              </a:rPr>
              <a:t>People depend on access features. Your creative spirit should not overpower the ultimate goal of description and captioning: </a:t>
            </a:r>
            <a:r>
              <a:rPr b="1" lang="en" sz="3000">
                <a:solidFill>
                  <a:schemeClr val="dk1"/>
                </a:solidFill>
              </a:rPr>
              <a:t>to create more accessible and equitable learning and social environments. </a:t>
            </a:r>
            <a:endParaRPr b="1" sz="3000">
              <a:solidFill>
                <a:schemeClr val="dk1"/>
              </a:solidFill>
            </a:endParaRPr>
          </a:p>
          <a:p>
            <a:pPr indent="0" lvl="0" marL="0" rtl="0" algn="l">
              <a:spcBef>
                <a:spcPts val="0"/>
              </a:spcBef>
              <a:spcAft>
                <a:spcPts val="0"/>
              </a:spcAft>
              <a:buNone/>
            </a:pPr>
            <a:r>
              <a:t/>
            </a:r>
            <a:endParaRPr b="1" sz="3000">
              <a:solidFill>
                <a:srgbClr val="9900FF"/>
              </a:solidFill>
            </a:endParaRPr>
          </a:p>
          <a:p>
            <a:pPr indent="0" lvl="0" marL="0" rtl="0" algn="l">
              <a:spcBef>
                <a:spcPts val="0"/>
              </a:spcBef>
              <a:spcAft>
                <a:spcPts val="0"/>
              </a:spcAft>
              <a:buNone/>
            </a:pPr>
            <a:r>
              <a:t/>
            </a:r>
            <a:endParaRPr b="1" sz="3000">
              <a:solidFill>
                <a:srgbClr val="9900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46"/>
          <p:cNvPicPr preferRelativeResize="0"/>
          <p:nvPr/>
        </p:nvPicPr>
        <p:blipFill>
          <a:blip r:embed="rId3">
            <a:alphaModFix/>
          </a:blip>
          <a:stretch>
            <a:fillRect/>
          </a:stretch>
        </p:blipFill>
        <p:spPr>
          <a:xfrm>
            <a:off x="561788" y="335588"/>
            <a:ext cx="8020424" cy="4472326"/>
          </a:xfrm>
          <a:prstGeom prst="rect">
            <a:avLst/>
          </a:prstGeom>
          <a:noFill/>
          <a:ln cap="flat" cmpd="sng" w="9525">
            <a:solidFill>
              <a:schemeClr val="dk2"/>
            </a:solidFill>
            <a:prstDash val="solid"/>
            <a:round/>
            <a:headEnd len="sm" w="sm" type="none"/>
            <a:tailEnd len="sm" w="sm" type="none"/>
          </a:ln>
        </p:spPr>
      </p:pic>
      <p:pic>
        <p:nvPicPr>
          <p:cNvPr id="321" name="Google Shape;321;p46" title="Soundscape (grocery store).mp3">
            <a:hlinkClick r:id="rId4"/>
          </p:cNvPr>
          <p:cNvPicPr preferRelativeResize="0"/>
          <p:nvPr/>
        </p:nvPicPr>
        <p:blipFill>
          <a:blip r:embed="rId5">
            <a:alphaModFix/>
          </a:blip>
          <a:stretch>
            <a:fillRect/>
          </a:stretch>
        </p:blipFill>
        <p:spPr>
          <a:xfrm>
            <a:off x="7524750" y="552450"/>
            <a:ext cx="781050" cy="7810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7"/>
          <p:cNvSpPr txBox="1"/>
          <p:nvPr>
            <p:ph idx="1" type="subTitle"/>
          </p:nvPr>
        </p:nvSpPr>
        <p:spPr>
          <a:xfrm>
            <a:off x="361500" y="426600"/>
            <a:ext cx="73023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When to use audio description</a:t>
            </a:r>
            <a:endParaRPr b="1" sz="3000">
              <a:solidFill>
                <a:schemeClr val="dk1"/>
              </a:solidFill>
            </a:endParaRPr>
          </a:p>
          <a:p>
            <a:pPr indent="0" lvl="0" marL="0" rtl="0" algn="l">
              <a:spcBef>
                <a:spcPts val="0"/>
              </a:spcBef>
              <a:spcAft>
                <a:spcPts val="0"/>
              </a:spcAft>
              <a:buNone/>
            </a:pPr>
            <a:r>
              <a:t/>
            </a:r>
            <a:endParaRPr sz="2000"/>
          </a:p>
        </p:txBody>
      </p:sp>
      <p:sp>
        <p:nvSpPr>
          <p:cNvPr id="327" name="Google Shape;327;p47"/>
          <p:cNvSpPr txBox="1"/>
          <p:nvPr/>
        </p:nvSpPr>
        <p:spPr>
          <a:xfrm>
            <a:off x="361500" y="1139475"/>
            <a:ext cx="8456700" cy="3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Audio description is an important access tool as well. It is used to describe visual images to people who are b/Blind or have low vision. Audio description is related to image description, but again they are different from each other: </a:t>
            </a:r>
            <a:endParaRPr sz="2000"/>
          </a:p>
          <a:p>
            <a:pPr indent="0" lvl="0" marL="0" rtl="0" algn="l">
              <a:spcBef>
                <a:spcPts val="0"/>
              </a:spcBef>
              <a:spcAft>
                <a:spcPts val="0"/>
              </a:spcAft>
              <a:buNone/>
            </a:pPr>
            <a:r>
              <a:t/>
            </a:r>
            <a:endParaRPr sz="2000">
              <a:solidFill>
                <a:srgbClr val="E06666"/>
              </a:solidFill>
            </a:endParaRPr>
          </a:p>
          <a:p>
            <a:pPr indent="0" lvl="0" marL="457200" rtl="0" algn="l">
              <a:spcBef>
                <a:spcPts val="0"/>
              </a:spcBef>
              <a:spcAft>
                <a:spcPts val="0"/>
              </a:spcAft>
              <a:buNone/>
            </a:pPr>
            <a:r>
              <a:rPr b="1" lang="en" sz="2000">
                <a:solidFill>
                  <a:srgbClr val="E06666"/>
                </a:solidFill>
              </a:rPr>
              <a:t>Audio description</a:t>
            </a:r>
            <a:r>
              <a:rPr lang="en" sz="2000"/>
              <a:t> is typically used for time-based visual media and live performance. AD tends to be spoken. </a:t>
            </a:r>
            <a:endParaRPr sz="2000"/>
          </a:p>
          <a:p>
            <a:pPr indent="0" lvl="0" marL="457200" rtl="0" algn="l">
              <a:spcBef>
                <a:spcPts val="0"/>
              </a:spcBef>
              <a:spcAft>
                <a:spcPts val="0"/>
              </a:spcAft>
              <a:buNone/>
            </a:pPr>
            <a:r>
              <a:t/>
            </a:r>
            <a:endParaRPr sz="2000"/>
          </a:p>
          <a:p>
            <a:pPr indent="0" lvl="0" marL="457200" rtl="0" algn="l">
              <a:spcBef>
                <a:spcPts val="0"/>
              </a:spcBef>
              <a:spcAft>
                <a:spcPts val="0"/>
              </a:spcAft>
              <a:buNone/>
            </a:pPr>
            <a:r>
              <a:rPr b="1" lang="en" sz="2000">
                <a:solidFill>
                  <a:srgbClr val="E69138"/>
                </a:solidFill>
              </a:rPr>
              <a:t>Image description </a:t>
            </a:r>
            <a:r>
              <a:rPr lang="en" sz="2000"/>
              <a:t>is typically used for fixed or static images. ID tends to be written and then transposed to braille or synthesized to audio through screen reader software. </a:t>
            </a:r>
            <a:endParaRPr sz="20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8"/>
          <p:cNvSpPr txBox="1"/>
          <p:nvPr>
            <p:ph idx="1" type="subTitle"/>
          </p:nvPr>
        </p:nvSpPr>
        <p:spPr>
          <a:xfrm>
            <a:off x="437700" y="426600"/>
            <a:ext cx="4166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Captioning</a:t>
            </a:r>
            <a:endParaRPr b="1" sz="3000">
              <a:solidFill>
                <a:schemeClr val="dk1"/>
              </a:solidFill>
            </a:endParaRPr>
          </a:p>
          <a:p>
            <a:pPr indent="0" lvl="0" marL="0" rtl="0" algn="l">
              <a:spcBef>
                <a:spcPts val="0"/>
              </a:spcBef>
              <a:spcAft>
                <a:spcPts val="0"/>
              </a:spcAft>
              <a:buNone/>
            </a:pPr>
            <a:r>
              <a:t/>
            </a:r>
            <a:endParaRPr sz="2000"/>
          </a:p>
        </p:txBody>
      </p:sp>
      <p:sp>
        <p:nvSpPr>
          <p:cNvPr id="333" name="Google Shape;333;p48"/>
          <p:cNvSpPr txBox="1"/>
          <p:nvPr/>
        </p:nvSpPr>
        <p:spPr>
          <a:xfrm>
            <a:off x="437700" y="1139475"/>
            <a:ext cx="3670800" cy="3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Captioning can seem difficult. But it doesn’t have to be! There are many tools to help you create accessible video captions, including a useful feature in Zoom.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Captions are important for viewers to perceive the speech of </a:t>
            </a:r>
            <a:r>
              <a:rPr lang="en" sz="2000"/>
              <a:t>characters or speakers</a:t>
            </a:r>
            <a:r>
              <a:rPr lang="en" sz="2000"/>
              <a:t>, and to </a:t>
            </a:r>
            <a:r>
              <a:rPr lang="en" sz="2000"/>
              <a:t>understand</a:t>
            </a:r>
            <a:r>
              <a:rPr lang="en" sz="2000"/>
              <a:t> soundtrack audio information.</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p:txBody>
      </p:sp>
      <p:pic>
        <p:nvPicPr>
          <p:cNvPr id="334" name="Google Shape;334;p48"/>
          <p:cNvPicPr preferRelativeResize="0"/>
          <p:nvPr/>
        </p:nvPicPr>
        <p:blipFill>
          <a:blip r:embed="rId3">
            <a:alphaModFix/>
          </a:blip>
          <a:stretch>
            <a:fillRect/>
          </a:stretch>
        </p:blipFill>
        <p:spPr>
          <a:xfrm>
            <a:off x="4465800" y="758219"/>
            <a:ext cx="4166400" cy="3154555"/>
          </a:xfrm>
          <a:prstGeom prst="rect">
            <a:avLst/>
          </a:prstGeom>
          <a:noFill/>
          <a:ln>
            <a:noFill/>
          </a:ln>
        </p:spPr>
      </p:pic>
      <p:sp>
        <p:nvSpPr>
          <p:cNvPr id="335" name="Google Shape;335;p48"/>
          <p:cNvSpPr txBox="1"/>
          <p:nvPr/>
        </p:nvSpPr>
        <p:spPr>
          <a:xfrm>
            <a:off x="4340550" y="4018125"/>
            <a:ext cx="4416900" cy="61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Agent Dale Cooper enjoying a damn fine cup of coffee. Source: </a:t>
            </a:r>
            <a:r>
              <a:rPr i="1" lang="en"/>
              <a:t>Twin Peaks</a:t>
            </a:r>
            <a:r>
              <a:rPr lang="en"/>
              <a:t> (1990). Dir. David Lynch. </a:t>
            </a:r>
            <a:r>
              <a:rPr lang="en"/>
              <a:t>Season 1, Episode 1 (“Traces to Nowhere”).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9"/>
          <p:cNvSpPr txBox="1"/>
          <p:nvPr>
            <p:ph idx="1" type="subTitle"/>
          </p:nvPr>
        </p:nvSpPr>
        <p:spPr>
          <a:xfrm>
            <a:off x="437700" y="426600"/>
            <a:ext cx="4166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Captioning</a:t>
            </a:r>
            <a:endParaRPr b="1" sz="3000">
              <a:solidFill>
                <a:schemeClr val="dk1"/>
              </a:solidFill>
            </a:endParaRPr>
          </a:p>
          <a:p>
            <a:pPr indent="0" lvl="0" marL="0" rtl="0" algn="l">
              <a:spcBef>
                <a:spcPts val="0"/>
              </a:spcBef>
              <a:spcAft>
                <a:spcPts val="0"/>
              </a:spcAft>
              <a:buNone/>
            </a:pPr>
            <a:r>
              <a:t/>
            </a:r>
            <a:endParaRPr sz="2000"/>
          </a:p>
        </p:txBody>
      </p:sp>
      <p:sp>
        <p:nvSpPr>
          <p:cNvPr id="341" name="Google Shape;341;p49"/>
          <p:cNvSpPr txBox="1"/>
          <p:nvPr/>
        </p:nvSpPr>
        <p:spPr>
          <a:xfrm>
            <a:off x="437700" y="1139475"/>
            <a:ext cx="3670800" cy="3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However, captioning is often of poor quality in terms of the information conveyed. Often it is limited to speech alone. Or when sound, noise, or music is conveyed, it is generalized and not specific — e.g., when they read “(scary music),” or “(loud noise).” </a:t>
            </a:r>
            <a:endParaRPr sz="2000"/>
          </a:p>
        </p:txBody>
      </p:sp>
      <p:sp>
        <p:nvSpPr>
          <p:cNvPr id="342" name="Google Shape;342;p49"/>
          <p:cNvSpPr txBox="1"/>
          <p:nvPr/>
        </p:nvSpPr>
        <p:spPr>
          <a:xfrm>
            <a:off x="4384925" y="4018125"/>
            <a:ext cx="4416900" cy="61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“Eering music swells” in </a:t>
            </a:r>
            <a:r>
              <a:rPr i="1" lang="en"/>
              <a:t>Stranger Things</a:t>
            </a:r>
            <a:r>
              <a:rPr lang="en"/>
              <a:t>. </a:t>
            </a:r>
            <a:r>
              <a:rPr lang="en"/>
              <a:t> </a:t>
            </a:r>
            <a:endParaRPr/>
          </a:p>
        </p:txBody>
      </p:sp>
      <p:pic>
        <p:nvPicPr>
          <p:cNvPr id="343" name="Google Shape;343;p49"/>
          <p:cNvPicPr preferRelativeResize="0"/>
          <p:nvPr/>
        </p:nvPicPr>
        <p:blipFill rotWithShape="1">
          <a:blip r:embed="rId3">
            <a:alphaModFix/>
          </a:blip>
          <a:srcRect b="0" l="14506" r="18175" t="0"/>
          <a:stretch/>
        </p:blipFill>
        <p:spPr>
          <a:xfrm>
            <a:off x="4429300" y="739252"/>
            <a:ext cx="4328151" cy="31395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0"/>
          <p:cNvSpPr txBox="1"/>
          <p:nvPr/>
        </p:nvSpPr>
        <p:spPr>
          <a:xfrm>
            <a:off x="4042838" y="3319525"/>
            <a:ext cx="46179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Typical SRT file text. There are many ways to create a caption files that you can attach to your videos </a:t>
            </a:r>
            <a:endParaRPr/>
          </a:p>
          <a:p>
            <a:pPr indent="0" lvl="0" marL="0" rtl="0" algn="ctr">
              <a:spcBef>
                <a:spcPts val="0"/>
              </a:spcBef>
              <a:spcAft>
                <a:spcPts val="0"/>
              </a:spcAft>
              <a:buNone/>
            </a:pPr>
            <a:r>
              <a:rPr lang="en"/>
              <a:t>on Canvas or Youtube. </a:t>
            </a:r>
            <a:endParaRPr/>
          </a:p>
          <a:p>
            <a:pPr indent="0" lvl="0" marL="0" rtl="0" algn="ctr">
              <a:spcBef>
                <a:spcPts val="0"/>
              </a:spcBef>
              <a:spcAft>
                <a:spcPts val="0"/>
              </a:spcAft>
              <a:buNone/>
            </a:pPr>
            <a:r>
              <a:t/>
            </a:r>
            <a:endParaRPr/>
          </a:p>
          <a:p>
            <a:pPr indent="0" lvl="0" marL="0" rtl="0" algn="ctr">
              <a:spcBef>
                <a:spcPts val="0"/>
              </a:spcBef>
              <a:spcAft>
                <a:spcPts val="0"/>
              </a:spcAft>
              <a:buNone/>
            </a:pPr>
            <a:r>
              <a:rPr b="1" lang="en" sz="1600">
                <a:solidFill>
                  <a:srgbClr val="9900FF"/>
                </a:solidFill>
              </a:rPr>
              <a:t>Hour; Minute; Second; Millisecond</a:t>
            </a:r>
            <a:endParaRPr b="1" sz="1600">
              <a:solidFill>
                <a:srgbClr val="9900FF"/>
              </a:solidFill>
            </a:endParaRPr>
          </a:p>
          <a:p>
            <a:pPr indent="0" lvl="0" marL="0" rtl="0" algn="ctr">
              <a:spcBef>
                <a:spcPts val="0"/>
              </a:spcBef>
              <a:spcAft>
                <a:spcPts val="0"/>
              </a:spcAft>
              <a:buNone/>
            </a:pPr>
            <a:r>
              <a:rPr b="1" lang="en" sz="1600">
                <a:solidFill>
                  <a:srgbClr val="9900FF"/>
                </a:solidFill>
              </a:rPr>
              <a:t>( 00:00:00,000 )</a:t>
            </a:r>
            <a:endParaRPr b="1" sz="1600">
              <a:solidFill>
                <a:srgbClr val="9900FF"/>
              </a:solidFill>
            </a:endParaRPr>
          </a:p>
          <a:p>
            <a:pPr indent="0" lvl="0" marL="0" rtl="0" algn="l">
              <a:spcBef>
                <a:spcPts val="0"/>
              </a:spcBef>
              <a:spcAft>
                <a:spcPts val="0"/>
              </a:spcAft>
              <a:buNone/>
            </a:pPr>
            <a:r>
              <a:t/>
            </a:r>
            <a:endParaRPr/>
          </a:p>
        </p:txBody>
      </p:sp>
      <p:sp>
        <p:nvSpPr>
          <p:cNvPr id="349" name="Google Shape;349;p50"/>
          <p:cNvSpPr txBox="1"/>
          <p:nvPr/>
        </p:nvSpPr>
        <p:spPr>
          <a:xfrm>
            <a:off x="361500" y="606075"/>
            <a:ext cx="3391500" cy="3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Captions align plaintext with sound, typically in video files. </a:t>
            </a:r>
            <a:r>
              <a:rPr lang="en" sz="2000">
                <a:solidFill>
                  <a:srgbClr val="CC0000"/>
                </a:solidFill>
              </a:rPr>
              <a:t>Closed captions</a:t>
            </a:r>
            <a:r>
              <a:rPr lang="en" sz="2000"/>
              <a:t> are unseen until activated. </a:t>
            </a:r>
            <a:r>
              <a:rPr lang="en" sz="2000">
                <a:solidFill>
                  <a:srgbClr val="3C78D8"/>
                </a:solidFill>
              </a:rPr>
              <a:t>Open captions</a:t>
            </a:r>
            <a:r>
              <a:rPr lang="en" sz="2000"/>
              <a:t> are always shown on the screen.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Captions can include speech, noise, music, and soundscape information. They are encoded into the video file. </a:t>
            </a:r>
            <a:endParaRPr sz="2000"/>
          </a:p>
        </p:txBody>
      </p:sp>
      <p:pic>
        <p:nvPicPr>
          <p:cNvPr id="350" name="Google Shape;350;p50"/>
          <p:cNvPicPr preferRelativeResize="0"/>
          <p:nvPr/>
        </p:nvPicPr>
        <p:blipFill>
          <a:blip r:embed="rId3">
            <a:alphaModFix/>
          </a:blip>
          <a:stretch>
            <a:fillRect/>
          </a:stretch>
        </p:blipFill>
        <p:spPr>
          <a:xfrm>
            <a:off x="3991475" y="470625"/>
            <a:ext cx="4720642" cy="2786125"/>
          </a:xfrm>
          <a:prstGeom prst="rect">
            <a:avLst/>
          </a:prstGeom>
          <a:noFill/>
          <a:ln cap="flat" cmpd="sng" w="9525">
            <a:solidFill>
              <a:schemeClr val="dk2"/>
            </a:solidFill>
            <a:prstDash val="solid"/>
            <a:round/>
            <a:headEnd len="sm" w="sm" type="none"/>
            <a:tailEnd len="sm" w="sm" type="none"/>
          </a:ln>
        </p:spPr>
      </p:pic>
      <p:pic>
        <p:nvPicPr>
          <p:cNvPr id="351" name="Google Shape;351;p50"/>
          <p:cNvPicPr preferRelativeResize="0"/>
          <p:nvPr/>
        </p:nvPicPr>
        <p:blipFill rotWithShape="1">
          <a:blip r:embed="rId3">
            <a:alphaModFix/>
          </a:blip>
          <a:srcRect b="91751" l="79033" r="0" t="0"/>
          <a:stretch/>
        </p:blipFill>
        <p:spPr>
          <a:xfrm>
            <a:off x="6775900" y="516150"/>
            <a:ext cx="1012201" cy="89925"/>
          </a:xfrm>
          <a:prstGeom prst="rect">
            <a:avLst/>
          </a:prstGeom>
          <a:noFill/>
          <a:ln cap="flat" cmpd="sng" w="9525">
            <a:solidFill>
              <a:srgbClr val="F1F5F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1"/>
          <p:cNvSpPr txBox="1"/>
          <p:nvPr/>
        </p:nvSpPr>
        <p:spPr>
          <a:xfrm>
            <a:off x="437700" y="1139475"/>
            <a:ext cx="8380500" cy="3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There are a few types of caption files to be aware of as a media creator (which all instructors now are): SRT and VTT are the most common. In addition to text, these files can hold metadata to stylize how the caption text looks on the screen.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0" lvl="0" marL="0" rtl="0" algn="ctr">
              <a:spcBef>
                <a:spcPts val="0"/>
              </a:spcBef>
              <a:spcAft>
                <a:spcPts val="0"/>
              </a:spcAft>
              <a:buNone/>
            </a:pPr>
            <a:r>
              <a:rPr b="1" lang="en" sz="3500">
                <a:solidFill>
                  <a:srgbClr val="00FF00"/>
                </a:solidFill>
                <a:highlight>
                  <a:srgbClr val="783F04"/>
                </a:highlight>
                <a:latin typeface="Amatic SC"/>
                <a:ea typeface="Amatic SC"/>
                <a:cs typeface="Amatic SC"/>
                <a:sym typeface="Amatic SC"/>
              </a:rPr>
              <a:t> For example, you could make your captions look like this</a:t>
            </a:r>
            <a:r>
              <a:rPr b="1" lang="en" sz="3500">
                <a:solidFill>
                  <a:srgbClr val="783F04"/>
                </a:solidFill>
                <a:highlight>
                  <a:srgbClr val="783F04"/>
                </a:highlight>
                <a:latin typeface="Amatic SC"/>
                <a:ea typeface="Amatic SC"/>
                <a:cs typeface="Amatic SC"/>
                <a:sym typeface="Amatic SC"/>
              </a:rPr>
              <a:t>..</a:t>
            </a:r>
            <a:endParaRPr b="1" sz="3500">
              <a:solidFill>
                <a:srgbClr val="783F04"/>
              </a:solidFill>
              <a:highlight>
                <a:srgbClr val="783F04"/>
              </a:highlight>
              <a:latin typeface="Amatic SC"/>
              <a:ea typeface="Amatic SC"/>
              <a:cs typeface="Amatic SC"/>
              <a:sym typeface="Amatic SC"/>
            </a:endParaRPr>
          </a:p>
          <a:p>
            <a:pPr indent="0" lvl="0" marL="0" rtl="0" algn="ctr">
              <a:spcBef>
                <a:spcPts val="0"/>
              </a:spcBef>
              <a:spcAft>
                <a:spcPts val="0"/>
              </a:spcAft>
              <a:buNone/>
            </a:pPr>
            <a:r>
              <a:t/>
            </a:r>
            <a:endParaRPr sz="2000"/>
          </a:p>
          <a:p>
            <a:pPr indent="0" lvl="0" marL="0" rtl="0" algn="ctr">
              <a:spcBef>
                <a:spcPts val="0"/>
              </a:spcBef>
              <a:spcAft>
                <a:spcPts val="0"/>
              </a:spcAft>
              <a:buNone/>
            </a:pPr>
            <a:r>
              <a:rPr lang="en" sz="2500">
                <a:solidFill>
                  <a:schemeClr val="lt1"/>
                </a:solidFill>
                <a:highlight>
                  <a:schemeClr val="dk1"/>
                </a:highlight>
                <a:latin typeface="Roboto"/>
                <a:ea typeface="Roboto"/>
                <a:cs typeface="Roboto"/>
                <a:sym typeface="Roboto"/>
              </a:rPr>
              <a:t> As opposed to this standard style</a:t>
            </a:r>
            <a:r>
              <a:rPr lang="en" sz="2500">
                <a:solidFill>
                  <a:schemeClr val="dk1"/>
                </a:solidFill>
                <a:highlight>
                  <a:schemeClr val="dk1"/>
                </a:highlight>
                <a:latin typeface="Roboto"/>
                <a:ea typeface="Roboto"/>
                <a:cs typeface="Roboto"/>
                <a:sym typeface="Roboto"/>
              </a:rPr>
              <a:t>.</a:t>
            </a:r>
            <a:endParaRPr sz="2500">
              <a:solidFill>
                <a:schemeClr val="dk1"/>
              </a:solidFill>
              <a:highlight>
                <a:schemeClr val="dk1"/>
              </a:highlight>
              <a:latin typeface="Roboto"/>
              <a:ea typeface="Roboto"/>
              <a:cs typeface="Roboto"/>
              <a:sym typeface="Roboto"/>
            </a:endParaRPr>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p:txBody>
      </p:sp>
      <p:sp>
        <p:nvSpPr>
          <p:cNvPr id="357" name="Google Shape;357;p51"/>
          <p:cNvSpPr txBox="1"/>
          <p:nvPr>
            <p:ph idx="1" type="subTitle"/>
          </p:nvPr>
        </p:nvSpPr>
        <p:spPr>
          <a:xfrm>
            <a:off x="437700" y="426600"/>
            <a:ext cx="4166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Captioning</a:t>
            </a:r>
            <a:endParaRPr b="1" sz="3000">
              <a:solidFill>
                <a:schemeClr val="dk1"/>
              </a:solidFill>
            </a:endParaRPr>
          </a:p>
          <a:p>
            <a:pPr indent="0" lvl="0" marL="0" rtl="0" algn="l">
              <a:spcBef>
                <a:spcPts val="0"/>
              </a:spcBef>
              <a:spcAft>
                <a:spcPts val="0"/>
              </a:spcAft>
              <a:buNone/>
            </a:pPr>
            <a:r>
              <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idx="1" type="subTitle"/>
          </p:nvPr>
        </p:nvSpPr>
        <p:spPr>
          <a:xfrm>
            <a:off x="361500" y="426600"/>
            <a:ext cx="53205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Sound in the classroom</a:t>
            </a:r>
            <a:endParaRPr b="1" sz="3000">
              <a:solidFill>
                <a:schemeClr val="dk1"/>
              </a:solidFill>
            </a:endParaRPr>
          </a:p>
          <a:p>
            <a:pPr indent="0" lvl="0" marL="0" rtl="0" algn="l">
              <a:spcBef>
                <a:spcPts val="0"/>
              </a:spcBef>
              <a:spcAft>
                <a:spcPts val="0"/>
              </a:spcAft>
              <a:buNone/>
            </a:pPr>
            <a:r>
              <a:t/>
            </a:r>
            <a:endParaRPr sz="2000"/>
          </a:p>
        </p:txBody>
      </p:sp>
      <p:sp>
        <p:nvSpPr>
          <p:cNvPr id="76" name="Google Shape;76;p16"/>
          <p:cNvSpPr txBox="1"/>
          <p:nvPr>
            <p:ph idx="1" type="subTitle"/>
          </p:nvPr>
        </p:nvSpPr>
        <p:spPr>
          <a:xfrm>
            <a:off x="361500" y="1318975"/>
            <a:ext cx="8051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B7B7B7"/>
                </a:solidFill>
              </a:rPr>
              <a:t>How often do students encounter sound in the classroom? </a:t>
            </a:r>
            <a:r>
              <a:rPr b="1" lang="en" sz="3000">
                <a:solidFill>
                  <a:srgbClr val="9900FF"/>
                </a:solidFill>
              </a:rPr>
              <a:t>Often!</a:t>
            </a:r>
            <a:endParaRPr b="1" sz="3000">
              <a:solidFill>
                <a:srgbClr val="9900FF"/>
              </a:solidFill>
            </a:endParaRPr>
          </a:p>
          <a:p>
            <a:pPr indent="0" lvl="0" marL="0" rtl="0" algn="l">
              <a:spcBef>
                <a:spcPts val="0"/>
              </a:spcBef>
              <a:spcAft>
                <a:spcPts val="0"/>
              </a:spcAft>
              <a:buNone/>
            </a:pPr>
            <a:r>
              <a:t/>
            </a:r>
            <a:endParaRPr sz="3000">
              <a:solidFill>
                <a:srgbClr val="666666"/>
              </a:solidFill>
            </a:endParaRPr>
          </a:p>
          <a:p>
            <a:pPr indent="0" lvl="0" marL="0" rtl="0" algn="l">
              <a:spcBef>
                <a:spcPts val="0"/>
              </a:spcBef>
              <a:spcAft>
                <a:spcPts val="0"/>
              </a:spcAft>
              <a:buNone/>
            </a:pPr>
            <a:r>
              <a:rPr lang="en" sz="3000">
                <a:solidFill>
                  <a:srgbClr val="B7B7B7"/>
                </a:solidFill>
              </a:rPr>
              <a:t>What forms do sonic media take?</a:t>
            </a:r>
            <a:r>
              <a:rPr lang="en" sz="3000">
                <a:solidFill>
                  <a:srgbClr val="666666"/>
                </a:solidFill>
              </a:rPr>
              <a:t> </a:t>
            </a:r>
            <a:r>
              <a:rPr b="1" lang="en" sz="3000">
                <a:solidFill>
                  <a:srgbClr val="9900FF"/>
                </a:solidFill>
              </a:rPr>
              <a:t>Many!</a:t>
            </a:r>
            <a:endParaRPr b="1" sz="3000">
              <a:solidFill>
                <a:srgbClr val="9900FF"/>
              </a:solidFill>
            </a:endParaRPr>
          </a:p>
          <a:p>
            <a:pPr indent="0" lvl="0" marL="0" rtl="0" algn="l">
              <a:spcBef>
                <a:spcPts val="0"/>
              </a:spcBef>
              <a:spcAft>
                <a:spcPts val="0"/>
              </a:spcAft>
              <a:buNone/>
            </a:pPr>
            <a:r>
              <a:t/>
            </a:r>
            <a:endParaRPr sz="2000">
              <a:solidFill>
                <a:srgbClr val="666666"/>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52"/>
          <p:cNvPicPr preferRelativeResize="0"/>
          <p:nvPr/>
        </p:nvPicPr>
        <p:blipFill>
          <a:blip r:embed="rId3">
            <a:alphaModFix/>
          </a:blip>
          <a:stretch>
            <a:fillRect/>
          </a:stretch>
        </p:blipFill>
        <p:spPr>
          <a:xfrm>
            <a:off x="4016425" y="287313"/>
            <a:ext cx="4832447" cy="3947701"/>
          </a:xfrm>
          <a:prstGeom prst="rect">
            <a:avLst/>
          </a:prstGeom>
          <a:noFill/>
          <a:ln>
            <a:noFill/>
          </a:ln>
        </p:spPr>
      </p:pic>
      <p:pic>
        <p:nvPicPr>
          <p:cNvPr id="363" name="Google Shape;363;p52"/>
          <p:cNvPicPr preferRelativeResize="0"/>
          <p:nvPr/>
        </p:nvPicPr>
        <p:blipFill>
          <a:blip r:embed="rId4">
            <a:alphaModFix/>
          </a:blip>
          <a:stretch>
            <a:fillRect/>
          </a:stretch>
        </p:blipFill>
        <p:spPr>
          <a:xfrm>
            <a:off x="295125" y="889725"/>
            <a:ext cx="4312428" cy="2648949"/>
          </a:xfrm>
          <a:prstGeom prst="rect">
            <a:avLst/>
          </a:prstGeom>
          <a:noFill/>
          <a:ln cap="flat" cmpd="sng" w="9525">
            <a:solidFill>
              <a:schemeClr val="dk2"/>
            </a:solidFill>
            <a:prstDash val="solid"/>
            <a:round/>
            <a:headEnd len="sm" w="sm" type="none"/>
            <a:tailEnd len="sm" w="sm" type="none"/>
          </a:ln>
        </p:spPr>
      </p:pic>
      <p:sp>
        <p:nvSpPr>
          <p:cNvPr id="364" name="Google Shape;364;p52"/>
          <p:cNvSpPr txBox="1"/>
          <p:nvPr/>
        </p:nvSpPr>
        <p:spPr>
          <a:xfrm>
            <a:off x="334750" y="3665100"/>
            <a:ext cx="3541200" cy="11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When you record on Zoom, you can use an auto-caption feature. This shows your speech on the screen during the meeting. </a:t>
            </a:r>
            <a:endParaRPr/>
          </a:p>
        </p:txBody>
      </p:sp>
      <p:sp>
        <p:nvSpPr>
          <p:cNvPr id="365" name="Google Shape;365;p52"/>
          <p:cNvSpPr txBox="1"/>
          <p:nvPr/>
        </p:nvSpPr>
        <p:spPr>
          <a:xfrm>
            <a:off x="334750" y="4404625"/>
            <a:ext cx="8307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But it also creates caption files (Zoom uses VTT) that you can upload later. This makes your video accessible to those who watch it when you upload to Canvas or Youtube.</a:t>
            </a:r>
            <a:endParaRPr>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53"/>
          <p:cNvPicPr preferRelativeResize="0"/>
          <p:nvPr/>
        </p:nvPicPr>
        <p:blipFill>
          <a:blip r:embed="rId3">
            <a:alphaModFix/>
          </a:blip>
          <a:stretch>
            <a:fillRect/>
          </a:stretch>
        </p:blipFill>
        <p:spPr>
          <a:xfrm>
            <a:off x="217250" y="229025"/>
            <a:ext cx="5633701" cy="4580825"/>
          </a:xfrm>
          <a:prstGeom prst="rect">
            <a:avLst/>
          </a:prstGeom>
          <a:noFill/>
          <a:ln>
            <a:noFill/>
          </a:ln>
        </p:spPr>
      </p:pic>
      <p:sp>
        <p:nvSpPr>
          <p:cNvPr id="371" name="Google Shape;371;p53"/>
          <p:cNvSpPr txBox="1"/>
          <p:nvPr/>
        </p:nvSpPr>
        <p:spPr>
          <a:xfrm>
            <a:off x="6081325" y="477125"/>
            <a:ext cx="2748600" cy="26880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rPr>
              <a:t>If you turn captioning on before you record, Zoom will automatically transcribe your text. </a:t>
            </a:r>
            <a:endParaRPr sz="2000">
              <a:solidFill>
                <a:schemeClr val="dk1"/>
              </a:solidFill>
            </a:endParaRPr>
          </a:p>
          <a:p>
            <a:pPr indent="0" lvl="0" marL="0" rtl="0" algn="l">
              <a:spcBef>
                <a:spcPts val="0"/>
              </a:spcBef>
              <a:spcAft>
                <a:spcPts val="0"/>
              </a:spcAft>
              <a:buNone/>
            </a:pPr>
            <a:r>
              <a:t/>
            </a:r>
            <a:endParaRPr sz="2000"/>
          </a:p>
          <a:p>
            <a:pPr indent="0" lvl="0" marL="0" rtl="0" algn="l">
              <a:spcBef>
                <a:spcPts val="0"/>
              </a:spcBef>
              <a:spcAft>
                <a:spcPts val="0"/>
              </a:spcAft>
              <a:buNone/>
            </a:pPr>
            <a:r>
              <a:rPr lang="en" sz="2000"/>
              <a:t>Be sure to check your caption text, as Zoom may not transcribe it perfectly. </a:t>
            </a:r>
            <a:endParaRPr sz="2000"/>
          </a:p>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4"/>
          <p:cNvSpPr txBox="1"/>
          <p:nvPr/>
        </p:nvSpPr>
        <p:spPr>
          <a:xfrm>
            <a:off x="4572000" y="677100"/>
            <a:ext cx="4038000" cy="37578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rPr>
              <a:t>Zoom does not create caption files automatically. You have to activate this feature during your meeting. </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en" sz="2000">
                <a:solidFill>
                  <a:schemeClr val="dk1"/>
                </a:solidFill>
              </a:rPr>
              <a:t>Caption files (VTT and SRT) are not the same as the transcript files (TXT). TXT files cannot be used to caption your videos, as they have to be converted to a caption format. </a:t>
            </a:r>
            <a:endParaRPr sz="2000">
              <a:solidFill>
                <a:schemeClr val="dk1"/>
              </a:solidFill>
            </a:endParaRPr>
          </a:p>
        </p:txBody>
      </p:sp>
      <p:sp>
        <p:nvSpPr>
          <p:cNvPr id="377" name="Google Shape;377;p54"/>
          <p:cNvSpPr txBox="1"/>
          <p:nvPr/>
        </p:nvSpPr>
        <p:spPr>
          <a:xfrm>
            <a:off x="483600" y="677100"/>
            <a:ext cx="3765900" cy="3429000"/>
          </a:xfrm>
          <a:prstGeom prst="rect">
            <a:avLst/>
          </a:prstGeom>
          <a:no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4000">
                <a:solidFill>
                  <a:srgbClr val="3C78D8"/>
                </a:solidFill>
              </a:rPr>
              <a:t>.</a:t>
            </a:r>
            <a:r>
              <a:rPr b="1" lang="en" sz="4000">
                <a:solidFill>
                  <a:srgbClr val="3C78D8"/>
                </a:solidFill>
              </a:rPr>
              <a:t>TXT </a:t>
            </a:r>
            <a:endParaRPr b="1" sz="4000">
              <a:solidFill>
                <a:srgbClr val="3C78D8"/>
              </a:solidFill>
            </a:endParaRPr>
          </a:p>
          <a:p>
            <a:pPr indent="0" lvl="0" marL="0" rtl="0" algn="ctr">
              <a:spcBef>
                <a:spcPts val="0"/>
              </a:spcBef>
              <a:spcAft>
                <a:spcPts val="0"/>
              </a:spcAft>
              <a:buNone/>
            </a:pPr>
            <a:r>
              <a:t/>
            </a:r>
            <a:endParaRPr b="1" sz="4000">
              <a:solidFill>
                <a:srgbClr val="3C78D8"/>
              </a:solidFill>
            </a:endParaRPr>
          </a:p>
          <a:p>
            <a:pPr indent="0" lvl="0" marL="0" rtl="0" algn="ctr">
              <a:spcBef>
                <a:spcPts val="0"/>
              </a:spcBef>
              <a:spcAft>
                <a:spcPts val="0"/>
              </a:spcAft>
              <a:buNone/>
            </a:pPr>
            <a:r>
              <a:rPr b="1" lang="en" sz="4000">
                <a:solidFill>
                  <a:srgbClr val="3C78D8"/>
                </a:solidFill>
              </a:rPr>
              <a:t>=/=</a:t>
            </a:r>
            <a:endParaRPr b="1" sz="4000">
              <a:solidFill>
                <a:srgbClr val="3C78D8"/>
              </a:solidFill>
            </a:endParaRPr>
          </a:p>
          <a:p>
            <a:pPr indent="0" lvl="0" marL="0" rtl="0" algn="ctr">
              <a:spcBef>
                <a:spcPts val="0"/>
              </a:spcBef>
              <a:spcAft>
                <a:spcPts val="0"/>
              </a:spcAft>
              <a:buNone/>
            </a:pPr>
            <a:r>
              <a:t/>
            </a:r>
            <a:endParaRPr b="1" sz="4000">
              <a:solidFill>
                <a:srgbClr val="3C78D8"/>
              </a:solidFill>
            </a:endParaRPr>
          </a:p>
          <a:p>
            <a:pPr indent="0" lvl="0" marL="0" rtl="0" algn="ctr">
              <a:spcBef>
                <a:spcPts val="0"/>
              </a:spcBef>
              <a:spcAft>
                <a:spcPts val="0"/>
              </a:spcAft>
              <a:buNone/>
            </a:pPr>
            <a:r>
              <a:rPr b="1" lang="en" sz="4000">
                <a:solidFill>
                  <a:srgbClr val="3C78D8"/>
                </a:solidFill>
              </a:rPr>
              <a:t>.SRT or .VTT</a:t>
            </a:r>
            <a:endParaRPr b="1" sz="4000">
              <a:solidFill>
                <a:srgbClr val="3C78D8"/>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5"/>
          <p:cNvSpPr txBox="1"/>
          <p:nvPr/>
        </p:nvSpPr>
        <p:spPr>
          <a:xfrm>
            <a:off x="343550" y="329025"/>
            <a:ext cx="8122200" cy="210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dk1"/>
                </a:solidFill>
              </a:rPr>
              <a:t>Oops! I forgot to turn on captions… </a:t>
            </a:r>
            <a:endParaRPr b="1" sz="3000">
              <a:solidFill>
                <a:schemeClr val="dk1"/>
              </a:solidFill>
            </a:endParaRPr>
          </a:p>
          <a:p>
            <a:pPr indent="0" lvl="0" marL="0" rtl="0" algn="l">
              <a:spcBef>
                <a:spcPts val="0"/>
              </a:spcBef>
              <a:spcAft>
                <a:spcPts val="0"/>
              </a:spcAft>
              <a:buNone/>
            </a:pPr>
            <a:r>
              <a:t/>
            </a:r>
            <a:endParaRPr b="1" sz="1500">
              <a:solidFill>
                <a:schemeClr val="dk1"/>
              </a:solidFill>
            </a:endParaRPr>
          </a:p>
          <a:p>
            <a:pPr indent="0" lvl="0" marL="0" rtl="0" algn="l">
              <a:spcBef>
                <a:spcPts val="0"/>
              </a:spcBef>
              <a:spcAft>
                <a:spcPts val="0"/>
              </a:spcAft>
              <a:buNone/>
            </a:pPr>
            <a:r>
              <a:rPr lang="en" sz="2000">
                <a:solidFill>
                  <a:schemeClr val="dk1"/>
                </a:solidFill>
              </a:rPr>
              <a:t>In the event that you forget to turn captions on while you record your lecture, you can still create your caption file. An easy way to do this is to open your video in Adobe Premiere Pro, and use its auto-caption feature. You can also import existing caption files. </a:t>
            </a:r>
            <a:endParaRPr sz="2000">
              <a:solidFill>
                <a:schemeClr val="dk1"/>
              </a:solidFill>
            </a:endParaRPr>
          </a:p>
        </p:txBody>
      </p:sp>
      <p:pic>
        <p:nvPicPr>
          <p:cNvPr id="383" name="Google Shape;383;p55"/>
          <p:cNvPicPr preferRelativeResize="0"/>
          <p:nvPr/>
        </p:nvPicPr>
        <p:blipFill rotWithShape="1">
          <a:blip r:embed="rId3">
            <a:alphaModFix amt="52999"/>
          </a:blip>
          <a:srcRect b="14522" l="0" r="8933" t="0"/>
          <a:stretch/>
        </p:blipFill>
        <p:spPr>
          <a:xfrm>
            <a:off x="3341150" y="2585700"/>
            <a:ext cx="3671426" cy="2269049"/>
          </a:xfrm>
          <a:prstGeom prst="rect">
            <a:avLst/>
          </a:prstGeom>
          <a:noFill/>
          <a:ln cap="flat" cmpd="sng" w="9525">
            <a:solidFill>
              <a:schemeClr val="lt1"/>
            </a:solidFill>
            <a:prstDash val="solid"/>
            <a:round/>
            <a:headEnd len="sm" w="sm" type="none"/>
            <a:tailEnd len="sm" w="sm" type="none"/>
          </a:ln>
        </p:spPr>
      </p:pic>
      <p:pic>
        <p:nvPicPr>
          <p:cNvPr id="384" name="Google Shape;384;p55"/>
          <p:cNvPicPr preferRelativeResize="0"/>
          <p:nvPr/>
        </p:nvPicPr>
        <p:blipFill>
          <a:blip r:embed="rId4">
            <a:alphaModFix/>
          </a:blip>
          <a:stretch>
            <a:fillRect/>
          </a:stretch>
        </p:blipFill>
        <p:spPr>
          <a:xfrm>
            <a:off x="882313" y="2837100"/>
            <a:ext cx="3481826" cy="1766275"/>
          </a:xfrm>
          <a:prstGeom prst="rect">
            <a:avLst/>
          </a:prstGeom>
          <a:noFill/>
          <a:ln>
            <a:noFill/>
          </a:ln>
        </p:spPr>
      </p:pic>
      <p:pic>
        <p:nvPicPr>
          <p:cNvPr id="385" name="Google Shape;385;p55"/>
          <p:cNvPicPr preferRelativeResize="0"/>
          <p:nvPr/>
        </p:nvPicPr>
        <p:blipFill>
          <a:blip r:embed="rId5">
            <a:alphaModFix/>
          </a:blip>
          <a:stretch>
            <a:fillRect/>
          </a:stretch>
        </p:blipFill>
        <p:spPr>
          <a:xfrm>
            <a:off x="6239625" y="3688425"/>
            <a:ext cx="1626576" cy="91495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56"/>
          <p:cNvPicPr preferRelativeResize="0"/>
          <p:nvPr/>
        </p:nvPicPr>
        <p:blipFill rotWithShape="1">
          <a:blip r:embed="rId3">
            <a:alphaModFix/>
          </a:blip>
          <a:srcRect b="0" l="0" r="1797" t="0"/>
          <a:stretch/>
        </p:blipFill>
        <p:spPr>
          <a:xfrm>
            <a:off x="251747" y="317871"/>
            <a:ext cx="4320250" cy="2880674"/>
          </a:xfrm>
          <a:prstGeom prst="rect">
            <a:avLst/>
          </a:prstGeom>
          <a:noFill/>
          <a:ln>
            <a:noFill/>
          </a:ln>
        </p:spPr>
      </p:pic>
      <p:pic>
        <p:nvPicPr>
          <p:cNvPr id="391" name="Google Shape;391;p56"/>
          <p:cNvPicPr preferRelativeResize="0"/>
          <p:nvPr/>
        </p:nvPicPr>
        <p:blipFill rotWithShape="1">
          <a:blip r:embed="rId4">
            <a:alphaModFix/>
          </a:blip>
          <a:srcRect b="14522" l="0" r="8933" t="0"/>
          <a:stretch/>
        </p:blipFill>
        <p:spPr>
          <a:xfrm>
            <a:off x="3475375" y="761475"/>
            <a:ext cx="5364999" cy="3315750"/>
          </a:xfrm>
          <a:prstGeom prst="rect">
            <a:avLst/>
          </a:prstGeom>
          <a:noFill/>
          <a:ln cap="flat" cmpd="sng" w="9525">
            <a:solidFill>
              <a:schemeClr val="lt1"/>
            </a:solidFill>
            <a:prstDash val="solid"/>
            <a:round/>
            <a:headEnd len="sm" w="sm" type="none"/>
            <a:tailEnd len="sm" w="sm" type="none"/>
          </a:ln>
        </p:spPr>
      </p:pic>
      <p:sp>
        <p:nvSpPr>
          <p:cNvPr id="392" name="Google Shape;392;p56"/>
          <p:cNvSpPr txBox="1"/>
          <p:nvPr/>
        </p:nvSpPr>
        <p:spPr>
          <a:xfrm>
            <a:off x="4546600" y="4127500"/>
            <a:ext cx="3619500" cy="73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Go to Window &gt; Captions and Graphics</a:t>
            </a:r>
            <a:endParaRPr/>
          </a:p>
          <a:p>
            <a:pPr indent="0" lvl="0" marL="0" rtl="0" algn="l">
              <a:spcBef>
                <a:spcPts val="0"/>
              </a:spcBef>
              <a:spcAft>
                <a:spcPts val="0"/>
              </a:spcAft>
              <a:buNone/>
            </a:pPr>
            <a:r>
              <a:rPr lang="en"/>
              <a:t>Click “Transcribe sequence” and then “Create new caption track.”</a:t>
            </a:r>
            <a:endParaRPr/>
          </a:p>
        </p:txBody>
      </p:sp>
      <p:pic>
        <p:nvPicPr>
          <p:cNvPr id="393" name="Google Shape;393;p56"/>
          <p:cNvPicPr preferRelativeResize="0"/>
          <p:nvPr/>
        </p:nvPicPr>
        <p:blipFill>
          <a:blip r:embed="rId5">
            <a:alphaModFix/>
          </a:blip>
          <a:stretch>
            <a:fillRect/>
          </a:stretch>
        </p:blipFill>
        <p:spPr>
          <a:xfrm>
            <a:off x="882313" y="2837100"/>
            <a:ext cx="3481826" cy="17662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6666"/>
        </a:solidFill>
      </p:bgPr>
    </p:bg>
    <p:spTree>
      <p:nvGrpSpPr>
        <p:cNvPr id="397" name="Shape 397"/>
        <p:cNvGrpSpPr/>
        <p:nvPr/>
      </p:nvGrpSpPr>
      <p:grpSpPr>
        <a:xfrm>
          <a:off x="0" y="0"/>
          <a:ext cx="0" cy="0"/>
          <a:chOff x="0" y="0"/>
          <a:chExt cx="0" cy="0"/>
        </a:xfrm>
      </p:grpSpPr>
      <p:pic>
        <p:nvPicPr>
          <p:cNvPr id="398" name="Google Shape;398;p57"/>
          <p:cNvPicPr preferRelativeResize="0"/>
          <p:nvPr/>
        </p:nvPicPr>
        <p:blipFill rotWithShape="1">
          <a:blip r:embed="rId3">
            <a:alphaModFix/>
          </a:blip>
          <a:srcRect b="0" l="0" r="970" t="0"/>
          <a:stretch/>
        </p:blipFill>
        <p:spPr>
          <a:xfrm>
            <a:off x="737463" y="176175"/>
            <a:ext cx="7669076" cy="492837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58"/>
          <p:cNvPicPr preferRelativeResize="0"/>
          <p:nvPr/>
        </p:nvPicPr>
        <p:blipFill>
          <a:blip r:embed="rId3">
            <a:alphaModFix/>
          </a:blip>
          <a:stretch>
            <a:fillRect/>
          </a:stretch>
        </p:blipFill>
        <p:spPr>
          <a:xfrm>
            <a:off x="487125" y="394050"/>
            <a:ext cx="4542924" cy="4355376"/>
          </a:xfrm>
          <a:prstGeom prst="rect">
            <a:avLst/>
          </a:prstGeom>
          <a:noFill/>
          <a:ln>
            <a:noFill/>
          </a:ln>
        </p:spPr>
      </p:pic>
      <p:sp>
        <p:nvSpPr>
          <p:cNvPr id="404" name="Google Shape;404;p58"/>
          <p:cNvSpPr txBox="1"/>
          <p:nvPr/>
        </p:nvSpPr>
        <p:spPr>
          <a:xfrm>
            <a:off x="5369350" y="405600"/>
            <a:ext cx="3322500" cy="38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In Premiere, you are able to customize your caption style. For example, you could add drop shadow, a background color, change the font and font size, and modify colors.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Just make sure that what you design is visually accessible (i.e., has high contrast and is readable). </a:t>
            </a:r>
            <a:endParaRPr sz="20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59"/>
          <p:cNvPicPr preferRelativeResize="0"/>
          <p:nvPr/>
        </p:nvPicPr>
        <p:blipFill>
          <a:blip r:embed="rId3">
            <a:alphaModFix/>
          </a:blip>
          <a:stretch>
            <a:fillRect/>
          </a:stretch>
        </p:blipFill>
        <p:spPr>
          <a:xfrm>
            <a:off x="2403200" y="352112"/>
            <a:ext cx="6440827" cy="3717301"/>
          </a:xfrm>
          <a:prstGeom prst="rect">
            <a:avLst/>
          </a:prstGeom>
          <a:noFill/>
          <a:ln cap="flat" cmpd="sng" w="9525">
            <a:solidFill>
              <a:schemeClr val="dk2"/>
            </a:solidFill>
            <a:prstDash val="solid"/>
            <a:round/>
            <a:headEnd len="sm" w="sm" type="none"/>
            <a:tailEnd len="sm" w="sm" type="none"/>
          </a:ln>
        </p:spPr>
      </p:pic>
      <p:sp>
        <p:nvSpPr>
          <p:cNvPr id="410" name="Google Shape;410;p59"/>
          <p:cNvSpPr txBox="1"/>
          <p:nvPr/>
        </p:nvSpPr>
        <p:spPr>
          <a:xfrm>
            <a:off x="2403263" y="4158750"/>
            <a:ext cx="6440700" cy="52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Creating SRT files is easier than it seems. You can do it in the Text Editor (Mac) or Notepad (Windows) apps. There are many tutorials online.</a:t>
            </a:r>
            <a:endParaRPr/>
          </a:p>
        </p:txBody>
      </p:sp>
      <p:sp>
        <p:nvSpPr>
          <p:cNvPr id="411" name="Google Shape;411;p59"/>
          <p:cNvSpPr txBox="1"/>
          <p:nvPr/>
        </p:nvSpPr>
        <p:spPr>
          <a:xfrm>
            <a:off x="322375" y="659425"/>
            <a:ext cx="1861200" cy="26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Canvas lets you upload custom caption files to embedded video and audio.</a:t>
            </a:r>
            <a:endParaRPr sz="20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60"/>
          <p:cNvPicPr preferRelativeResize="0"/>
          <p:nvPr/>
        </p:nvPicPr>
        <p:blipFill>
          <a:blip r:embed="rId3">
            <a:alphaModFix/>
          </a:blip>
          <a:stretch>
            <a:fillRect/>
          </a:stretch>
        </p:blipFill>
        <p:spPr>
          <a:xfrm>
            <a:off x="2403200" y="352112"/>
            <a:ext cx="6440827" cy="3717301"/>
          </a:xfrm>
          <a:prstGeom prst="rect">
            <a:avLst/>
          </a:prstGeom>
          <a:noFill/>
          <a:ln cap="flat" cmpd="sng" w="9525">
            <a:solidFill>
              <a:schemeClr val="dk2"/>
            </a:solidFill>
            <a:prstDash val="solid"/>
            <a:round/>
            <a:headEnd len="sm" w="sm" type="none"/>
            <a:tailEnd len="sm" w="sm" type="none"/>
          </a:ln>
        </p:spPr>
      </p:pic>
      <p:pic>
        <p:nvPicPr>
          <p:cNvPr id="417" name="Google Shape;417;p60"/>
          <p:cNvPicPr preferRelativeResize="0"/>
          <p:nvPr/>
        </p:nvPicPr>
        <p:blipFill>
          <a:blip r:embed="rId4">
            <a:alphaModFix/>
          </a:blip>
          <a:stretch>
            <a:fillRect/>
          </a:stretch>
        </p:blipFill>
        <p:spPr>
          <a:xfrm>
            <a:off x="308700" y="780025"/>
            <a:ext cx="4776177" cy="2861475"/>
          </a:xfrm>
          <a:prstGeom prst="rect">
            <a:avLst/>
          </a:prstGeom>
          <a:noFill/>
          <a:ln cap="flat" cmpd="sng" w="9525">
            <a:solidFill>
              <a:schemeClr val="dk2"/>
            </a:solidFill>
            <a:prstDash val="solid"/>
            <a:round/>
            <a:headEnd len="sm" w="sm" type="none"/>
            <a:tailEnd len="sm" w="sm" type="none"/>
          </a:ln>
        </p:spPr>
      </p:pic>
      <p:sp>
        <p:nvSpPr>
          <p:cNvPr id="418" name="Google Shape;418;p60"/>
          <p:cNvSpPr txBox="1"/>
          <p:nvPr/>
        </p:nvSpPr>
        <p:spPr>
          <a:xfrm>
            <a:off x="2403263" y="4158750"/>
            <a:ext cx="6440700" cy="52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Creating SRT files is easier than it seems. You can do it in the Text Editor (Mac) or Notepad (Windows) apps. There are many tutorials online.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6666"/>
        </a:solidFill>
      </p:bgPr>
    </p:bg>
    <p:spTree>
      <p:nvGrpSpPr>
        <p:cNvPr id="422" name="Shape 422"/>
        <p:cNvGrpSpPr/>
        <p:nvPr/>
      </p:nvGrpSpPr>
      <p:grpSpPr>
        <a:xfrm>
          <a:off x="0" y="0"/>
          <a:ext cx="0" cy="0"/>
          <a:chOff x="0" y="0"/>
          <a:chExt cx="0" cy="0"/>
        </a:xfrm>
      </p:grpSpPr>
      <p:pic>
        <p:nvPicPr>
          <p:cNvPr id="423" name="Google Shape;423;p61"/>
          <p:cNvPicPr preferRelativeResize="0"/>
          <p:nvPr/>
        </p:nvPicPr>
        <p:blipFill>
          <a:blip r:embed="rId3">
            <a:alphaModFix/>
          </a:blip>
          <a:stretch>
            <a:fillRect/>
          </a:stretch>
        </p:blipFill>
        <p:spPr>
          <a:xfrm>
            <a:off x="631400" y="210888"/>
            <a:ext cx="7881200" cy="47217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ph idx="1" type="subTitle"/>
          </p:nvPr>
        </p:nvSpPr>
        <p:spPr>
          <a:xfrm>
            <a:off x="365550" y="984225"/>
            <a:ext cx="8412900" cy="46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5000">
                <a:solidFill>
                  <a:srgbClr val="9900FF"/>
                </a:solidFill>
              </a:rPr>
              <a:t>How can we make sonic information accessible to all students?</a:t>
            </a:r>
            <a:endParaRPr b="1" sz="5000">
              <a:solidFill>
                <a:srgbClr val="9900FF"/>
              </a:solidFill>
            </a:endParaRPr>
          </a:p>
          <a:p>
            <a:pPr indent="0" lvl="0" marL="0" rtl="0" algn="l">
              <a:spcBef>
                <a:spcPts val="0"/>
              </a:spcBef>
              <a:spcAft>
                <a:spcPts val="0"/>
              </a:spcAft>
              <a:buNone/>
            </a:pPr>
            <a:r>
              <a:t/>
            </a:r>
            <a:endParaRPr sz="5000">
              <a:solidFill>
                <a:srgbClr val="666666"/>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62"/>
          <p:cNvPicPr preferRelativeResize="0"/>
          <p:nvPr/>
        </p:nvPicPr>
        <p:blipFill>
          <a:blip r:embed="rId3">
            <a:alphaModFix amt="12000"/>
          </a:blip>
          <a:stretch>
            <a:fillRect/>
          </a:stretch>
        </p:blipFill>
        <p:spPr>
          <a:xfrm>
            <a:off x="2403200" y="352112"/>
            <a:ext cx="6440827" cy="3717301"/>
          </a:xfrm>
          <a:prstGeom prst="rect">
            <a:avLst/>
          </a:prstGeom>
          <a:noFill/>
          <a:ln cap="flat" cmpd="sng" w="9525">
            <a:solidFill>
              <a:schemeClr val="lt1"/>
            </a:solidFill>
            <a:prstDash val="solid"/>
            <a:round/>
            <a:headEnd len="sm" w="sm" type="none"/>
            <a:tailEnd len="sm" w="sm" type="none"/>
          </a:ln>
        </p:spPr>
      </p:pic>
      <p:sp>
        <p:nvSpPr>
          <p:cNvPr id="429" name="Google Shape;429;p62"/>
          <p:cNvSpPr txBox="1"/>
          <p:nvPr/>
        </p:nvSpPr>
        <p:spPr>
          <a:xfrm>
            <a:off x="410300" y="847902"/>
            <a:ext cx="5451300" cy="17238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t>Warning: Sometimes Canvas does not like to accommodate or cooperate. If it refuses to show your captions, you can just copy and paste them directly onto the page as a sound description.</a:t>
            </a:r>
            <a:endParaRPr sz="2000"/>
          </a:p>
        </p:txBody>
      </p:sp>
      <p:pic>
        <p:nvPicPr>
          <p:cNvPr id="430" name="Google Shape;430;p62"/>
          <p:cNvPicPr preferRelativeResize="0"/>
          <p:nvPr/>
        </p:nvPicPr>
        <p:blipFill>
          <a:blip r:embed="rId4">
            <a:alphaModFix amt="55000"/>
          </a:blip>
          <a:stretch>
            <a:fillRect/>
          </a:stretch>
        </p:blipFill>
        <p:spPr>
          <a:xfrm rot="-1478412">
            <a:off x="1426875" y="2246152"/>
            <a:ext cx="2098400" cy="2098400"/>
          </a:xfrm>
          <a:prstGeom prst="rect">
            <a:avLst/>
          </a:prstGeom>
          <a:noFill/>
          <a:ln>
            <a:noFill/>
          </a:ln>
        </p:spPr>
      </p:pic>
      <p:pic>
        <p:nvPicPr>
          <p:cNvPr id="431" name="Google Shape;431;p62"/>
          <p:cNvPicPr preferRelativeResize="0"/>
          <p:nvPr/>
        </p:nvPicPr>
        <p:blipFill rotWithShape="1">
          <a:blip r:embed="rId3">
            <a:alphaModFix/>
          </a:blip>
          <a:srcRect b="6975" l="19339" r="27338" t="68788"/>
          <a:stretch/>
        </p:blipFill>
        <p:spPr>
          <a:xfrm>
            <a:off x="3649024" y="2909100"/>
            <a:ext cx="3434348" cy="900900"/>
          </a:xfrm>
          <a:prstGeom prst="rect">
            <a:avLst/>
          </a:prstGeom>
          <a:noFill/>
          <a:ln cap="flat" cmpd="sng" w="9525">
            <a:solidFill>
              <a:srgbClr val="B7B7B7"/>
            </a:solidFill>
            <a:prstDash val="solid"/>
            <a:round/>
            <a:headEnd len="sm" w="sm" type="none"/>
            <a:tailEnd len="sm" w="sm" type="none"/>
          </a:ln>
        </p:spPr>
      </p:pic>
      <p:sp>
        <p:nvSpPr>
          <p:cNvPr id="432" name="Google Shape;432;p62"/>
          <p:cNvSpPr txBox="1"/>
          <p:nvPr/>
        </p:nvSpPr>
        <p:spPr>
          <a:xfrm>
            <a:off x="3867175" y="3995000"/>
            <a:ext cx="4977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dk1"/>
                </a:solidFill>
              </a:rPr>
              <a:t>You can use </a:t>
            </a:r>
            <a:r>
              <a:rPr b="1" lang="en" sz="2000">
                <a:solidFill>
                  <a:srgbClr val="9900FF"/>
                </a:solidFill>
              </a:rPr>
              <a:t>sound descriptions </a:t>
            </a:r>
            <a:r>
              <a:rPr b="1" lang="en" sz="2000">
                <a:solidFill>
                  <a:schemeClr val="dk1"/>
                </a:solidFill>
              </a:rPr>
              <a:t>and</a:t>
            </a:r>
            <a:r>
              <a:rPr b="1" lang="en" sz="2000">
                <a:solidFill>
                  <a:srgbClr val="9900FF"/>
                </a:solidFill>
              </a:rPr>
              <a:t> </a:t>
            </a:r>
            <a:r>
              <a:rPr b="1" lang="en" sz="2000">
                <a:solidFill>
                  <a:srgbClr val="3C78D8"/>
                </a:solidFill>
              </a:rPr>
              <a:t>captions</a:t>
            </a:r>
            <a:r>
              <a:rPr b="1" lang="en" sz="2000">
                <a:solidFill>
                  <a:srgbClr val="9900FF"/>
                </a:solidFill>
              </a:rPr>
              <a:t> </a:t>
            </a:r>
            <a:r>
              <a:rPr b="1" lang="en" sz="2000">
                <a:solidFill>
                  <a:schemeClr val="dk1"/>
                </a:solidFill>
              </a:rPr>
              <a:t>together.</a:t>
            </a:r>
            <a:endParaRPr sz="2000">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63"/>
          <p:cNvPicPr preferRelativeResize="0"/>
          <p:nvPr/>
        </p:nvPicPr>
        <p:blipFill>
          <a:blip r:embed="rId3">
            <a:alphaModFix/>
          </a:blip>
          <a:stretch>
            <a:fillRect/>
          </a:stretch>
        </p:blipFill>
        <p:spPr>
          <a:xfrm>
            <a:off x="935374" y="166600"/>
            <a:ext cx="7273252" cy="4385976"/>
          </a:xfrm>
          <a:prstGeom prst="rect">
            <a:avLst/>
          </a:prstGeom>
          <a:noFill/>
          <a:ln cap="flat" cmpd="sng" w="9525">
            <a:solidFill>
              <a:schemeClr val="dk2"/>
            </a:solidFill>
            <a:prstDash val="solid"/>
            <a:round/>
            <a:headEnd len="sm" w="sm" type="none"/>
            <a:tailEnd len="sm" w="sm" type="none"/>
          </a:ln>
        </p:spPr>
      </p:pic>
      <p:sp>
        <p:nvSpPr>
          <p:cNvPr id="438" name="Google Shape;438;p63"/>
          <p:cNvSpPr txBox="1"/>
          <p:nvPr/>
        </p:nvSpPr>
        <p:spPr>
          <a:xfrm>
            <a:off x="968100" y="4586775"/>
            <a:ext cx="7207800" cy="39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t>For longer videos, use timestamps to help readers situate themselves.</a:t>
            </a:r>
            <a:endParaRPr sz="16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64"/>
          <p:cNvPicPr preferRelativeResize="0"/>
          <p:nvPr/>
        </p:nvPicPr>
        <p:blipFill>
          <a:blip r:embed="rId3">
            <a:alphaModFix/>
          </a:blip>
          <a:stretch>
            <a:fillRect/>
          </a:stretch>
        </p:blipFill>
        <p:spPr>
          <a:xfrm>
            <a:off x="267692" y="1109238"/>
            <a:ext cx="4488535" cy="2597126"/>
          </a:xfrm>
          <a:prstGeom prst="rect">
            <a:avLst/>
          </a:prstGeom>
          <a:noFill/>
          <a:ln cap="flat" cmpd="sng" w="9525">
            <a:solidFill>
              <a:schemeClr val="dk2"/>
            </a:solidFill>
            <a:prstDash val="solid"/>
            <a:round/>
            <a:headEnd len="sm" w="sm" type="none"/>
            <a:tailEnd len="sm" w="sm" type="none"/>
          </a:ln>
        </p:spPr>
      </p:pic>
      <p:pic>
        <p:nvPicPr>
          <p:cNvPr id="444" name="Google Shape;444;p64"/>
          <p:cNvPicPr preferRelativeResize="0"/>
          <p:nvPr/>
        </p:nvPicPr>
        <p:blipFill>
          <a:blip r:embed="rId4">
            <a:alphaModFix/>
          </a:blip>
          <a:stretch>
            <a:fillRect/>
          </a:stretch>
        </p:blipFill>
        <p:spPr>
          <a:xfrm>
            <a:off x="1764325" y="459974"/>
            <a:ext cx="4791823" cy="2597125"/>
          </a:xfrm>
          <a:prstGeom prst="rect">
            <a:avLst/>
          </a:prstGeom>
          <a:noFill/>
          <a:ln cap="flat" cmpd="sng" w="9525">
            <a:solidFill>
              <a:schemeClr val="dk2"/>
            </a:solidFill>
            <a:prstDash val="solid"/>
            <a:round/>
            <a:headEnd len="sm" w="sm" type="none"/>
            <a:tailEnd len="sm" w="sm" type="none"/>
          </a:ln>
        </p:spPr>
      </p:pic>
      <p:pic>
        <p:nvPicPr>
          <p:cNvPr id="445" name="Google Shape;445;p64"/>
          <p:cNvPicPr preferRelativeResize="0"/>
          <p:nvPr/>
        </p:nvPicPr>
        <p:blipFill>
          <a:blip r:embed="rId5">
            <a:alphaModFix/>
          </a:blip>
          <a:stretch>
            <a:fillRect/>
          </a:stretch>
        </p:blipFill>
        <p:spPr>
          <a:xfrm>
            <a:off x="4401427" y="964550"/>
            <a:ext cx="4395301" cy="3648525"/>
          </a:xfrm>
          <a:prstGeom prst="rect">
            <a:avLst/>
          </a:prstGeom>
          <a:noFill/>
          <a:ln cap="flat" cmpd="sng" w="9525">
            <a:solidFill>
              <a:schemeClr val="dk2"/>
            </a:solidFill>
            <a:prstDash val="solid"/>
            <a:round/>
            <a:headEnd len="sm" w="sm" type="none"/>
            <a:tailEnd len="sm" w="sm" type="none"/>
          </a:ln>
        </p:spPr>
      </p:pic>
      <p:sp>
        <p:nvSpPr>
          <p:cNvPr id="446" name="Google Shape;446;p64"/>
          <p:cNvSpPr txBox="1"/>
          <p:nvPr/>
        </p:nvSpPr>
        <p:spPr>
          <a:xfrm>
            <a:off x="424950" y="3836375"/>
            <a:ext cx="3795300" cy="108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There are dozens of caption generator tools. Search “SRT” or “VTT” generator for free and paid options. Premiere Pro also can create them.</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5"/>
          <p:cNvSpPr txBox="1"/>
          <p:nvPr>
            <p:ph idx="1" type="subTitle"/>
          </p:nvPr>
        </p:nvSpPr>
        <p:spPr>
          <a:xfrm>
            <a:off x="361500" y="274200"/>
            <a:ext cx="6860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How can I use this information?</a:t>
            </a:r>
            <a:endParaRPr b="1" sz="3000">
              <a:solidFill>
                <a:schemeClr val="dk1"/>
              </a:solidFill>
            </a:endParaRPr>
          </a:p>
          <a:p>
            <a:pPr indent="0" lvl="0" marL="0" rtl="0" algn="l">
              <a:spcBef>
                <a:spcPts val="0"/>
              </a:spcBef>
              <a:spcAft>
                <a:spcPts val="0"/>
              </a:spcAft>
              <a:buNone/>
            </a:pPr>
            <a:r>
              <a:t/>
            </a:r>
            <a:endParaRPr sz="2000"/>
          </a:p>
        </p:txBody>
      </p:sp>
      <p:sp>
        <p:nvSpPr>
          <p:cNvPr id="452" name="Google Shape;452;p65"/>
          <p:cNvSpPr txBox="1"/>
          <p:nvPr>
            <p:ph idx="1" type="subTitle"/>
          </p:nvPr>
        </p:nvSpPr>
        <p:spPr>
          <a:xfrm>
            <a:off x="361500" y="1014175"/>
            <a:ext cx="8051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rPr>
              <a:t>I’ve thrown a lot of information at you today. It is OK to sit with it and think about how it might factor into your teaching. Here are a few places that you can begin:</a:t>
            </a:r>
            <a:endParaRPr sz="3000">
              <a:solidFill>
                <a:schemeClr val="dk1"/>
              </a:solidFill>
            </a:endParaRPr>
          </a:p>
          <a:p>
            <a:pPr indent="0" lvl="0" marL="0" rtl="0" algn="l">
              <a:spcBef>
                <a:spcPts val="0"/>
              </a:spcBef>
              <a:spcAft>
                <a:spcPts val="0"/>
              </a:spcAft>
              <a:buNone/>
            </a:pPr>
            <a:r>
              <a:t/>
            </a:r>
            <a:endParaRPr sz="2000">
              <a:solidFill>
                <a:schemeClr val="dk1"/>
              </a:solidFill>
            </a:endParaRPr>
          </a:p>
          <a:p>
            <a:pPr indent="-355600" lvl="0" marL="914400" rtl="0" algn="l">
              <a:spcBef>
                <a:spcPts val="0"/>
              </a:spcBef>
              <a:spcAft>
                <a:spcPts val="0"/>
              </a:spcAft>
              <a:buClr>
                <a:schemeClr val="dk1"/>
              </a:buClr>
              <a:buSzPts val="2000"/>
              <a:buChar char="●"/>
            </a:pPr>
            <a:r>
              <a:rPr lang="en" sz="2000">
                <a:solidFill>
                  <a:schemeClr val="dk1"/>
                </a:solidFill>
              </a:rPr>
              <a:t>Consider using AI or human-composed live captions for in-person lectures</a:t>
            </a:r>
            <a:endParaRPr sz="2000">
              <a:solidFill>
                <a:schemeClr val="dk1"/>
              </a:solidFill>
            </a:endParaRPr>
          </a:p>
          <a:p>
            <a:pPr indent="0" lvl="0" marL="914400" rtl="0" algn="l">
              <a:spcBef>
                <a:spcPts val="0"/>
              </a:spcBef>
              <a:spcAft>
                <a:spcPts val="0"/>
              </a:spcAft>
              <a:buNone/>
            </a:pPr>
            <a:r>
              <a:t/>
            </a:r>
            <a:endParaRPr sz="2000">
              <a:solidFill>
                <a:schemeClr val="dk1"/>
              </a:solidFill>
            </a:endParaRPr>
          </a:p>
          <a:p>
            <a:pPr indent="-355600" lvl="0" marL="914400" rtl="0" algn="l">
              <a:spcBef>
                <a:spcPts val="0"/>
              </a:spcBef>
              <a:spcAft>
                <a:spcPts val="0"/>
              </a:spcAft>
              <a:buClr>
                <a:schemeClr val="dk1"/>
              </a:buClr>
              <a:buSzPts val="2000"/>
              <a:buChar char="●"/>
            </a:pPr>
            <a:r>
              <a:rPr lang="en" sz="2000">
                <a:solidFill>
                  <a:schemeClr val="dk1"/>
                </a:solidFill>
              </a:rPr>
              <a:t>Create captions for your recorded lectures via Zoom or Adobe Premiere Pro</a:t>
            </a:r>
            <a:endParaRPr sz="2000">
              <a:solidFill>
                <a:schemeClr val="dk1"/>
              </a:solidFill>
            </a:endParaRPr>
          </a:p>
          <a:p>
            <a:pPr indent="0" lvl="0" marL="914400" rtl="0" algn="l">
              <a:spcBef>
                <a:spcPts val="0"/>
              </a:spcBef>
              <a:spcAft>
                <a:spcPts val="0"/>
              </a:spcAft>
              <a:buNone/>
            </a:pPr>
            <a:r>
              <a:t/>
            </a:r>
            <a:endParaRPr sz="2000">
              <a:solidFill>
                <a:schemeClr val="dk1"/>
              </a:solidFill>
            </a:endParaRPr>
          </a:p>
          <a:p>
            <a:pPr indent="-355600" lvl="0" marL="914400" rtl="0" algn="l">
              <a:spcBef>
                <a:spcPts val="0"/>
              </a:spcBef>
              <a:spcAft>
                <a:spcPts val="0"/>
              </a:spcAft>
              <a:buClr>
                <a:schemeClr val="dk1"/>
              </a:buClr>
              <a:buSzPts val="2000"/>
              <a:buChar char="●"/>
            </a:pPr>
            <a:r>
              <a:rPr lang="en" sz="2000">
                <a:solidFill>
                  <a:schemeClr val="dk1"/>
                </a:solidFill>
              </a:rPr>
              <a:t>Write sound descriptions for recorded audio, especially when that audio is central to your curriculum</a:t>
            </a:r>
            <a:endParaRPr sz="2000">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6"/>
          <p:cNvSpPr txBox="1"/>
          <p:nvPr>
            <p:ph idx="1" type="subTitle"/>
          </p:nvPr>
        </p:nvSpPr>
        <p:spPr>
          <a:xfrm>
            <a:off x="361500" y="274200"/>
            <a:ext cx="6860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I am available to chat! </a:t>
            </a:r>
            <a:endParaRPr b="1" sz="3000">
              <a:solidFill>
                <a:schemeClr val="dk1"/>
              </a:solidFill>
            </a:endParaRPr>
          </a:p>
          <a:p>
            <a:pPr indent="0" lvl="0" marL="0" rtl="0" algn="l">
              <a:spcBef>
                <a:spcPts val="0"/>
              </a:spcBef>
              <a:spcAft>
                <a:spcPts val="0"/>
              </a:spcAft>
              <a:buNone/>
            </a:pPr>
            <a:r>
              <a:t/>
            </a:r>
            <a:endParaRPr sz="2000"/>
          </a:p>
        </p:txBody>
      </p:sp>
      <p:sp>
        <p:nvSpPr>
          <p:cNvPr id="458" name="Google Shape;458;p66"/>
          <p:cNvSpPr txBox="1"/>
          <p:nvPr>
            <p:ph idx="1" type="subTitle"/>
          </p:nvPr>
        </p:nvSpPr>
        <p:spPr>
          <a:xfrm>
            <a:off x="361500" y="1014175"/>
            <a:ext cx="8051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rPr>
              <a:t>Feel free to email me at: </a:t>
            </a:r>
            <a:r>
              <a:rPr lang="en" sz="2500" u="sng">
                <a:solidFill>
                  <a:schemeClr val="hlink"/>
                </a:solidFill>
                <a:hlinkClick r:id="rId3"/>
              </a:rPr>
              <a:t>charles.eppley@asu.edu</a:t>
            </a:r>
            <a:r>
              <a:rPr lang="en" sz="2500">
                <a:solidFill>
                  <a:schemeClr val="dk1"/>
                </a:solidFill>
              </a:rPr>
              <a:t> to discuss anything that I’ve talked about today. </a:t>
            </a:r>
            <a:endParaRPr sz="2500">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rPr lang="en" sz="2500">
                <a:solidFill>
                  <a:schemeClr val="dk1"/>
                </a:solidFill>
              </a:rPr>
              <a:t>Thanks for watching, listening, and reading! </a:t>
            </a:r>
            <a:endParaRPr sz="2500">
              <a:solidFill>
                <a:schemeClr val="dk1"/>
              </a:solidFill>
            </a:endParaRPr>
          </a:p>
          <a:p>
            <a:pPr indent="0" lvl="0" marL="0" rtl="0" algn="l">
              <a:spcBef>
                <a:spcPts val="0"/>
              </a:spcBef>
              <a:spcAft>
                <a:spcPts val="0"/>
              </a:spcAft>
              <a:buNone/>
            </a:pPr>
            <a:r>
              <a:t/>
            </a:r>
            <a:endParaRPr sz="25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idx="1" type="subTitle"/>
          </p:nvPr>
        </p:nvSpPr>
        <p:spPr>
          <a:xfrm>
            <a:off x="361500" y="480775"/>
            <a:ext cx="8051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Many of us regularly teach with audiovisual media</a:t>
            </a:r>
            <a:endParaRPr b="1" sz="2500">
              <a:solidFill>
                <a:schemeClr val="dk1"/>
              </a:solidFill>
            </a:endParaRPr>
          </a:p>
          <a:p>
            <a:pPr indent="0" lvl="0" marL="0" rtl="0" algn="l">
              <a:spcBef>
                <a:spcPts val="0"/>
              </a:spcBef>
              <a:spcAft>
                <a:spcPts val="0"/>
              </a:spcAft>
              <a:buNone/>
            </a:pPr>
            <a:r>
              <a:rPr lang="en" sz="2500">
                <a:solidFill>
                  <a:schemeClr val="dk1"/>
                </a:solidFill>
              </a:rPr>
              <a:t> </a:t>
            </a:r>
            <a:endParaRPr sz="2000">
              <a:solidFill>
                <a:schemeClr val="dk1"/>
              </a:solidFill>
            </a:endParaRPr>
          </a:p>
          <a:p>
            <a:pPr indent="-355600" lvl="0" marL="914400" rtl="0" algn="l">
              <a:spcBef>
                <a:spcPts val="0"/>
              </a:spcBef>
              <a:spcAft>
                <a:spcPts val="0"/>
              </a:spcAft>
              <a:buClr>
                <a:schemeClr val="dk1"/>
              </a:buClr>
              <a:buSzPts val="2000"/>
              <a:buChar char="●"/>
            </a:pPr>
            <a:r>
              <a:rPr lang="en" sz="2000">
                <a:solidFill>
                  <a:schemeClr val="dk1"/>
                </a:solidFill>
              </a:rPr>
              <a:t>Live in-person lectures</a:t>
            </a:r>
            <a:endParaRPr sz="2000">
              <a:solidFill>
                <a:schemeClr val="dk1"/>
              </a:solidFill>
            </a:endParaRPr>
          </a:p>
          <a:p>
            <a:pPr indent="-355600" lvl="0" marL="914400" rtl="0" algn="l">
              <a:spcBef>
                <a:spcPts val="0"/>
              </a:spcBef>
              <a:spcAft>
                <a:spcPts val="0"/>
              </a:spcAft>
              <a:buClr>
                <a:schemeClr val="dk1"/>
              </a:buClr>
              <a:buSzPts val="2000"/>
              <a:buChar char="●"/>
            </a:pPr>
            <a:r>
              <a:rPr lang="en" sz="2000">
                <a:solidFill>
                  <a:schemeClr val="dk1"/>
                </a:solidFill>
              </a:rPr>
              <a:t>Live Zoom lectures</a:t>
            </a:r>
            <a:endParaRPr sz="2000">
              <a:solidFill>
                <a:schemeClr val="dk1"/>
              </a:solidFill>
            </a:endParaRPr>
          </a:p>
          <a:p>
            <a:pPr indent="-355600" lvl="0" marL="914400" rtl="0" algn="l">
              <a:spcBef>
                <a:spcPts val="0"/>
              </a:spcBef>
              <a:spcAft>
                <a:spcPts val="0"/>
              </a:spcAft>
              <a:buClr>
                <a:schemeClr val="dk1"/>
              </a:buClr>
              <a:buSzPts val="2000"/>
              <a:buChar char="●"/>
            </a:pPr>
            <a:r>
              <a:rPr lang="en" sz="2000">
                <a:solidFill>
                  <a:schemeClr val="dk1"/>
                </a:solidFill>
              </a:rPr>
              <a:t>Recorded lecture videos</a:t>
            </a:r>
            <a:endParaRPr sz="2000">
              <a:solidFill>
                <a:schemeClr val="dk1"/>
              </a:solidFill>
            </a:endParaRPr>
          </a:p>
          <a:p>
            <a:pPr indent="-355600" lvl="0" marL="914400" rtl="0" algn="l">
              <a:spcBef>
                <a:spcPts val="0"/>
              </a:spcBef>
              <a:spcAft>
                <a:spcPts val="0"/>
              </a:spcAft>
              <a:buClr>
                <a:schemeClr val="dk1"/>
              </a:buClr>
              <a:buSzPts val="2000"/>
              <a:buChar char="●"/>
            </a:pPr>
            <a:r>
              <a:rPr lang="en" sz="2000">
                <a:solidFill>
                  <a:schemeClr val="dk1"/>
                </a:solidFill>
              </a:rPr>
              <a:t>Embedded Youtube videos</a:t>
            </a:r>
            <a:endParaRPr sz="2000">
              <a:solidFill>
                <a:schemeClr val="dk1"/>
              </a:solidFill>
            </a:endParaRPr>
          </a:p>
          <a:p>
            <a:pPr indent="-355600" lvl="0" marL="914400" rtl="0" algn="l">
              <a:spcBef>
                <a:spcPts val="0"/>
              </a:spcBef>
              <a:spcAft>
                <a:spcPts val="0"/>
              </a:spcAft>
              <a:buClr>
                <a:schemeClr val="dk1"/>
              </a:buClr>
              <a:buSzPts val="2000"/>
              <a:buChar char="●"/>
            </a:pPr>
            <a:r>
              <a:rPr lang="en" sz="2000">
                <a:solidFill>
                  <a:schemeClr val="dk1"/>
                </a:solidFill>
              </a:rPr>
              <a:t>Film screenings</a:t>
            </a:r>
            <a:endParaRPr sz="2000">
              <a:solidFill>
                <a:schemeClr val="dk1"/>
              </a:solidFill>
            </a:endParaRPr>
          </a:p>
          <a:p>
            <a:pPr indent="-355600" lvl="0" marL="914400" rtl="0" algn="l">
              <a:spcBef>
                <a:spcPts val="0"/>
              </a:spcBef>
              <a:spcAft>
                <a:spcPts val="0"/>
              </a:spcAft>
              <a:buClr>
                <a:schemeClr val="dk1"/>
              </a:buClr>
              <a:buSzPts val="2000"/>
              <a:buChar char="●"/>
            </a:pPr>
            <a:r>
              <a:rPr lang="en" sz="2000">
                <a:solidFill>
                  <a:schemeClr val="dk1"/>
                </a:solidFill>
              </a:rPr>
              <a:t>Streaming audio, music &amp; </a:t>
            </a:r>
            <a:endParaRPr sz="2000">
              <a:solidFill>
                <a:schemeClr val="dk1"/>
              </a:solidFill>
            </a:endParaRPr>
          </a:p>
          <a:p>
            <a:pPr indent="0" lvl="0" marL="914400" rtl="0" algn="l">
              <a:spcBef>
                <a:spcPts val="0"/>
              </a:spcBef>
              <a:spcAft>
                <a:spcPts val="0"/>
              </a:spcAft>
              <a:buNone/>
            </a:pPr>
            <a:r>
              <a:rPr lang="en" sz="2000">
                <a:solidFill>
                  <a:schemeClr val="dk1"/>
                </a:solidFill>
              </a:rPr>
              <a:t>podcasts</a:t>
            </a:r>
            <a:endParaRPr sz="2000">
              <a:solidFill>
                <a:schemeClr val="dk1"/>
              </a:solidFill>
            </a:endParaRPr>
          </a:p>
          <a:p>
            <a:pPr indent="-355600" lvl="0" marL="914400" rtl="0" algn="l">
              <a:spcBef>
                <a:spcPts val="0"/>
              </a:spcBef>
              <a:spcAft>
                <a:spcPts val="0"/>
              </a:spcAft>
              <a:buClr>
                <a:schemeClr val="dk1"/>
              </a:buClr>
              <a:buSzPts val="2000"/>
              <a:buChar char="●"/>
            </a:pPr>
            <a:r>
              <a:rPr lang="en" sz="2000">
                <a:solidFill>
                  <a:schemeClr val="dk1"/>
                </a:solidFill>
              </a:rPr>
              <a:t>Miscellaneous</a:t>
            </a:r>
            <a:endParaRPr sz="2000">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t/>
            </a:r>
            <a:endParaRPr sz="2500">
              <a:solidFill>
                <a:schemeClr val="dk1"/>
              </a:solidFill>
            </a:endParaRPr>
          </a:p>
          <a:p>
            <a:pPr indent="0" lvl="0" marL="457200" rtl="0" algn="l">
              <a:spcBef>
                <a:spcPts val="0"/>
              </a:spcBef>
              <a:spcAft>
                <a:spcPts val="0"/>
              </a:spcAft>
              <a:buNone/>
            </a:pPr>
            <a:r>
              <a:t/>
            </a:r>
            <a:endParaRPr sz="3000">
              <a:solidFill>
                <a:srgbClr val="B7B7B7"/>
              </a:solidFill>
            </a:endParaRPr>
          </a:p>
        </p:txBody>
      </p:sp>
      <p:pic>
        <p:nvPicPr>
          <p:cNvPr id="87" name="Google Shape;87;p18"/>
          <p:cNvPicPr preferRelativeResize="0"/>
          <p:nvPr/>
        </p:nvPicPr>
        <p:blipFill>
          <a:blip r:embed="rId3">
            <a:alphaModFix/>
          </a:blip>
          <a:stretch>
            <a:fillRect/>
          </a:stretch>
        </p:blipFill>
        <p:spPr>
          <a:xfrm>
            <a:off x="4818900" y="1284475"/>
            <a:ext cx="3824150" cy="2383350"/>
          </a:xfrm>
          <a:prstGeom prst="rect">
            <a:avLst/>
          </a:prstGeom>
          <a:noFill/>
          <a:ln>
            <a:noFill/>
          </a:ln>
        </p:spPr>
      </p:pic>
      <p:sp>
        <p:nvSpPr>
          <p:cNvPr id="88" name="Google Shape;88;p18"/>
          <p:cNvSpPr txBox="1"/>
          <p:nvPr/>
        </p:nvSpPr>
        <p:spPr>
          <a:xfrm>
            <a:off x="4885975" y="3751450"/>
            <a:ext cx="3660000" cy="70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Lecture materials often use sound. In most cases, a majority of class information from lecture will be conveyed aurally.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ph idx="1" type="subTitle"/>
          </p:nvPr>
        </p:nvSpPr>
        <p:spPr>
          <a:xfrm>
            <a:off x="361500" y="426600"/>
            <a:ext cx="53205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Sound in the classroom</a:t>
            </a:r>
            <a:endParaRPr b="1" sz="3000">
              <a:solidFill>
                <a:schemeClr val="dk1"/>
              </a:solidFill>
            </a:endParaRPr>
          </a:p>
          <a:p>
            <a:pPr indent="0" lvl="0" marL="0" rtl="0" algn="l">
              <a:spcBef>
                <a:spcPts val="0"/>
              </a:spcBef>
              <a:spcAft>
                <a:spcPts val="0"/>
              </a:spcAft>
              <a:buNone/>
            </a:pPr>
            <a:r>
              <a:t/>
            </a:r>
            <a:endParaRPr sz="2000"/>
          </a:p>
        </p:txBody>
      </p:sp>
      <p:sp>
        <p:nvSpPr>
          <p:cNvPr id="94" name="Google Shape;94;p19"/>
          <p:cNvSpPr txBox="1"/>
          <p:nvPr>
            <p:ph idx="1" type="subTitle"/>
          </p:nvPr>
        </p:nvSpPr>
        <p:spPr>
          <a:xfrm>
            <a:off x="361500" y="1318975"/>
            <a:ext cx="8051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rPr>
              <a:t>But how often do we think about the sonic components of these files and educational materials? </a:t>
            </a:r>
            <a:endParaRPr sz="2500">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rPr lang="en" sz="2500">
                <a:solidFill>
                  <a:schemeClr val="dk1"/>
                </a:solidFill>
              </a:rPr>
              <a:t>Is the information that we convey in audio available in other visual or textual formats - or is it limited to sound alone? Is it accessible to our d/Deaf, Hard of Hearing (HoH), and neurodivergent students?</a:t>
            </a:r>
            <a:endParaRPr sz="2500">
              <a:solidFill>
                <a:schemeClr val="dk1"/>
              </a:solidFill>
            </a:endParaRPr>
          </a:p>
          <a:p>
            <a:pPr indent="0" lvl="0" marL="0" rtl="0" algn="l">
              <a:spcBef>
                <a:spcPts val="0"/>
              </a:spcBef>
              <a:spcAft>
                <a:spcPts val="0"/>
              </a:spcAft>
              <a:buNone/>
            </a:pPr>
            <a:r>
              <a:rPr lang="en" sz="2500">
                <a:solidFill>
                  <a:schemeClr val="dk1"/>
                </a:solidFill>
              </a:rPr>
              <a:t> </a:t>
            </a:r>
            <a:endParaRPr sz="2500">
              <a:solidFill>
                <a:schemeClr val="dk1"/>
              </a:solidFill>
            </a:endParaRPr>
          </a:p>
          <a:p>
            <a:pPr indent="0" lvl="0" marL="457200" rtl="0" algn="l">
              <a:spcBef>
                <a:spcPts val="0"/>
              </a:spcBef>
              <a:spcAft>
                <a:spcPts val="0"/>
              </a:spcAft>
              <a:buClr>
                <a:schemeClr val="dk1"/>
              </a:buClr>
              <a:buSzPts val="1100"/>
              <a:buFont typeface="Arial"/>
              <a:buNone/>
            </a:pPr>
            <a:r>
              <a:t/>
            </a:r>
            <a:endParaRPr sz="3000">
              <a:solidFill>
                <a:srgbClr val="B7B7B7"/>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0"/>
          <p:cNvSpPr txBox="1"/>
          <p:nvPr>
            <p:ph idx="1" type="subTitle"/>
          </p:nvPr>
        </p:nvSpPr>
        <p:spPr>
          <a:xfrm>
            <a:off x="361500" y="426600"/>
            <a:ext cx="53205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Sound in the classroom</a:t>
            </a:r>
            <a:endParaRPr b="1" sz="3000">
              <a:solidFill>
                <a:schemeClr val="dk1"/>
              </a:solidFill>
            </a:endParaRPr>
          </a:p>
          <a:p>
            <a:pPr indent="0" lvl="0" marL="0" rtl="0" algn="l">
              <a:spcBef>
                <a:spcPts val="0"/>
              </a:spcBef>
              <a:spcAft>
                <a:spcPts val="0"/>
              </a:spcAft>
              <a:buNone/>
            </a:pPr>
            <a:r>
              <a:t/>
            </a:r>
            <a:endParaRPr sz="2000"/>
          </a:p>
        </p:txBody>
      </p:sp>
      <p:sp>
        <p:nvSpPr>
          <p:cNvPr id="100" name="Google Shape;100;p20"/>
          <p:cNvSpPr txBox="1"/>
          <p:nvPr>
            <p:ph idx="1" type="subTitle"/>
          </p:nvPr>
        </p:nvSpPr>
        <p:spPr>
          <a:xfrm>
            <a:off x="361500" y="1318975"/>
            <a:ext cx="8051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CCCCCC"/>
                </a:solidFill>
              </a:rPr>
              <a:t>But how often do we think about the sonic components of these files and educational materials? Is the information that we convey in audio available in visual or textual formats - or sound alone?</a:t>
            </a:r>
            <a:endParaRPr sz="3000">
              <a:solidFill>
                <a:srgbClr val="CCCCCC"/>
              </a:solidFill>
            </a:endParaRPr>
          </a:p>
          <a:p>
            <a:pPr indent="0" lvl="0" marL="0" rtl="0" algn="l">
              <a:spcBef>
                <a:spcPts val="0"/>
              </a:spcBef>
              <a:spcAft>
                <a:spcPts val="0"/>
              </a:spcAft>
              <a:buNone/>
            </a:pPr>
            <a:r>
              <a:rPr lang="en" sz="2500">
                <a:solidFill>
                  <a:schemeClr val="dk1"/>
                </a:solidFill>
              </a:rPr>
              <a:t> </a:t>
            </a:r>
            <a:endParaRPr sz="2500">
              <a:solidFill>
                <a:schemeClr val="dk1"/>
              </a:solidFill>
            </a:endParaRPr>
          </a:p>
          <a:p>
            <a:pPr indent="0" lvl="0" marL="457200" rtl="0" algn="l">
              <a:spcBef>
                <a:spcPts val="0"/>
              </a:spcBef>
              <a:spcAft>
                <a:spcPts val="0"/>
              </a:spcAft>
              <a:buNone/>
            </a:pPr>
            <a:r>
              <a:rPr lang="en" sz="2500">
                <a:solidFill>
                  <a:srgbClr val="9900FF"/>
                </a:solidFill>
              </a:rPr>
              <a:t>Please take a moment to reflect on how you have used sound in your teaching materials, consciously and unconsciously.</a:t>
            </a:r>
            <a:r>
              <a:rPr lang="en" sz="2500">
                <a:solidFill>
                  <a:schemeClr val="dk1"/>
                </a:solidFill>
              </a:rPr>
              <a:t> </a:t>
            </a:r>
            <a:endParaRPr sz="3000">
              <a:solidFill>
                <a:srgbClr val="B7B7B7"/>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1"/>
          <p:cNvSpPr txBox="1"/>
          <p:nvPr>
            <p:ph idx="1" type="subTitle"/>
          </p:nvPr>
        </p:nvSpPr>
        <p:spPr>
          <a:xfrm>
            <a:off x="361500" y="426600"/>
            <a:ext cx="53205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Sound in the classroom</a:t>
            </a:r>
            <a:endParaRPr b="1" sz="3000">
              <a:solidFill>
                <a:schemeClr val="dk1"/>
              </a:solidFill>
            </a:endParaRPr>
          </a:p>
          <a:p>
            <a:pPr indent="0" lvl="0" marL="0" rtl="0" algn="l">
              <a:spcBef>
                <a:spcPts val="0"/>
              </a:spcBef>
              <a:spcAft>
                <a:spcPts val="0"/>
              </a:spcAft>
              <a:buNone/>
            </a:pPr>
            <a:r>
              <a:t/>
            </a:r>
            <a:endParaRPr sz="2000"/>
          </a:p>
        </p:txBody>
      </p:sp>
      <p:sp>
        <p:nvSpPr>
          <p:cNvPr id="106" name="Google Shape;106;p21"/>
          <p:cNvSpPr txBox="1"/>
          <p:nvPr>
            <p:ph idx="1" type="subTitle"/>
          </p:nvPr>
        </p:nvSpPr>
        <p:spPr>
          <a:xfrm>
            <a:off x="361500" y="1242775"/>
            <a:ext cx="8051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dk1"/>
                </a:solidFill>
              </a:rPr>
              <a:t>As educators, we are often instructed to create visual and textual materials to supplement </a:t>
            </a:r>
            <a:r>
              <a:rPr lang="en" sz="2300">
                <a:solidFill>
                  <a:schemeClr val="dk1"/>
                </a:solidFill>
              </a:rPr>
              <a:t>our</a:t>
            </a:r>
            <a:r>
              <a:rPr lang="en" sz="2300">
                <a:solidFill>
                  <a:schemeClr val="dk1"/>
                </a:solidFill>
              </a:rPr>
              <a:t> speech. This mode of visual learning (through graphs, images, and bullet point summaries) helps students who are neurodivergent or have audio-processing issues. </a:t>
            </a:r>
            <a:endParaRPr sz="2300">
              <a:solidFill>
                <a:schemeClr val="dk1"/>
              </a:solidFill>
            </a:endParaRPr>
          </a:p>
          <a:p>
            <a:pPr indent="0" lvl="0" marL="0" rtl="0" algn="l">
              <a:spcBef>
                <a:spcPts val="0"/>
              </a:spcBef>
              <a:spcAft>
                <a:spcPts val="0"/>
              </a:spcAft>
              <a:buNone/>
            </a:pPr>
            <a:r>
              <a:t/>
            </a:r>
            <a:endParaRPr sz="2300">
              <a:solidFill>
                <a:schemeClr val="dk1"/>
              </a:solidFill>
            </a:endParaRPr>
          </a:p>
          <a:p>
            <a:pPr indent="0" lvl="0" marL="0" rtl="0" algn="l">
              <a:spcBef>
                <a:spcPts val="0"/>
              </a:spcBef>
              <a:spcAft>
                <a:spcPts val="0"/>
              </a:spcAft>
              <a:buNone/>
            </a:pPr>
            <a:r>
              <a:rPr lang="en" sz="2300">
                <a:solidFill>
                  <a:schemeClr val="dk1"/>
                </a:solidFill>
              </a:rPr>
              <a:t>But some information may be lost if we don’t think carefully about which </a:t>
            </a:r>
            <a:r>
              <a:rPr lang="en" sz="2300">
                <a:solidFill>
                  <a:schemeClr val="dk1"/>
                </a:solidFill>
              </a:rPr>
              <a:t>components</a:t>
            </a:r>
            <a:r>
              <a:rPr lang="en" sz="2300">
                <a:solidFill>
                  <a:schemeClr val="dk1"/>
                </a:solidFill>
              </a:rPr>
              <a:t> we transcribe. </a:t>
            </a:r>
            <a:r>
              <a:rPr lang="en" sz="2300">
                <a:solidFill>
                  <a:schemeClr val="dk1"/>
                </a:solidFill>
              </a:rPr>
              <a:t> </a:t>
            </a:r>
            <a:endParaRPr sz="2300">
              <a:solidFill>
                <a:schemeClr val="dk1"/>
              </a:solidFill>
            </a:endParaRPr>
          </a:p>
          <a:p>
            <a:pPr indent="0" lvl="0" marL="457200" rtl="0" algn="l">
              <a:spcBef>
                <a:spcPts val="0"/>
              </a:spcBef>
              <a:spcAft>
                <a:spcPts val="0"/>
              </a:spcAft>
              <a:buNone/>
            </a:pPr>
            <a:r>
              <a:t/>
            </a:r>
            <a:endParaRPr sz="3000">
              <a:solidFill>
                <a:srgbClr val="B7B7B7"/>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