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11" Type="http://schemas.openxmlformats.org/officeDocument/2006/relationships/slide" Target="slides/slide6.xml"/><Relationship Id="rId22" Type="http://schemas.openxmlformats.org/officeDocument/2006/relationships/font" Target="fonts/Lato-italic.fntdata"/><Relationship Id="rId10" Type="http://schemas.openxmlformats.org/officeDocument/2006/relationships/slide" Target="slides/slide5.xml"/><Relationship Id="rId21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La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aleway-bold.fntdata"/><Relationship Id="rId16" Type="http://schemas.openxmlformats.org/officeDocument/2006/relationships/font" Target="fonts/Raleway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aleway-boldItalic.fntdata"/><Relationship Id="rId6" Type="http://schemas.openxmlformats.org/officeDocument/2006/relationships/slide" Target="slides/slide1.xml"/><Relationship Id="rId18" Type="http://schemas.openxmlformats.org/officeDocument/2006/relationships/font" Target="fonts/Ralew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b2f237d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b2f237d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8b2f237d2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8b2f237d2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b2f237d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8b2f237d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b2f237d2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8b2f237d2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b2f237d2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8b2f237d2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b2f237d2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8b2f237d2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b2f237d2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b2f237d2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b2f237d2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8b2f237d2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b2f237d2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8b2f237d2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b2f237d2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8b2f237d2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quillbot.com/blog/ai-in-the-classroom/" TargetMode="External"/><Relationship Id="rId10" Type="http://schemas.openxmlformats.org/officeDocument/2006/relationships/hyperlink" Target="https://otter.ai/education" TargetMode="External"/><Relationship Id="rId13" Type="http://schemas.openxmlformats.org/officeDocument/2006/relationships/hyperlink" Target="https://www.researchgate.net/publication/310773732_A_Mobile_Application_to_Improve_Learning_Performance_of_Dyslexic_Children_with_Writing_Difficulties" TargetMode="External"/><Relationship Id="rId12" Type="http://schemas.openxmlformats.org/officeDocument/2006/relationships/hyperlink" Target="https://doi.org/10.1192/bjp.2022.43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oi.org/10.1177/08884064211050344" TargetMode="External"/><Relationship Id="rId4" Type="http://schemas.openxmlformats.org/officeDocument/2006/relationships/hyperlink" Target="https://doi.org/10.1089/aut.2021.0042" TargetMode="External"/><Relationship Id="rId9" Type="http://schemas.openxmlformats.org/officeDocument/2006/relationships/hyperlink" Target="https://doi.org/10.4018/978-1-7998-5495-1.ch013" TargetMode="External"/><Relationship Id="rId15" Type="http://schemas.openxmlformats.org/officeDocument/2006/relationships/hyperlink" Target="https://canadianaudiologist.ca/issue/volume-8-issue-2-2021/column/acessibility-issues/" TargetMode="External"/><Relationship Id="rId14" Type="http://schemas.openxmlformats.org/officeDocument/2006/relationships/hyperlink" Target="https://doi.org/10.1186/s13034-022-00540-4" TargetMode="External"/><Relationship Id="rId5" Type="http://schemas.openxmlformats.org/officeDocument/2006/relationships/hyperlink" Target="https://www.grammarly.com/ai" TargetMode="External"/><Relationship Id="rId6" Type="http://schemas.openxmlformats.org/officeDocument/2006/relationships/hyperlink" Target="https://doi.org/10.1080/13575279.2022.2126436" TargetMode="External"/><Relationship Id="rId7" Type="http://schemas.openxmlformats.org/officeDocument/2006/relationships/hyperlink" Target="https://doi.org/10.1080/09687599.2020.1829553" TargetMode="External"/><Relationship Id="rId8" Type="http://schemas.openxmlformats.org/officeDocument/2006/relationships/hyperlink" Target="https://cedar.wwu.edu/orwwu/vol10/iss1/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20"/>
              <a:t>AI-Enhanced Assistive Technologies for Neurodivergent Learners</a:t>
            </a:r>
            <a:endParaRPr sz="3920"/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428367" y="34670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Angel Morgan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Assistant Instructional Professional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MLFTC, Learning Design and Technology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42" name="Google Shape;142;p22"/>
          <p:cNvSpPr txBox="1"/>
          <p:nvPr>
            <p:ph idx="4294967295" type="body"/>
          </p:nvPr>
        </p:nvSpPr>
        <p:spPr>
          <a:xfrm>
            <a:off x="415500" y="1302650"/>
            <a:ext cx="8296200" cy="37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Cheyney-Collante, K., Gonsalves, V., &amp; Giuliani, S. (2022). Online dyslexia professional development for diverse practitioners: A multiple-case study. </a:t>
            </a:r>
            <a:r>
              <a:rPr i="1" lang="en"/>
              <a:t>Teacher Education and Special Education, 45</a:t>
            </a:r>
            <a:r>
              <a:rPr lang="en"/>
              <a:t>(3), 246-264.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https://doi.org/10.1177/08884064211050344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Dwyer, P., Mineo, E., Mifsud, K., Lindholm, C., Gurba, A., &amp; Waisman, T. C. (2023). Building neurodiversity-inclusive postsecondary campuses: Recommendations for leaders in higher education. </a:t>
            </a:r>
            <a:r>
              <a:rPr i="1" lang="en"/>
              <a:t>Autism in Adulthood: Challenges and Management, 5</a:t>
            </a:r>
            <a:r>
              <a:rPr lang="en"/>
              <a:t>(1), 1–14.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https://doi.org/10.1089/aut.2021.0042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Grammarly Staff. (2023). AI Writing Assistance. Grammarly.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https://www.grammarly.com/ai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Izuno-Garcia, A. K., McNeel, M. M., &amp; Fein, R. H. (2023). Neurodiversity in promoting the well-being of children on the autism spectrum. </a:t>
            </a:r>
            <a:r>
              <a:rPr i="1" lang="en"/>
              <a:t>Child Care in Practice</a:t>
            </a:r>
            <a:r>
              <a:rPr lang="en"/>
              <a:t>.</a:t>
            </a:r>
            <a:r>
              <a:rPr i="1" lang="en"/>
              <a:t> 29</a:t>
            </a:r>
            <a:r>
              <a:rPr lang="en"/>
              <a:t>(1), 54-67,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https://doi.org/10.1080/13575279.2022.2126436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Lisa Jacobs, Adrian Parke, Fenja Ziegler, Chris Headleand &amp; Antonella De Angeli (2022) Learning at school through to university: the educational experiences of students with dyslexia at one UK higher education institution, </a:t>
            </a:r>
            <a:r>
              <a:rPr i="1" lang="en"/>
              <a:t>Disability &amp; Society, 37</a:t>
            </a:r>
            <a:r>
              <a:rPr lang="en"/>
              <a:t>(4), 662-683,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https://doi.org/10.1080/09687599.2020.1829553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Mittag, J. (2020). The effects of background music on the executive function of children with ADHD in the classroom setting: A study proposal. </a:t>
            </a:r>
            <a:r>
              <a:rPr i="1" lang="en"/>
              <a:t>Occam's Razor, 10(</a:t>
            </a:r>
            <a:r>
              <a:rPr lang="en"/>
              <a:t>4).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https://cedar.wwu.edu/orwwu/vol10/iss1/4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Nagarhalli, A. D. (2021). Executive function deficits among ADHD students in classroom learning: Issues and strategies. In R. Gopalan (Ed.), </a:t>
            </a:r>
            <a:r>
              <a:rPr i="1" lang="en"/>
              <a:t>New Developments in Diagnosing, Assessing, and Treating ADHD </a:t>
            </a:r>
            <a:r>
              <a:rPr lang="en"/>
              <a:t>(pp. 211-219). IGI Global. </a:t>
            </a:r>
            <a:r>
              <a:rPr lang="en" u="sng">
                <a:solidFill>
                  <a:schemeClr val="hlink"/>
                </a:solidFill>
                <a:hlinkClick r:id="rId9"/>
              </a:rPr>
              <a:t>https://doi.org/10.4018/978-1-7998-5495-1.ch013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Otter.ai Staff. (2023). Lecture notes - real-time for Students &amp;amp; Teachers. Otter.ai. </a:t>
            </a:r>
            <a:r>
              <a:rPr lang="en" u="sng">
                <a:solidFill>
                  <a:schemeClr val="hlink"/>
                </a:solidFill>
                <a:hlinkClick r:id="rId10"/>
              </a:rPr>
              <a:t>https://otter.ai/education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Pfeifer, P. &amp; Allen, M. (2023, September 5). AI in the Classroom: Revolutionizing Education with Intelligent Technologies. Quillbot. </a:t>
            </a:r>
            <a:r>
              <a:rPr lang="en" u="sng">
                <a:solidFill>
                  <a:schemeClr val="hlink"/>
                </a:solidFill>
                <a:hlinkClick r:id="rId11"/>
              </a:rPr>
              <a:t>https://quillbot.com/blog/ai-in-the-classroom/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Redillas, M.. (2023). Maximizing Efficiency: ADHD-friendly Planning with Reclaim AI. mariaisquixotic. https://mariaisquixotic.com/maximizing-efficiency-adhd-friendly-planning-with-reclaim-ai/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Shah, P. J., Boilson, M., Rutherford, M., Prior, S., Johnston, L., Maciver, D., &amp; Forsyth, K. (2022). Neurodevelopmental disorders and neurodiversity: definition of terms from Scotland's National Autism Implementation Team. </a:t>
            </a:r>
            <a:r>
              <a:rPr i="1" lang="en"/>
              <a:t>The British Journal of Psychiatry : The Journal of Mental Science</a:t>
            </a:r>
            <a:r>
              <a:rPr lang="en"/>
              <a:t>, 221(3), 577–579. </a:t>
            </a:r>
            <a:r>
              <a:rPr lang="en" u="sng">
                <a:solidFill>
                  <a:schemeClr val="hlink"/>
                </a:solidFill>
                <a:hlinkClick r:id="rId12"/>
              </a:rPr>
              <a:t>https://doi.org/10.1192/bjp.2022.43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Tariq, R., &amp; Latif, S. (2016). A mobile application to improve learning performance of dyslexic children with writing difficulties. Journal of Educational Technology and Society, 19(4), 151-166. </a:t>
            </a:r>
            <a:r>
              <a:rPr lang="en" u="sng">
                <a:solidFill>
                  <a:schemeClr val="hlink"/>
                </a:solidFill>
                <a:hlinkClick r:id="rId13"/>
              </a:rPr>
              <a:t>https://www.researchgate.net/publication/310773732_A_Mobile_Application_to_Improve_Learning_Performance_of_Dyslexic_Children_with_Writing_Difficulties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Thorell, L., Fuermaier, A., Christiansen, H., et al. (2022). Distance learning during the COVID-19 pandemic for children with ADHD and/or ASD: a European multi-center study examining the role of executive function deficits and age. </a:t>
            </a:r>
            <a:r>
              <a:rPr i="1" lang="en"/>
              <a:t>Child Adolesc Psychiatry Ment Health 16</a:t>
            </a:r>
            <a:r>
              <a:rPr lang="en"/>
              <a:t>, 101,  </a:t>
            </a:r>
            <a:r>
              <a:rPr lang="en" u="sng">
                <a:solidFill>
                  <a:schemeClr val="hlink"/>
                </a:solidFill>
                <a:hlinkClick r:id="rId14"/>
              </a:rPr>
              <a:t>https://doi.org/10.1186/s13034-022-00540-4</a:t>
            </a:r>
            <a:endParaRPr/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Verge, J. &amp; Crowell, N. (2021). Using Speech-to-Text Automatic Speech Recognition Software to Improve Accessibility in Audiology Practice. </a:t>
            </a:r>
            <a:r>
              <a:rPr i="1" lang="en"/>
              <a:t>Canadian Audiologist, 8</a:t>
            </a:r>
            <a:r>
              <a:rPr lang="en"/>
              <a:t>(2). </a:t>
            </a:r>
            <a:r>
              <a:rPr lang="en" u="sng">
                <a:solidFill>
                  <a:schemeClr val="hlink"/>
                </a:solidFill>
                <a:hlinkClick r:id="rId15"/>
              </a:rPr>
              <a:t>https://canadianaudiologist.ca/issue/volume-8-issue-2-2021/column/acessibility-issues/</a:t>
            </a:r>
            <a:endParaRPr/>
          </a:p>
        </p:txBody>
      </p:sp>
      <p:sp>
        <p:nvSpPr>
          <p:cNvPr id="143" name="Google Shape;143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Neurodiversity?</a:t>
            </a:r>
            <a:endParaRPr/>
          </a:p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Neurodiversity is a concept that recognizes and respects neurological differences as natural variations of human diversity, rather than viewing them as deficits or disorders (Shah et al., 2022).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Neurodiverse individuals are commonly diagnosed with  Autism Spectrum Disorder (ASD), Attention-Deficit Hyperactivity Disorder (ADHD), Dyslexia, or another neurodevelopmental difference.</a:t>
            </a:r>
            <a:endParaRPr/>
          </a:p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3">
            <a:alphaModFix/>
          </a:blip>
          <a:srcRect b="0" l="14809" r="13541" t="0"/>
          <a:stretch/>
        </p:blipFill>
        <p:spPr>
          <a:xfrm>
            <a:off x="414800" y="394380"/>
            <a:ext cx="1759274" cy="14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Neurodiversity Statistics in Higher Education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0.3%–1.9% of postsecondary students in the United States are autistic, and 5% report attention-deficit (Dwyer et al., 2023).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Neurodiverse students account for anywhere between 11%-30% of the entire undergraduate population (Dwyer et al., 2023).</a:t>
            </a:r>
            <a:endParaRPr/>
          </a:p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3">
            <a:alphaModFix/>
          </a:blip>
          <a:srcRect b="0" l="11489" r="11397" t="0"/>
          <a:stretch/>
        </p:blipFill>
        <p:spPr>
          <a:xfrm>
            <a:off x="399425" y="391775"/>
            <a:ext cx="1782099" cy="13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Barriers for Neurodiverse Learners</a:t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Reading comprehension and fluency challenges (Cheyney-Collante et al., 2021)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Spelling and writing skills (Jacobs et al., 2020 &amp; Tariq &amp; Latif, 2016)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Low working memory (Nagarhalli, 2021)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Social communication challenges (Izuno-Garcia, 2023)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Planning and organization (Mittag, 2020)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Attentional control (Thorell et al., 2022)</a:t>
            </a:r>
            <a:endParaRPr/>
          </a:p>
        </p:txBody>
      </p:sp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3">
            <a:alphaModFix/>
          </a:blip>
          <a:srcRect b="0" l="11095" r="10657" t="0"/>
          <a:stretch/>
        </p:blipFill>
        <p:spPr>
          <a:xfrm>
            <a:off x="430150" y="399425"/>
            <a:ext cx="1724975" cy="125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Tools to Reduce or Mitigate Barriers to Learning</a:t>
            </a:r>
            <a:endParaRPr/>
          </a:p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2400250" y="575950"/>
            <a:ext cx="65793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AI Tools: ChatGPT &amp; Bard</a:t>
            </a:r>
            <a:endParaRPr/>
          </a:p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2410100" y="1595775"/>
            <a:ext cx="6321600" cy="27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and summarize complex topics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Break down complex tasks into more manageable steps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Draft emails or talking points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Providing pros and cons or outlining potential outcomes for decision making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Practice social skills in a low stakes environment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timely prompts to refocus attention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Assist in setting SMART goals</a:t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20675" r="18623" t="0"/>
          <a:stretch/>
        </p:blipFill>
        <p:spPr>
          <a:xfrm>
            <a:off x="291900" y="399450"/>
            <a:ext cx="1795199" cy="168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 Tools: QuillBot &amp; Grammarly</a:t>
            </a:r>
            <a:endParaRPr/>
          </a:p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AI-Powered Document Check (Pfeifer &amp; Allen, 2023 &amp; Grammarly 2023))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Spelling &amp; Grammar Suggestions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Rule Explanations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Citation Generator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Paraphrase Tool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Text Summarizer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Tone and Style Suggestions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Academic Templates (Quillbot’s Co-Writer)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co-creators</a:t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0" l="10729" r="11798" t="0"/>
          <a:stretch/>
        </p:blipFill>
        <p:spPr>
          <a:xfrm>
            <a:off x="414800" y="399425"/>
            <a:ext cx="1770326" cy="130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Memory and Communication Tool: Otter.ai</a:t>
            </a:r>
            <a:endParaRPr/>
          </a:p>
        </p:txBody>
      </p:sp>
      <p:sp>
        <p:nvSpPr>
          <p:cNvPr id="125" name="Google Shape;125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2410100" y="1595775"/>
            <a:ext cx="6321600" cy="23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Real-time captions and notes (Otter.ai Staff, 2023 )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Helps students focus on discussion vs. taking notes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Interactive notes and takeaways panel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Automatically generates a transcript with a summary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Tagging features for questions and answers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Platform integration: Google and Microsoft calendars, Zoom, Google Meet, and Teams</a:t>
            </a: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2573300" y="3932900"/>
            <a:ext cx="6068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“Otter.ai's transcriptions are well known for accuracy and automatically inserts punctuation as well as breaks between phrases and different speakers” (Verge &amp; Crowell, 2021).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0" l="20676" r="17803" t="0"/>
          <a:stretch/>
        </p:blipFill>
        <p:spPr>
          <a:xfrm>
            <a:off x="414800" y="391750"/>
            <a:ext cx="1759050" cy="163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and Organization Tool: Reclaim.ai</a:t>
            </a:r>
            <a:endParaRPr/>
          </a:p>
        </p:txBody>
      </p:sp>
      <p:sp>
        <p:nvSpPr>
          <p:cNvPr id="134" name="Google Shape;134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2410100" y="1595775"/>
            <a:ext cx="6321600" cy="27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Finds optimal times for study, meetings, and breaks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Aids in setting and monitoring academic and personal objectives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Sorts tasks by importance or deadline to combat procrastination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Integrates with Google Calendar for better time management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Integrates with Slack to simplify communication</a:t>
            </a:r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0" l="18883" r="0" t="0"/>
          <a:stretch/>
        </p:blipFill>
        <p:spPr>
          <a:xfrm>
            <a:off x="384075" y="399425"/>
            <a:ext cx="1774425" cy="124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