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5" r:id="rId6"/>
    <p:sldId id="266" r:id="rId7"/>
    <p:sldId id="279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D6BA573-A044-7E49-8ACD-2ADB504ABD12}" v="27" dt="2023-09-12T20:24:24.764"/>
    <p1510:client id="{8780E66B-2E46-463C-93F6-706E651A269B}" v="238" dt="2023-10-15T06:45:26.293"/>
  </p1510:revLst>
</p1510:revInfo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 autoAdjust="0"/>
    <p:restoredTop sz="94719" autoAdjust="0"/>
  </p:normalViewPr>
  <p:slideViewPr>
    <p:cSldViewPr snapToGrid="0">
      <p:cViewPr varScale="1">
        <p:scale>
          <a:sx n="38" d="100"/>
          <a:sy n="38" d="100"/>
        </p:scale>
        <p:origin x="130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FB8B65A-D69F-C26C-B67E-036EF77BF1F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2B9064-AE57-427F-E5AF-71DE7D52FE6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8190EA-5EEC-4300-B6AE-D9734C6C648E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86157A-CEB9-B0FC-3A49-BE950AEAD6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819CA0-A57D-42D7-A625-56C22D0FA7C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F3A6F-DEFA-45E0-9496-BEE7C2C6F3D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6002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10/16/2023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97DC217-DF71-1A49-B3EA-559F1F43B0F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9385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3537B6D-42A5-F449-2691-321A167F7C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3419"/>
            <a:ext cx="12192000" cy="6861419"/>
            <a:chOff x="0" y="-3419"/>
            <a:chExt cx="12192000" cy="6861419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902465C8-266D-104C-9C49-323DF4A8277E}"/>
                </a:ext>
              </a:extLst>
            </p:cNvPr>
            <p:cNvSpPr/>
            <p:nvPr userDrawn="1"/>
          </p:nvSpPr>
          <p:spPr>
            <a:xfrm>
              <a:off x="583746" y="4960030"/>
              <a:ext cx="1551214" cy="1551214"/>
            </a:xfrm>
            <a:prstGeom prst="ellipse">
              <a:avLst/>
            </a:prstGeom>
            <a:solidFill>
              <a:schemeClr val="tx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37979A1C-BF60-B345-A664-2E4F7A3461EB}"/>
                </a:ext>
              </a:extLst>
            </p:cNvPr>
            <p:cNvSpPr/>
            <p:nvPr userDrawn="1"/>
          </p:nvSpPr>
          <p:spPr>
            <a:xfrm>
              <a:off x="1" y="4571999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58080B3E-915C-2D4C-8608-596E1BFD6387}"/>
                </a:ext>
              </a:extLst>
            </p:cNvPr>
            <p:cNvSpPr/>
            <p:nvPr userDrawn="1"/>
          </p:nvSpPr>
          <p:spPr>
            <a:xfrm>
              <a:off x="1" y="5739492"/>
              <a:ext cx="1118508" cy="1118508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-3419"/>
              <a:ext cx="3927573" cy="3165022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9E240E8A-950E-7946-826C-415CB5DACA43}"/>
                </a:ext>
              </a:extLst>
            </p:cNvPr>
            <p:cNvSpPr/>
            <p:nvPr userDrawn="1"/>
          </p:nvSpPr>
          <p:spPr>
            <a:xfrm>
              <a:off x="11024507" y="4580708"/>
              <a:ext cx="1167493" cy="2277292"/>
            </a:xfrm>
            <a:custGeom>
              <a:avLst/>
              <a:gdLst>
                <a:gd name="connsiteX0" fmla="*/ 1167473 w 1167493"/>
                <a:gd name="connsiteY0" fmla="*/ 0 h 2272167"/>
                <a:gd name="connsiteX1" fmla="*/ 1167493 w 1167493"/>
                <a:gd name="connsiteY1" fmla="*/ 0 h 2272167"/>
                <a:gd name="connsiteX2" fmla="*/ 1167493 w 1167493"/>
                <a:gd name="connsiteY2" fmla="*/ 492960 h 2272167"/>
                <a:gd name="connsiteX3" fmla="*/ 1167493 w 1167493"/>
                <a:gd name="connsiteY3" fmla="*/ 720385 h 2272167"/>
                <a:gd name="connsiteX4" fmla="*/ 1167493 w 1167493"/>
                <a:gd name="connsiteY4" fmla="*/ 2272167 h 2272167"/>
                <a:gd name="connsiteX5" fmla="*/ 0 w 1167493"/>
                <a:gd name="connsiteY5" fmla="*/ 2272167 h 2272167"/>
                <a:gd name="connsiteX6" fmla="*/ 0 w 1167493"/>
                <a:gd name="connsiteY6" fmla="*/ 1898074 h 2272167"/>
                <a:gd name="connsiteX7" fmla="*/ 0 w 1167493"/>
                <a:gd name="connsiteY7" fmla="*/ 1271597 h 2272167"/>
                <a:gd name="connsiteX8" fmla="*/ 0 w 1167493"/>
                <a:gd name="connsiteY8" fmla="*/ 1177688 h 2272167"/>
                <a:gd name="connsiteX9" fmla="*/ 1048124 w 1167493"/>
                <a:gd name="connsiteY9" fmla="*/ 6080 h 2272167"/>
                <a:gd name="connsiteX10" fmla="*/ 1167473 w 1167493"/>
                <a:gd name="connsiteY10" fmla="*/ 0 h 22721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167493" h="2272167">
                  <a:moveTo>
                    <a:pt x="1167473" y="0"/>
                  </a:moveTo>
                  <a:lnTo>
                    <a:pt x="1167493" y="0"/>
                  </a:lnTo>
                  <a:lnTo>
                    <a:pt x="1167493" y="492960"/>
                  </a:lnTo>
                  <a:lnTo>
                    <a:pt x="1167493" y="720385"/>
                  </a:lnTo>
                  <a:lnTo>
                    <a:pt x="1167493" y="2272167"/>
                  </a:lnTo>
                  <a:lnTo>
                    <a:pt x="0" y="2272167"/>
                  </a:lnTo>
                  <a:lnTo>
                    <a:pt x="0" y="1898074"/>
                  </a:lnTo>
                  <a:lnTo>
                    <a:pt x="0" y="1271597"/>
                  </a:lnTo>
                  <a:lnTo>
                    <a:pt x="0" y="1177688"/>
                  </a:lnTo>
                  <a:cubicBezTo>
                    <a:pt x="0" y="567919"/>
                    <a:pt x="459408" y="66389"/>
                    <a:pt x="1048124" y="6080"/>
                  </a:cubicBezTo>
                  <a:lnTo>
                    <a:pt x="116747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3" y="232913"/>
            <a:ext cx="7096933" cy="327705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575404"/>
            <a:ext cx="9857014" cy="621603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martAr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3"/>
            <a:ext cx="9779182" cy="389054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38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1A0E8D4A-B13C-C7EE-5E27-278124A127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0"/>
            <a:ext cx="9779183" cy="1706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1785669"/>
            <a:ext cx="9779182" cy="4278702"/>
          </a:xfrm>
        </p:spPr>
        <p:txBody>
          <a:bodyPr>
            <a:norm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14DB56B5-5DD7-95E3-52B2-EDC4B3F130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7EBCFC05-28F2-ED12-5DAE-0D1A11FE8AE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66813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Text Placeholder 17">
            <a:extLst>
              <a:ext uri="{FF2B5EF4-FFF2-40B4-BE49-F238E27FC236}">
                <a16:creationId xmlns:a16="http://schemas.microsoft.com/office/drawing/2014/main" id="{1487DE67-2E54-8713-8739-36043358704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3235" y="2023984"/>
            <a:ext cx="4664075" cy="469051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6283235" y="2528203"/>
            <a:ext cx="4663440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3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79F46B00-4AE8-52A2-6926-FC2F5DD1FA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2364" y="0"/>
            <a:ext cx="12194364" cy="6858000"/>
            <a:chOff x="-2364" y="0"/>
            <a:chExt cx="12194364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rot="5400000">
              <a:off x="8580896" y="0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>
              <a:off x="-2364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</a:extLst>
            </p:cNvPr>
            <p:cNvSpPr/>
            <p:nvPr userDrawn="1"/>
          </p:nvSpPr>
          <p:spPr>
            <a:xfrm rot="5400000" flipH="1">
              <a:off x="11258144" y="5924144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</a:extLst>
            </p:cNvPr>
            <p:cNvGrpSpPr/>
            <p:nvPr userDrawn="1"/>
          </p:nvGrpSpPr>
          <p:grpSpPr>
            <a:xfrm>
              <a:off x="2587417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E794B347-3274-3D51-85DF-42035500479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6813" y="2020329"/>
            <a:ext cx="3219450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1" y="2526318"/>
            <a:ext cx="3218688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Text Placeholder 18">
            <a:extLst>
              <a:ext uri="{FF2B5EF4-FFF2-40B4-BE49-F238E27FC236}">
                <a16:creationId xmlns:a16="http://schemas.microsoft.com/office/drawing/2014/main" id="{DAAFFF32-276A-0586-D4FD-02CA694F315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683787" y="2020329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83787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Text Placeholder 18">
            <a:extLst>
              <a:ext uri="{FF2B5EF4-FFF2-40B4-BE49-F238E27FC236}">
                <a16:creationId xmlns:a16="http://schemas.microsoft.com/office/drawing/2014/main" id="{FDD55F25-7BEF-26A6-157A-97540EC739C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0082" y="2018581"/>
            <a:ext cx="3173279" cy="468933"/>
          </a:xfrm>
        </p:spPr>
        <p:txBody>
          <a:bodyPr>
            <a:noAutofit/>
          </a:bodyPr>
          <a:lstStyle>
            <a:lvl1pPr marL="0" indent="0">
              <a:buFont typeface="Arial" panose="020B0604020202020204" pitchFamily="34" charset="0"/>
              <a:buNone/>
              <a:defRPr sz="2800" b="0"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200082" y="2526318"/>
            <a:ext cx="3173279" cy="282861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78AD52EA-B01E-8D38-D87A-BF7EB5B58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192001" cy="6864796"/>
            <a:chOff x="0" y="-1"/>
            <a:chExt cx="12192001" cy="6864796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9AC79249-FDC0-364D-A734-AE1DE1605D28}"/>
                </a:ext>
              </a:extLst>
            </p:cNvPr>
            <p:cNvSpPr/>
            <p:nvPr userDrawn="1"/>
          </p:nvSpPr>
          <p:spPr>
            <a:xfrm>
              <a:off x="8264426" y="0"/>
              <a:ext cx="3927574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F15FBB50-09C8-B64E-AE57-67C5E70810CB}"/>
                </a:ext>
              </a:extLst>
            </p:cNvPr>
            <p:cNvGrpSpPr/>
            <p:nvPr userDrawn="1"/>
          </p:nvGrpSpPr>
          <p:grpSpPr>
            <a:xfrm>
              <a:off x="8264427" y="3685939"/>
              <a:ext cx="3927573" cy="3178856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2" name="Freeform 21">
              <a:extLst>
                <a:ext uri="{FF2B5EF4-FFF2-40B4-BE49-F238E27FC236}">
                  <a16:creationId xmlns:a16="http://schemas.microsoft.com/office/drawing/2014/main" id="{BC68F289-2744-2F48-893A-3F17911625C8}"/>
                </a:ext>
              </a:extLst>
            </p:cNvPr>
            <p:cNvSpPr/>
            <p:nvPr userDrawn="1"/>
          </p:nvSpPr>
          <p:spPr>
            <a:xfrm>
              <a:off x="0" y="-1"/>
              <a:ext cx="1167493" cy="1167493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39563C76-BC00-DE47-88F5-C24D3CE3325A}"/>
                </a:ext>
              </a:extLst>
            </p:cNvPr>
            <p:cNvSpPr/>
            <p:nvPr userDrawn="1"/>
          </p:nvSpPr>
          <p:spPr>
            <a:xfrm>
              <a:off x="10228214" y="-1"/>
              <a:ext cx="1963787" cy="3178856"/>
            </a:xfrm>
            <a:custGeom>
              <a:avLst/>
              <a:gdLst>
                <a:gd name="connsiteX0" fmla="*/ 0 w 1963787"/>
                <a:gd name="connsiteY0" fmla="*/ 0 h 3178856"/>
                <a:gd name="connsiteX1" fmla="*/ 1963787 w 1963787"/>
                <a:gd name="connsiteY1" fmla="*/ 0 h 3178856"/>
                <a:gd name="connsiteX2" fmla="*/ 1963787 w 1963787"/>
                <a:gd name="connsiteY2" fmla="*/ 1967129 h 3178856"/>
                <a:gd name="connsiteX3" fmla="*/ 1963787 w 1963787"/>
                <a:gd name="connsiteY3" fmla="*/ 2349671 h 3178856"/>
                <a:gd name="connsiteX4" fmla="*/ 1963787 w 1963787"/>
                <a:gd name="connsiteY4" fmla="*/ 3178856 h 3178856"/>
                <a:gd name="connsiteX5" fmla="*/ 1963753 w 1963787"/>
                <a:gd name="connsiteY5" fmla="*/ 3178856 h 3178856"/>
                <a:gd name="connsiteX6" fmla="*/ 1763002 w 1963787"/>
                <a:gd name="connsiteY6" fmla="*/ 3168629 h 3178856"/>
                <a:gd name="connsiteX7" fmla="*/ 0 w 1963787"/>
                <a:gd name="connsiteY7" fmla="*/ 1197921 h 3178856"/>
                <a:gd name="connsiteX8" fmla="*/ 0 w 1963787"/>
                <a:gd name="connsiteY8" fmla="*/ 1039961 h 3178856"/>
                <a:gd name="connsiteX9" fmla="*/ 0 w 1963787"/>
                <a:gd name="connsiteY9" fmla="*/ 0 h 31788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963787" h="3178856">
                  <a:moveTo>
                    <a:pt x="0" y="0"/>
                  </a:moveTo>
                  <a:lnTo>
                    <a:pt x="1963787" y="0"/>
                  </a:lnTo>
                  <a:lnTo>
                    <a:pt x="1963787" y="1967129"/>
                  </a:lnTo>
                  <a:lnTo>
                    <a:pt x="1963787" y="2349671"/>
                  </a:lnTo>
                  <a:lnTo>
                    <a:pt x="1963787" y="3178856"/>
                  </a:lnTo>
                  <a:lnTo>
                    <a:pt x="1963753" y="3178856"/>
                  </a:lnTo>
                  <a:lnTo>
                    <a:pt x="1763002" y="3168629"/>
                  </a:lnTo>
                  <a:cubicBezTo>
                    <a:pt x="772749" y="3067186"/>
                    <a:pt x="0" y="2223585"/>
                    <a:pt x="0" y="1197921"/>
                  </a:cubicBezTo>
                  <a:lnTo>
                    <a:pt x="0" y="1039961"/>
                  </a:lnTo>
                  <a:lnTo>
                    <a:pt x="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252549"/>
            <a:ext cx="6220278" cy="3257414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3" y="3685939"/>
            <a:ext cx="6220277" cy="2919512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AC10D125-AB73-D276-4947-94204736A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0"/>
            <a:ext cx="12191999" cy="6858000"/>
            <a:chOff x="1" y="0"/>
            <a:chExt cx="12191999" cy="6858000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D11C9832-A021-954E-A34F-2988D1189A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9861BC34-DFBF-2D4F-B463-FCFBC08391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82092" y="5590903"/>
              <a:ext cx="1572380" cy="1267097"/>
              <a:chOff x="7413403" y="4976359"/>
              <a:chExt cx="2334986" cy="1881641"/>
            </a:xfrm>
          </p:grpSpPr>
          <p:sp>
            <p:nvSpPr>
              <p:cNvPr id="7" name="Freeform 6">
                <a:extLst>
                  <a:ext uri="{FF2B5EF4-FFF2-40B4-BE49-F238E27FC236}">
                    <a16:creationId xmlns:a16="http://schemas.microsoft.com/office/drawing/2014/main" id="{55C37C19-F268-4A43-A0D4-3B1B38D48952}"/>
                  </a:ext>
                </a:extLst>
              </p:cNvPr>
              <p:cNvSpPr/>
              <p:nvPr userDrawn="1"/>
            </p:nvSpPr>
            <p:spPr>
              <a:xfrm rot="5400000" flipH="1" flipV="1">
                <a:off x="8223822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  <p:sp>
            <p:nvSpPr>
              <p:cNvPr id="8" name="Freeform 7">
                <a:extLst>
                  <a:ext uri="{FF2B5EF4-FFF2-40B4-BE49-F238E27FC236}">
                    <a16:creationId xmlns:a16="http://schemas.microsoft.com/office/drawing/2014/main" id="{E4F760E5-9D5D-E44F-AEBF-20CA8DE87D11}"/>
                  </a:ext>
                </a:extLst>
              </p:cNvPr>
              <p:cNvSpPr/>
              <p:nvPr userDrawn="1"/>
            </p:nvSpPr>
            <p:spPr>
              <a:xfrm rot="16200000" flipV="1">
                <a:off x="7056329" y="5333433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>
                  <a:latin typeface="+mn-lt"/>
                </a:endParaRPr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17467"/>
            <a:ext cx="9779182" cy="3366815"/>
          </a:xfrm>
        </p:spPr>
        <p:txBody>
          <a:bodyPr>
            <a:norm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CCEDB282-8288-C81F-52B5-048A3E80C9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-1"/>
            <a:ext cx="12208822" cy="6858003"/>
            <a:chOff x="0" y="-1"/>
            <a:chExt cx="12208822" cy="6858003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A62587F-7496-384A-AF40-18FC8CF0709D}"/>
                </a:ext>
              </a:extLst>
            </p:cNvPr>
            <p:cNvSpPr/>
            <p:nvPr userDrawn="1"/>
          </p:nvSpPr>
          <p:spPr>
            <a:xfrm>
              <a:off x="0" y="2286002"/>
              <a:ext cx="12208822" cy="45720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84DB028B-A475-224B-B675-A15A56CAD0BF}"/>
                </a:ext>
              </a:extLst>
            </p:cNvPr>
            <p:cNvSpPr/>
            <p:nvPr userDrawn="1"/>
          </p:nvSpPr>
          <p:spPr>
            <a:xfrm flipH="1">
              <a:off x="8597718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61C34955-105B-4D4D-B51D-754C5D38A85D}"/>
                </a:ext>
              </a:extLst>
            </p:cNvPr>
            <p:cNvSpPr/>
            <p:nvPr userDrawn="1"/>
          </p:nvSpPr>
          <p:spPr>
            <a:xfrm>
              <a:off x="1" y="0"/>
              <a:ext cx="933856" cy="933856"/>
            </a:xfrm>
            <a:custGeom>
              <a:avLst/>
              <a:gdLst>
                <a:gd name="connsiteX0" fmla="*/ 0 w 862693"/>
                <a:gd name="connsiteY0" fmla="*/ 0 h 862693"/>
                <a:gd name="connsiteX1" fmla="*/ 862693 w 862693"/>
                <a:gd name="connsiteY1" fmla="*/ 0 h 862693"/>
                <a:gd name="connsiteX2" fmla="*/ 0 w 862693"/>
                <a:gd name="connsiteY2" fmla="*/ 862693 h 862693"/>
                <a:gd name="connsiteX3" fmla="*/ 0 w 862693"/>
                <a:gd name="connsiteY3" fmla="*/ 0 h 8626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2693" h="862693">
                  <a:moveTo>
                    <a:pt x="0" y="0"/>
                  </a:moveTo>
                  <a:lnTo>
                    <a:pt x="862693" y="0"/>
                  </a:lnTo>
                  <a:cubicBezTo>
                    <a:pt x="862693" y="476453"/>
                    <a:pt x="476452" y="862693"/>
                    <a:pt x="0" y="8626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2734DEB1-EC02-2E42-9292-4ADD115060A5}"/>
                </a:ext>
              </a:extLst>
            </p:cNvPr>
            <p:cNvSpPr/>
            <p:nvPr userDrawn="1"/>
          </p:nvSpPr>
          <p:spPr>
            <a:xfrm rot="5400000" flipH="1" flipV="1">
              <a:off x="10344100" y="438098"/>
              <a:ext cx="2285999" cy="1409801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167492" y="2653167"/>
            <a:ext cx="9779183" cy="343648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5FBCE6F-2AA9-31FE-8148-33B480735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067EACEC-C2DD-EA42-8504-176673AD1F20}"/>
                </a:ext>
              </a:extLst>
            </p:cNvPr>
            <p:cNvSpPr/>
            <p:nvPr userDrawn="1"/>
          </p:nvSpPr>
          <p:spPr>
            <a:xfrm>
              <a:off x="0" y="0"/>
              <a:ext cx="8025490" cy="6858000"/>
            </a:xfrm>
            <a:custGeom>
              <a:avLst/>
              <a:gdLst>
                <a:gd name="connsiteX0" fmla="*/ 0 w 8025490"/>
                <a:gd name="connsiteY0" fmla="*/ 0 h 6858000"/>
                <a:gd name="connsiteX1" fmla="*/ 4596490 w 8025490"/>
                <a:gd name="connsiteY1" fmla="*/ 0 h 6858000"/>
                <a:gd name="connsiteX2" fmla="*/ 8025490 w 8025490"/>
                <a:gd name="connsiteY2" fmla="*/ 3429000 h 6858000"/>
                <a:gd name="connsiteX3" fmla="*/ 4596490 w 8025490"/>
                <a:gd name="connsiteY3" fmla="*/ 6858000 h 6858000"/>
                <a:gd name="connsiteX4" fmla="*/ 0 w 8025490"/>
                <a:gd name="connsiteY4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025490" h="6858000">
                  <a:moveTo>
                    <a:pt x="0" y="0"/>
                  </a:moveTo>
                  <a:lnTo>
                    <a:pt x="4596490" y="0"/>
                  </a:lnTo>
                  <a:cubicBezTo>
                    <a:pt x="6490274" y="0"/>
                    <a:pt x="8025490" y="1535216"/>
                    <a:pt x="8025490" y="3429000"/>
                  </a:cubicBezTo>
                  <a:cubicBezTo>
                    <a:pt x="8025490" y="5322784"/>
                    <a:pt x="6490274" y="6858000"/>
                    <a:pt x="4596490" y="6858000"/>
                  </a:cubicBezTo>
                  <a:lnTo>
                    <a:pt x="0" y="685800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89843C7E-5704-7A46-8974-F3BFA42E7310}"/>
                </a:ext>
              </a:extLst>
            </p:cNvPr>
            <p:cNvGrpSpPr/>
            <p:nvPr userDrawn="1"/>
          </p:nvGrpSpPr>
          <p:grpSpPr>
            <a:xfrm rot="16200000">
              <a:off x="8286528" y="2207195"/>
              <a:ext cx="3032351" cy="2443610"/>
              <a:chOff x="9857014" y="13834"/>
              <a:chExt cx="2334986" cy="1881641"/>
            </a:xfrm>
          </p:grpSpPr>
          <p:sp>
            <p:nvSpPr>
              <p:cNvPr id="15" name="Freeform 14">
                <a:extLst>
                  <a:ext uri="{FF2B5EF4-FFF2-40B4-BE49-F238E27FC236}">
                    <a16:creationId xmlns:a16="http://schemas.microsoft.com/office/drawing/2014/main" id="{EFBF1E52-11FA-DC48-B7AD-75734232FFE8}"/>
                  </a:ext>
                </a:extLst>
              </p:cNvPr>
              <p:cNvSpPr/>
              <p:nvPr userDrawn="1"/>
            </p:nvSpPr>
            <p:spPr>
              <a:xfrm rot="5400000" flipH="1" flipV="1">
                <a:off x="10667433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sp>
            <p:nvSpPr>
              <p:cNvPr id="16" name="Freeform 15">
                <a:extLst>
                  <a:ext uri="{FF2B5EF4-FFF2-40B4-BE49-F238E27FC236}">
                    <a16:creationId xmlns:a16="http://schemas.microsoft.com/office/drawing/2014/main" id="{4850B620-49F5-3748-84AF-682555D52792}"/>
                  </a:ext>
                </a:extLst>
              </p:cNvPr>
              <p:cNvSpPr/>
              <p:nvPr userDrawn="1"/>
            </p:nvSpPr>
            <p:spPr>
              <a:xfrm rot="16200000" flipV="1">
                <a:off x="9499940" y="370908"/>
                <a:ext cx="1881641" cy="1167493"/>
              </a:xfrm>
              <a:custGeom>
                <a:avLst/>
                <a:gdLst>
                  <a:gd name="connsiteX0" fmla="*/ 1881641 w 1881641"/>
                  <a:gd name="connsiteY0" fmla="*/ 1167473 h 1167493"/>
                  <a:gd name="connsiteX1" fmla="*/ 1881641 w 1881641"/>
                  <a:gd name="connsiteY1" fmla="*/ 1167493 h 1167493"/>
                  <a:gd name="connsiteX2" fmla="*/ 1167493 w 1881641"/>
                  <a:gd name="connsiteY2" fmla="*/ 1167493 h 1167493"/>
                  <a:gd name="connsiteX3" fmla="*/ 0 w 1881641"/>
                  <a:gd name="connsiteY3" fmla="*/ 0 h 1167493"/>
                  <a:gd name="connsiteX4" fmla="*/ 714149 w 1881641"/>
                  <a:gd name="connsiteY4" fmla="*/ 0 h 1167493"/>
                  <a:gd name="connsiteX5" fmla="*/ 1875614 w 1881641"/>
                  <a:gd name="connsiteY5" fmla="*/ 1048124 h 1167493"/>
                  <a:gd name="connsiteX6" fmla="*/ 1881641 w 1881641"/>
                  <a:gd name="connsiteY6" fmla="*/ 1167473 h 11674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881641" h="1167493">
                    <a:moveTo>
                      <a:pt x="1881641" y="1167473"/>
                    </a:moveTo>
                    <a:lnTo>
                      <a:pt x="1881641" y="1167493"/>
                    </a:lnTo>
                    <a:lnTo>
                      <a:pt x="1167493" y="1167493"/>
                    </a:lnTo>
                    <a:cubicBezTo>
                      <a:pt x="522704" y="1167493"/>
                      <a:pt x="0" y="644789"/>
                      <a:pt x="0" y="0"/>
                    </a:cubicBezTo>
                    <a:lnTo>
                      <a:pt x="714149" y="0"/>
                    </a:lnTo>
                    <a:cubicBezTo>
                      <a:pt x="1318639" y="0"/>
                      <a:pt x="1815827" y="459408"/>
                      <a:pt x="1875614" y="1048124"/>
                    </a:cubicBezTo>
                    <a:lnTo>
                      <a:pt x="1881641" y="1167473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0B179973-08D2-EF40-B516-35E75E906394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8" name="Freeform 17">
              <a:extLst>
                <a:ext uri="{FF2B5EF4-FFF2-40B4-BE49-F238E27FC236}">
                  <a16:creationId xmlns:a16="http://schemas.microsoft.com/office/drawing/2014/main" id="{6C811FF3-E48A-194D-8022-65F8C3A17449}"/>
                </a:ext>
              </a:extLst>
            </p:cNvPr>
            <p:cNvSpPr/>
            <p:nvPr userDrawn="1"/>
          </p:nvSpPr>
          <p:spPr>
            <a:xfrm flipH="1">
              <a:off x="8580896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7494" y="177553"/>
            <a:ext cx="6245912" cy="3269447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7494" y="3492896"/>
            <a:ext cx="6245912" cy="91285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AD71EB95-DE30-3F1F-F9EC-DA4858055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" y="1"/>
            <a:ext cx="12191999" cy="6857999"/>
            <a:chOff x="1" y="1"/>
            <a:chExt cx="12191999" cy="6857999"/>
          </a:xfrm>
        </p:grpSpPr>
        <p:sp>
          <p:nvSpPr>
            <p:cNvPr id="4" name="Freeform 3">
              <a:extLst>
                <a:ext uri="{FF2B5EF4-FFF2-40B4-BE49-F238E27FC236}">
                  <a16:creationId xmlns:a16="http://schemas.microsoft.com/office/drawing/2014/main" id="{6A7F6A3F-E1DD-A246-9A6D-5F9B18BA2588}"/>
                </a:ext>
              </a:extLst>
            </p:cNvPr>
            <p:cNvSpPr/>
            <p:nvPr userDrawn="1"/>
          </p:nvSpPr>
          <p:spPr>
            <a:xfrm flipH="1">
              <a:off x="8580896" y="1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Freeform 4">
              <a:extLst>
                <a:ext uri="{FF2B5EF4-FFF2-40B4-BE49-F238E27FC236}">
                  <a16:creationId xmlns:a16="http://schemas.microsoft.com/office/drawing/2014/main" id="{055FD0FC-C8FF-6741-A364-A29CDC6F9495}"/>
                </a:ext>
              </a:extLst>
            </p:cNvPr>
            <p:cNvSpPr/>
            <p:nvPr userDrawn="1"/>
          </p:nvSpPr>
          <p:spPr>
            <a:xfrm rot="5400000" flipH="1">
              <a:off x="1" y="3246896"/>
              <a:ext cx="3611104" cy="3611104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1167493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cubicBezTo>
                    <a:pt x="0" y="644789"/>
                    <a:pt x="522704" y="1167493"/>
                    <a:pt x="1167493" y="1167493"/>
                  </a:cubicBezTo>
                  <a:lnTo>
                    <a:pt x="0" y="11674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67492" y="136526"/>
            <a:ext cx="9779183" cy="1570038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167493" y="2084832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add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424826" y="1071418"/>
            <a:ext cx="7342348" cy="3423380"/>
          </a:xfrm>
        </p:spPr>
        <p:txBody>
          <a:bodyPr anchor="b" anchorCtr="0">
            <a:noAutofit/>
          </a:bodyPr>
          <a:lstStyle>
            <a:lvl1pPr algn="ctr">
              <a:lnSpc>
                <a:spcPct val="100000"/>
              </a:lnSpc>
              <a:defRPr sz="44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2837" y="1071418"/>
            <a:ext cx="1364297" cy="1740788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19153" y="3295278"/>
            <a:ext cx="1364297" cy="1690799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22389" y="4599720"/>
            <a:ext cx="3511550" cy="853643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9F76E36-451C-4A7D-4E26-8AB78D34D3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9857012" y="-1664"/>
            <a:ext cx="2334989" cy="6859664"/>
            <a:chOff x="9857012" y="-1664"/>
            <a:chExt cx="2334989" cy="6859664"/>
          </a:xfrm>
        </p:grpSpPr>
        <p:sp>
          <p:nvSpPr>
            <p:cNvPr id="19" name="Freeform 18">
              <a:extLst>
                <a:ext uri="{FF2B5EF4-FFF2-40B4-BE49-F238E27FC236}">
                  <a16:creationId xmlns:a16="http://schemas.microsoft.com/office/drawing/2014/main" id="{AAB3BC7E-B34F-EF47-B125-1574C5484E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V="1">
              <a:off x="9499940" y="355410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1" name="Freeform 20">
              <a:extLst>
                <a:ext uri="{FF2B5EF4-FFF2-40B4-BE49-F238E27FC236}">
                  <a16:creationId xmlns:a16="http://schemas.microsoft.com/office/drawing/2014/main" id="{7CBC82D0-4F72-C649-8B7F-D4B087957B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>
              <a:off x="10866436" y="1879977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9383F23A-D872-2A4C-B386-A9D269BE69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024507" y="-1664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221FFDB-AAE2-5943-97A1-82D66AE05D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334091" y="2737752"/>
              <a:ext cx="1380830" cy="138083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2E58EEF7-63CA-A845-BAC4-9D3BE05918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6200000" flipH="1">
              <a:off x="10667432" y="5333432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57A4624-D8ED-2E4B-AF8C-00DFA6A72D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V="1">
              <a:off x="9857012" y="3651505"/>
              <a:ext cx="1325563" cy="1325563"/>
            </a:xfrm>
            <a:custGeom>
              <a:avLst/>
              <a:gdLst>
                <a:gd name="connsiteX0" fmla="*/ 0 w 1167493"/>
                <a:gd name="connsiteY0" fmla="*/ 0 h 1167493"/>
                <a:gd name="connsiteX1" fmla="*/ 1167493 w 1167493"/>
                <a:gd name="connsiteY1" fmla="*/ 0 h 1167493"/>
                <a:gd name="connsiteX2" fmla="*/ 0 w 1167493"/>
                <a:gd name="connsiteY2" fmla="*/ 1167493 h 1167493"/>
                <a:gd name="connsiteX3" fmla="*/ 0 w 1167493"/>
                <a:gd name="connsiteY3" fmla="*/ 0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67493" h="1167493">
                  <a:moveTo>
                    <a:pt x="0" y="0"/>
                  </a:moveTo>
                  <a:lnTo>
                    <a:pt x="1167493" y="0"/>
                  </a:lnTo>
                  <a:cubicBezTo>
                    <a:pt x="522704" y="0"/>
                    <a:pt x="0" y="522704"/>
                    <a:pt x="0" y="1167493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DF312EF8-91BE-5946-BE31-8CFE107A2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flipH="1" flipV="1">
              <a:off x="9857013" y="4976359"/>
              <a:ext cx="1167494" cy="1881641"/>
            </a:xfrm>
            <a:custGeom>
              <a:avLst/>
              <a:gdLst>
                <a:gd name="connsiteX0" fmla="*/ 1167473 w 1167494"/>
                <a:gd name="connsiteY0" fmla="*/ 0 h 1881641"/>
                <a:gd name="connsiteX1" fmla="*/ 1167493 w 1167494"/>
                <a:gd name="connsiteY1" fmla="*/ 0 h 1881641"/>
                <a:gd name="connsiteX2" fmla="*/ 1167493 w 1167494"/>
                <a:gd name="connsiteY2" fmla="*/ 714148 h 1881641"/>
                <a:gd name="connsiteX3" fmla="*/ 1166666 w 1167494"/>
                <a:gd name="connsiteY3" fmla="*/ 730534 h 1881641"/>
                <a:gd name="connsiteX4" fmla="*/ 1167494 w 1167494"/>
                <a:gd name="connsiteY4" fmla="*/ 730534 h 1881641"/>
                <a:gd name="connsiteX5" fmla="*/ 1167494 w 1167494"/>
                <a:gd name="connsiteY5" fmla="*/ 1378059 h 1881641"/>
                <a:gd name="connsiteX6" fmla="*/ 1167493 w 1167494"/>
                <a:gd name="connsiteY6" fmla="*/ 1378059 h 1881641"/>
                <a:gd name="connsiteX7" fmla="*/ 1167493 w 1167494"/>
                <a:gd name="connsiteY7" fmla="*/ 1881641 h 1881641"/>
                <a:gd name="connsiteX8" fmla="*/ 0 w 1167494"/>
                <a:gd name="connsiteY8" fmla="*/ 1881641 h 1881641"/>
                <a:gd name="connsiteX9" fmla="*/ 0 w 1167494"/>
                <a:gd name="connsiteY9" fmla="*/ 1234116 h 1881641"/>
                <a:gd name="connsiteX10" fmla="*/ 0 w 1167494"/>
                <a:gd name="connsiteY10" fmla="*/ 1167492 h 1881641"/>
                <a:gd name="connsiteX11" fmla="*/ 1048124 w 1167494"/>
                <a:gd name="connsiteY11" fmla="*/ 6027 h 18816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67494" h="1881641">
                  <a:moveTo>
                    <a:pt x="1167473" y="0"/>
                  </a:moveTo>
                  <a:lnTo>
                    <a:pt x="1167493" y="0"/>
                  </a:lnTo>
                  <a:lnTo>
                    <a:pt x="1167493" y="714148"/>
                  </a:lnTo>
                  <a:lnTo>
                    <a:pt x="1166666" y="730534"/>
                  </a:lnTo>
                  <a:lnTo>
                    <a:pt x="1167494" y="730534"/>
                  </a:lnTo>
                  <a:lnTo>
                    <a:pt x="1167494" y="1378059"/>
                  </a:lnTo>
                  <a:lnTo>
                    <a:pt x="1167493" y="1378059"/>
                  </a:lnTo>
                  <a:lnTo>
                    <a:pt x="1167493" y="1881641"/>
                  </a:lnTo>
                  <a:lnTo>
                    <a:pt x="0" y="1881641"/>
                  </a:lnTo>
                  <a:lnTo>
                    <a:pt x="0" y="1234116"/>
                  </a:lnTo>
                  <a:lnTo>
                    <a:pt x="0" y="1167492"/>
                  </a:lnTo>
                  <a:cubicBezTo>
                    <a:pt x="0" y="563002"/>
                    <a:pt x="459408" y="65814"/>
                    <a:pt x="1048124" y="602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136526"/>
            <a:ext cx="8401624" cy="1570038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227758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5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223923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0"/>
            <a:ext cx="2281237" cy="621189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 algn="ctr">
              <a:buNone/>
              <a:defRPr sz="120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300151"/>
            <a:ext cx="2281237" cy="546304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8"/>
            <a:ext cx="2281237" cy="571477"/>
          </a:xfrm>
        </p:spPr>
        <p:txBody>
          <a:bodyPr lIns="0" tIns="0" rIns="0" bIns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0430" y="71021"/>
            <a:ext cx="10678142" cy="1635542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50429" y="2068734"/>
            <a:ext cx="904987" cy="905641"/>
          </a:xfrm>
        </p:spPr>
        <p:txBody>
          <a:bodyPr lIns="0" rIns="0"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 hasCustomPrompt="1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 hasCustomPrompt="1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 algn="ctr">
              <a:lnSpc>
                <a:spcPct val="90000"/>
              </a:lnSpc>
              <a:spcBef>
                <a:spcPts val="0"/>
              </a:spcBef>
              <a:buFont typeface="Arial" panose="020B0604020202020204" pitchFamily="34" charset="0"/>
              <a:buNone/>
              <a:defRPr sz="11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663665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663665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/>
              <a:t>9/8/20XX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7" r:id="rId10"/>
    <p:sldLayoutId id="2147483663" r:id="rId11"/>
    <p:sldLayoutId id="2147483664" r:id="rId12"/>
    <p:sldLayoutId id="2147483665" r:id="rId13"/>
    <p:sldLayoutId id="2147483666" r:id="rId14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rJeff@DrJeffryRicker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ebaim.org/training/docs/" TargetMode="External"/><Relationship Id="rId2" Type="http://schemas.openxmlformats.org/officeDocument/2006/relationships/hyperlink" Target="https://www.doi.org/10.56012/ctbt2242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www.w3.org/WAI/fundamentals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232913"/>
            <a:ext cx="7096933" cy="2688471"/>
          </a:xfrm>
        </p:spPr>
        <p:txBody>
          <a:bodyPr/>
          <a:lstStyle/>
          <a:p>
            <a:r>
              <a:rPr lang="en-US" sz="4800" dirty="0"/>
              <a:t>Student</a:t>
            </a:r>
            <a:r>
              <a:rPr lang="en-US" sz="4800" dirty="0">
                <a:ea typeface="+mj-lt"/>
                <a:cs typeface="+mj-lt"/>
              </a:rPr>
              <a:t> Success Requires Both Digital Accessibility and Disability Inclusion</a:t>
            </a:r>
            <a:endParaRPr lang="en-US" sz="48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512342"/>
            <a:ext cx="9857014" cy="621603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Jeffry Ricker, Ph.D.</a:t>
            </a:r>
            <a:endParaRPr lang="en-US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49055FA-DBCE-2501-73BF-2A1CAB373DEF}"/>
              </a:ext>
            </a:extLst>
          </p:cNvPr>
          <p:cNvSpPr txBox="1">
            <a:spLocks/>
          </p:cNvSpPr>
          <p:nvPr/>
        </p:nvSpPr>
        <p:spPr>
          <a:xfrm>
            <a:off x="1220045" y="3948521"/>
            <a:ext cx="9857014" cy="62160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DDAD02A5-518C-9A39-20F9-3AAF1A14E688}"/>
              </a:ext>
            </a:extLst>
          </p:cNvPr>
          <p:cNvSpPr txBox="1">
            <a:spLocks/>
          </p:cNvSpPr>
          <p:nvPr/>
        </p:nvSpPr>
        <p:spPr>
          <a:xfrm>
            <a:off x="1167493" y="3780356"/>
            <a:ext cx="9857014" cy="62160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>
                <a:ea typeface="+mn-lt"/>
                <a:cs typeface="+mn-lt"/>
              </a:rPr>
              <a:t>Freelance Science and Health Communicator Professor (Emeritus)</a:t>
            </a:r>
            <a:endParaRPr lang="en-US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0712C08-8193-D28E-B621-ABE2C8822857}"/>
              </a:ext>
            </a:extLst>
          </p:cNvPr>
          <p:cNvSpPr txBox="1"/>
          <p:nvPr/>
        </p:nvSpPr>
        <p:spPr>
          <a:xfrm>
            <a:off x="2370083" y="5039711"/>
            <a:ext cx="763050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dirty="0"/>
              <a:t>Website: DrJeffryRicker.com</a:t>
            </a:r>
          </a:p>
          <a:p>
            <a:r>
              <a:rPr lang="en-US" sz="3600" dirty="0"/>
              <a:t>Email: </a:t>
            </a:r>
            <a:r>
              <a:rPr lang="en-US" sz="3600" u="sng" dirty="0">
                <a:solidFill>
                  <a:srgbClr val="0563C1"/>
                </a:solidFill>
                <a:hlinkClick r:id="rId3"/>
              </a:rPr>
              <a:t>DrJeff@DrJeffryRicker.com</a:t>
            </a:r>
          </a:p>
          <a:p>
            <a:br>
              <a:rPr lang="en-US" dirty="0"/>
            </a:b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56B7E-1633-44AB-8584-82DF5B7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265238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Challenges and Obstacles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677C9-3E42-427F-93B8-526692906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1715403"/>
            <a:ext cx="6526106" cy="96030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ea typeface="+mn-lt"/>
                <a:cs typeface="+mn-lt"/>
              </a:rPr>
              <a:t>“Research continues to show that faculty lack understanding of inclusive pedagogy or the importance of adopting teaching strategies that benefit students with disabilities.”</a:t>
            </a:r>
            <a:endParaRPr lang="en-US" sz="1800"/>
          </a:p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D1986A-9AF9-5C45-BE85-20D5AA267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Challenges and Obstacles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D448B0-743E-0045-8131-69B4EEC58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B54F35-9959-61D2-EB08-E19E789A33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66813" y="2673095"/>
            <a:ext cx="4664075" cy="46905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i="1" dirty="0">
                <a:ea typeface="+mj-lt"/>
                <a:cs typeface="+mj-lt"/>
              </a:rPr>
              <a:t>(Hill et al., 2020)</a:t>
            </a:r>
            <a:endParaRPr lang="en-US" sz="1800" i="1" dirty="0"/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C24DCDC-8030-4AFA-2341-494ED9D903D7}"/>
              </a:ext>
            </a:extLst>
          </p:cNvPr>
          <p:cNvSpPr txBox="1">
            <a:spLocks/>
          </p:cNvSpPr>
          <p:nvPr/>
        </p:nvSpPr>
        <p:spPr>
          <a:xfrm>
            <a:off x="4080026" y="3600647"/>
            <a:ext cx="6526106" cy="9603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  <a:p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509D7F11-54A7-810A-136A-8292CE4979DC}"/>
              </a:ext>
            </a:extLst>
          </p:cNvPr>
          <p:cNvSpPr txBox="1">
            <a:spLocks/>
          </p:cNvSpPr>
          <p:nvPr/>
        </p:nvSpPr>
        <p:spPr>
          <a:xfrm>
            <a:off x="1167493" y="3431314"/>
            <a:ext cx="6520462" cy="17279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ea typeface="+mn-lt"/>
                <a:cs typeface="+mn-lt"/>
              </a:rPr>
              <a:t>“Students with hidden disabilities are not visible on campus in the same way as students of color or wheelchair users might be, which is likely to leave</a:t>
            </a:r>
          </a:p>
          <a:p>
            <a:r>
              <a:rPr lang="en-US" sz="1800" dirty="0">
                <a:ea typeface="+mn-lt"/>
                <a:cs typeface="+mn-lt"/>
              </a:rPr>
              <a:t>the mistaken impression that disabilities are rare among students at an institution of higher education.”</a:t>
            </a:r>
            <a:endParaRPr lang="en-US" sz="1800" dirty="0"/>
          </a:p>
          <a:p>
            <a:endParaRPr 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0F6C0B83-BC44-17FB-625B-2A8B35B60C89}"/>
              </a:ext>
            </a:extLst>
          </p:cNvPr>
          <p:cNvSpPr txBox="1">
            <a:spLocks/>
          </p:cNvSpPr>
          <p:nvPr/>
        </p:nvSpPr>
        <p:spPr>
          <a:xfrm>
            <a:off x="1166814" y="4925229"/>
            <a:ext cx="4664075" cy="4690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i="1" dirty="0">
                <a:ea typeface="+mj-lt"/>
                <a:cs typeface="+mj-lt"/>
              </a:rPr>
              <a:t>(</a:t>
            </a:r>
            <a:r>
              <a:rPr lang="en-US" sz="1800" dirty="0">
                <a:ea typeface="+mj-lt"/>
                <a:cs typeface="+mj-lt"/>
              </a:rPr>
              <a:t>Leake &amp; Stodden, 2014</a:t>
            </a:r>
            <a:r>
              <a:rPr lang="en-US" sz="1800" i="1" dirty="0">
                <a:ea typeface="+mj-lt"/>
                <a:cs typeface="+mj-lt"/>
              </a:rPr>
              <a:t>)</a:t>
            </a:r>
            <a:endParaRPr lang="en-US" sz="1800" i="1" dirty="0"/>
          </a:p>
        </p:txBody>
      </p:sp>
      <p:pic>
        <p:nvPicPr>
          <p:cNvPr id="3" name="Picture 2" descr="A blue circle with a white figure in it&#10;&#10;Description automatically generated">
            <a:extLst>
              <a:ext uri="{FF2B5EF4-FFF2-40B4-BE49-F238E27FC236}">
                <a16:creationId xmlns:a16="http://schemas.microsoft.com/office/drawing/2014/main" id="{609FBC45-3B74-3649-58FF-6C269628B2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1311" y="1622777"/>
            <a:ext cx="3025423" cy="3042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1961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191A4-7839-4F63-B17C-7C366C594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/>
          <a:lstStyle/>
          <a:p>
            <a:r>
              <a:rPr lang="en-US" b="0">
                <a:ea typeface="+mj-lt"/>
                <a:cs typeface="+mj-lt"/>
              </a:rPr>
              <a:t>Accessibility Resources</a:t>
            </a:r>
            <a:endParaRPr lang="en-US"/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9ED227-95A7-4B08-91FE-5E0EF0D41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1081340"/>
            <a:ext cx="8513176" cy="425101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800" dirty="0">
                <a:ea typeface="+mn-lt"/>
                <a:cs typeface="+mn-lt"/>
              </a:rPr>
              <a:t>Ricker, J. (2022). Enabling people with disabilities: Creating accessible electronic documents. </a:t>
            </a:r>
            <a:r>
              <a:rPr lang="en-US" sz="1800" i="1" dirty="0">
                <a:ea typeface="+mn-lt"/>
                <a:cs typeface="+mn-lt"/>
              </a:rPr>
              <a:t>Medical Writing, 31</a:t>
            </a:r>
            <a:r>
              <a:rPr lang="en-US" sz="1800" dirty="0">
                <a:ea typeface="+mn-lt"/>
                <a:cs typeface="+mn-lt"/>
              </a:rPr>
              <a:t>(4), 32-36. </a:t>
            </a:r>
            <a:r>
              <a:rPr lang="en-US" sz="1800" u="sng" dirty="0">
                <a:solidFill>
                  <a:srgbClr val="0563C1"/>
                </a:solidFill>
                <a:ea typeface="+mn-lt"/>
                <a:cs typeface="+mn-lt"/>
                <a:hlinkClick r:id="rId2"/>
              </a:rPr>
              <a:t>https://www.doi.org/10.56012/ctbt2242</a:t>
            </a:r>
            <a:br>
              <a:rPr lang="en-US" sz="1800" u="sng" dirty="0">
                <a:ea typeface="+mn-lt"/>
                <a:cs typeface="+mn-lt"/>
              </a:rPr>
            </a:br>
            <a:r>
              <a:rPr lang="en-US" sz="1800" u="sng" dirty="0">
                <a:solidFill>
                  <a:srgbClr val="0563C1"/>
                </a:solidFill>
                <a:ea typeface="+mn-lt"/>
                <a:cs typeface="+mn-lt"/>
              </a:rPr>
              <a:t> In this article, I discuss some basic guidelines for making electronic documents accessible to people with disabilities. At the end, I list other resources that provide further opportunities for learning about accessibility. </a:t>
            </a:r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err="1">
                <a:ea typeface="+mn-lt"/>
                <a:cs typeface="+mn-lt"/>
              </a:rPr>
              <a:t>WebAIM</a:t>
            </a:r>
            <a:r>
              <a:rPr lang="en-US" sz="1800" dirty="0">
                <a:ea typeface="+mn-lt"/>
                <a:cs typeface="+mn-lt"/>
              </a:rPr>
              <a:t> Accessible Documents Course: Word, PowerPoint and, &amp; Acrobat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</a:t>
            </a:r>
            <a:r>
              <a:rPr lang="en-US" sz="1800" dirty="0">
                <a:ea typeface="+mn-lt"/>
                <a:cs typeface="+mn-lt"/>
                <a:hlinkClick r:id="rId3"/>
              </a:rPr>
              <a:t>https://webaim.org/training/docs/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This 5-week online course will teach you the fundamentals of creating accessible Word, PowerPoint, Excel and Adobe Acrobat (PDF) documents.</a:t>
            </a:r>
            <a:endParaRPr lang="en-US" sz="1800" dirty="0"/>
          </a:p>
          <a:p>
            <a:pPr marL="285750" indent="-285750">
              <a:buFont typeface="Arial"/>
              <a:buChar char="•"/>
            </a:pPr>
            <a:r>
              <a:rPr lang="en-US" sz="1800" dirty="0">
                <a:ea typeface="+mn-lt"/>
                <a:cs typeface="+mn-lt"/>
              </a:rPr>
              <a:t>The Worldwide Web Consortium also offers an online course that serves as a basic introduction to the creation of accessible websites: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</a:rPr>
              <a:t> Digital Accessibility Foundations Free Online Course </a:t>
            </a:r>
            <a:br>
              <a:rPr lang="en-US" sz="1800" dirty="0">
                <a:ea typeface="+mn-lt"/>
                <a:cs typeface="+mn-lt"/>
              </a:rPr>
            </a:br>
            <a:r>
              <a:rPr lang="en-US" sz="1800" dirty="0">
                <a:ea typeface="+mn-lt"/>
                <a:cs typeface="+mn-lt"/>
                <a:hlinkClick r:id="rId4"/>
              </a:rPr>
              <a:t>https://www.w3.org/WAI/fundamentals/</a:t>
            </a:r>
            <a:r>
              <a:rPr lang="en-US" sz="1800" dirty="0">
                <a:ea typeface="+mn-lt"/>
                <a:cs typeface="+mn-lt"/>
              </a:rPr>
              <a:t> foundations-course/</a:t>
            </a: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42ACFC2-B54A-8244-B5D9-4B1EC2EED5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Accessibility Resources </a:t>
            </a:r>
            <a:endParaRPr lang="en-US"/>
          </a:p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609FC03-B5BE-D846-993A-8E351C9509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50859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56B7E-1633-44AB-8584-82DF5B7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136526"/>
            <a:ext cx="9779183" cy="1265238"/>
          </a:xfrm>
        </p:spPr>
        <p:txBody>
          <a:bodyPr/>
          <a:lstStyle/>
          <a:p>
            <a:r>
              <a:rPr lang="en-US" dirty="0">
                <a:ea typeface="+mj-lt"/>
                <a:cs typeface="+mj-lt"/>
              </a:rPr>
              <a:t>Disability Inclusion on Campus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677C9-3E42-427F-93B8-526692906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2338" y="1811359"/>
            <a:ext cx="7113128" cy="1208658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ea typeface="+mn-lt"/>
                <a:cs typeface="+mn-lt"/>
              </a:rPr>
              <a:t>“leading theories of persistence in higher education highlight both academic integration and social integration, as reflected in having a sense of “belonging” on campus, as key factors for student success. ”</a:t>
            </a:r>
            <a:endParaRPr lang="en-US" sz="1800" dirty="0"/>
          </a:p>
          <a:p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D1986A-9AF9-5C45-BE85-20D5AA267A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>
                <a:ea typeface="+mn-lt"/>
                <a:cs typeface="+mn-lt"/>
              </a:rPr>
              <a:t>Disability Inclusion on Campus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FD448B0-743E-0045-8131-69B4EEC58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9B54F35-9959-61D2-EB08-E19E789A334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21657" y="2690029"/>
            <a:ext cx="4664075" cy="46905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1800" dirty="0">
                <a:ea typeface="+mj-lt"/>
                <a:cs typeface="+mj-lt"/>
              </a:rPr>
              <a:t>(Leake &amp; Stodden, 2014)</a:t>
            </a:r>
            <a:endParaRPr lang="en-US" dirty="0">
              <a:ea typeface="+mj-lt"/>
              <a:cs typeface="+mj-lt"/>
            </a:endParaRPr>
          </a:p>
        </p:txBody>
      </p:sp>
      <p:sp>
        <p:nvSpPr>
          <p:cNvPr id="12" name="Content Placeholder 3">
            <a:extLst>
              <a:ext uri="{FF2B5EF4-FFF2-40B4-BE49-F238E27FC236}">
                <a16:creationId xmlns:a16="http://schemas.microsoft.com/office/drawing/2014/main" id="{BC24DCDC-8030-4AFA-2341-494ED9D903D7}"/>
              </a:ext>
            </a:extLst>
          </p:cNvPr>
          <p:cNvSpPr txBox="1">
            <a:spLocks/>
          </p:cNvSpPr>
          <p:nvPr/>
        </p:nvSpPr>
        <p:spPr>
          <a:xfrm>
            <a:off x="4080026" y="3600647"/>
            <a:ext cx="6526106" cy="96030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800" dirty="0"/>
          </a:p>
          <a:p>
            <a:endParaRPr lang="en-US" dirty="0"/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509D7F11-54A7-810A-136A-8292CE4979DC}"/>
              </a:ext>
            </a:extLst>
          </p:cNvPr>
          <p:cNvSpPr txBox="1">
            <a:spLocks/>
          </p:cNvSpPr>
          <p:nvPr/>
        </p:nvSpPr>
        <p:spPr>
          <a:xfrm>
            <a:off x="1122337" y="3431314"/>
            <a:ext cx="7389706" cy="1727947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ea typeface="+mn-lt"/>
                <a:cs typeface="+mn-lt"/>
              </a:rPr>
              <a:t>“The most powerful barriers to full inclusion include stigmas about students with disabilities, negative attitudes, and lack of understanding among campus administrators, faculty, and staff.” </a:t>
            </a:r>
            <a:endParaRPr lang="en-US" dirty="0"/>
          </a:p>
          <a:p>
            <a:endParaRPr lang="en-US" dirty="0"/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0F6C0B83-BC44-17FB-625B-2A8B35B60C89}"/>
              </a:ext>
            </a:extLst>
          </p:cNvPr>
          <p:cNvSpPr txBox="1">
            <a:spLocks/>
          </p:cNvSpPr>
          <p:nvPr/>
        </p:nvSpPr>
        <p:spPr>
          <a:xfrm>
            <a:off x="1121658" y="4513185"/>
            <a:ext cx="4664075" cy="469051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b="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>
                <a:ea typeface="+mj-lt"/>
                <a:cs typeface="+mj-lt"/>
              </a:rPr>
              <a:t>(Hill et al., 2020)</a:t>
            </a:r>
            <a:endParaRPr lang="en-US" dirty="0">
              <a:ea typeface="+mj-lt"/>
              <a:cs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31199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ustom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niversal presentation_Win32_SL_v2" id="{1E9E7818-336A-4DB3-9653-43A16EB0A1EB}" vid="{3A0B5E3F-0982-48C9-85EE-FA4C015080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C18A0498-6641-479D-8115-8BC7C8E6B1B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FAC3131-8810-4A91-9F94-92262D4BBD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A73794D-D7EA-4048-9998-F5D6224939BE}">
  <ds:schemaRefs>
    <ds:schemaRef ds:uri="71af3243-3dd4-4a8d-8c0d-dd76da1f02a5"/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schemas.microsoft.com/sharepoint/v3"/>
    <ds:schemaRef ds:uri="http://purl.org/dc/dcmitype/"/>
    <ds:schemaRef ds:uri="230e9df3-be65-4c73-a93b-d1236ebd677e"/>
    <ds:schemaRef ds:uri="16c05727-aa75-4e4a-9b5f-8a80a1165891"/>
    <ds:schemaRef ds:uri="http://purl.org/dc/elements/1.1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395</Words>
  <Application>Microsoft Office PowerPoint</Application>
  <PresentationFormat>Widescreen</PresentationFormat>
  <Paragraphs>29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Tenorite</vt:lpstr>
      <vt:lpstr>Custom</vt:lpstr>
      <vt:lpstr>Student Success Requires Both Digital Accessibility and Disability Inclusion</vt:lpstr>
      <vt:lpstr>Challenges and Obstacles</vt:lpstr>
      <vt:lpstr>Accessibility Resources </vt:lpstr>
      <vt:lpstr>Disability Inclusion on Campus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Jeffry</dc:creator>
  <cp:lastModifiedBy>Jeffry Ricker</cp:lastModifiedBy>
  <cp:revision>147</cp:revision>
  <dcterms:created xsi:type="dcterms:W3CDTF">2023-10-15T00:38:45Z</dcterms:created>
  <dcterms:modified xsi:type="dcterms:W3CDTF">2023-10-16T12:09:33Z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