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1"/>
  </p:notesMasterIdLst>
  <p:sldIdLst>
    <p:sldId id="280" r:id="rId2"/>
    <p:sldId id="338" r:id="rId3"/>
    <p:sldId id="409" r:id="rId4"/>
    <p:sldId id="405" r:id="rId5"/>
    <p:sldId id="413" r:id="rId6"/>
    <p:sldId id="414" r:id="rId7"/>
    <p:sldId id="411" r:id="rId8"/>
    <p:sldId id="418" r:id="rId9"/>
    <p:sldId id="412" r:id="rId10"/>
    <p:sldId id="420" r:id="rId11"/>
    <p:sldId id="422" r:id="rId12"/>
    <p:sldId id="406" r:id="rId13"/>
    <p:sldId id="421" r:id="rId14"/>
    <p:sldId id="683" r:id="rId15"/>
    <p:sldId id="679" r:id="rId16"/>
    <p:sldId id="423" r:id="rId17"/>
    <p:sldId id="424" r:id="rId18"/>
    <p:sldId id="281" r:id="rId19"/>
    <p:sldId id="282" r:id="rId20"/>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7C16"/>
    <a:srgbClr val="14344B"/>
    <a:srgbClr val="76D835"/>
    <a:srgbClr val="4A8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68917" autoAdjust="0"/>
  </p:normalViewPr>
  <p:slideViewPr>
    <p:cSldViewPr snapToGrid="0">
      <p:cViewPr varScale="1">
        <p:scale>
          <a:sx n="59" d="100"/>
          <a:sy n="59" d="100"/>
        </p:scale>
        <p:origin x="203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545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2" y="0"/>
            <a:ext cx="3043343" cy="46545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9575" y="698500"/>
            <a:ext cx="6203950" cy="34909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0" y="4421823"/>
            <a:ext cx="5618480" cy="418909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28"/>
            <a:ext cx="3043343" cy="46545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2" y="8842028"/>
            <a:ext cx="3043343"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60505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rticulate.com/support/article/Storyline-360-Dialog-Layer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rticulate.com/support/article/Storyline-360-Dialog-Layers#:~:text=People%20who%20use,the%20modal%20dialo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Slides copyrighted by Lindsay O’Neill, Lindsay O’Neill Consulting LLC. Licensed under </a:t>
            </a:r>
            <a:r>
              <a:rPr lang="en-US" sz="1200" b="0" i="0" u="none" strike="noStrike" kern="1200" cap="none">
                <a:solidFill>
                  <a:schemeClr val="dk1"/>
                </a:solidFill>
                <a:effectLst/>
                <a:latin typeface="Calibri"/>
                <a:ea typeface="Calibri"/>
                <a:cs typeface="Calibri"/>
                <a:sym typeface="Calibri"/>
              </a:rPr>
              <a:t>Creative Commons:</a:t>
            </a:r>
            <a:r>
              <a:rPr lang="en-US" sz="1200" b="0" i="0" u="none" strike="noStrike" kern="1200" cap="none" dirty="0">
                <a:solidFill>
                  <a:schemeClr val="dk1"/>
                </a:solidFill>
                <a:effectLst/>
                <a:latin typeface="Calibri"/>
                <a:ea typeface="Calibri"/>
                <a:cs typeface="Calibri"/>
                <a:sym typeface="Calibri"/>
              </a:rPr>
              <a:t> CC BY-NC 4.0. To view a copy of this license, visit https://creativecommons.org/licenses/by-nc/4.0/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a:p>
            <a:pPr algn="l"/>
            <a:r>
              <a:rPr lang="en-US" b="0" i="0" dirty="0">
                <a:solidFill>
                  <a:srgbClr val="051831"/>
                </a:solidFill>
                <a:effectLst/>
                <a:latin typeface="Open Sans" panose="020B0606030504020204" pitchFamily="34" charset="0"/>
              </a:rPr>
              <a:t>Articulate Storyline and Rise are wonderful for creating engaging learner experiences. They also have incredible accessibility features that you may not know about! Learn how to create courses that are fully accessible and user-friendly for all learners.</a:t>
            </a:r>
          </a:p>
          <a:p>
            <a:pPr algn="l"/>
            <a:r>
              <a:rPr lang="en-US" b="0" i="0" dirty="0">
                <a:solidFill>
                  <a:srgbClr val="051831"/>
                </a:solidFill>
                <a:effectLst/>
                <a:latin typeface="Open Sans" panose="020B0606030504020204" pitchFamily="34" charset="0"/>
              </a:rPr>
              <a:t>In this session we’ll cover what it takes to create courses in Articulate Storyline and Rise that are accessible and compliant with Section 508. We’ll cover best practices for developing accessible courses in Articulate 360, including the interactions and elements to avoid. Incorporating alt-text, closed captions, and even transcripts is easy, and we’ll practice the ins and outs of formatting content for keyboard navigation. Attendees will leave with a checklist for creating accessible Storyline and Rise courses.</a:t>
            </a:r>
          </a:p>
          <a:p>
            <a:pPr algn="l"/>
            <a:endParaRPr lang="en-US" b="0" i="0" dirty="0">
              <a:solidFill>
                <a:srgbClr val="051831"/>
              </a:solidFill>
              <a:effectLst/>
              <a:latin typeface="Open Sans" panose="020B0606030504020204" pitchFamily="34" charset="0"/>
            </a:endParaRPr>
          </a:p>
          <a:p>
            <a:pPr algn="l"/>
            <a:r>
              <a:rPr lang="en-US" b="0" i="0" dirty="0">
                <a:solidFill>
                  <a:srgbClr val="051831"/>
                </a:solidFill>
                <a:effectLst/>
                <a:latin typeface="Open Sans" panose="020B0606030504020204" pitchFamily="34" charset="0"/>
              </a:rPr>
              <a:t>Attendees will be able to:</a:t>
            </a:r>
          </a:p>
          <a:p>
            <a:pPr algn="l">
              <a:buFont typeface="Arial" panose="020B0604020202020204" pitchFamily="34" charset="0"/>
              <a:buChar char="•"/>
            </a:pPr>
            <a:r>
              <a:rPr lang="en-US" b="0" i="0" dirty="0">
                <a:solidFill>
                  <a:srgbClr val="051831"/>
                </a:solidFill>
                <a:effectLst/>
                <a:latin typeface="Open Sans" panose="020B0606030504020204" pitchFamily="34" charset="0"/>
              </a:rPr>
              <a:t>Describe best practices in developing accessible content in Storyline and Rise</a:t>
            </a:r>
          </a:p>
          <a:p>
            <a:pPr algn="l">
              <a:buFont typeface="Arial" panose="020B0604020202020204" pitchFamily="34" charset="0"/>
              <a:buChar char="•"/>
            </a:pPr>
            <a:r>
              <a:rPr lang="en-US" b="0" i="0" dirty="0">
                <a:solidFill>
                  <a:srgbClr val="051831"/>
                </a:solidFill>
                <a:effectLst/>
                <a:latin typeface="Open Sans" panose="020B0606030504020204" pitchFamily="34" charset="0"/>
              </a:rPr>
              <a:t>Recall interactions and elements to avoid</a:t>
            </a:r>
          </a:p>
          <a:p>
            <a:pPr algn="l">
              <a:buFont typeface="Arial" panose="020B0604020202020204" pitchFamily="34" charset="0"/>
              <a:buChar char="•"/>
            </a:pPr>
            <a:r>
              <a:rPr lang="en-US" b="0" i="0" dirty="0">
                <a:solidFill>
                  <a:srgbClr val="051831"/>
                </a:solidFill>
                <a:effectLst/>
                <a:latin typeface="Open Sans" panose="020B0606030504020204" pitchFamily="34" charset="0"/>
              </a:rPr>
              <a:t>Demonstrate including alt-text, captions</a:t>
            </a:r>
          </a:p>
          <a:p>
            <a:pPr algn="l">
              <a:buFont typeface="Arial" panose="020B0604020202020204" pitchFamily="34" charset="0"/>
              <a:buChar char="•"/>
            </a:pPr>
            <a:r>
              <a:rPr lang="en-US" b="0" i="0" dirty="0">
                <a:solidFill>
                  <a:srgbClr val="051831"/>
                </a:solidFill>
                <a:effectLst/>
                <a:latin typeface="Open Sans" panose="020B0606030504020204" pitchFamily="34" charset="0"/>
              </a:rPr>
              <a:t>Format courses to facilitate keyboard navigation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B7FCB3B0-2A6D-4033-B787-CB696AE79C80}" type="slidenum">
              <a:rPr lang="en-US" smtClean="0"/>
              <a:t>1</a:t>
            </a:fld>
            <a:endParaRPr lang="en-US"/>
          </a:p>
        </p:txBody>
      </p:sp>
    </p:spTree>
    <p:extLst>
      <p:ext uri="{BB962C8B-B14F-4D97-AF65-F5344CB8AC3E}">
        <p14:creationId xmlns:p14="http://schemas.microsoft.com/office/powerpoint/2010/main" val="624245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lvl="1"/>
            <a:r>
              <a:rPr lang="en-US" dirty="0"/>
              <a:t>Slower to make accessible courses and to update</a:t>
            </a:r>
          </a:p>
          <a:p>
            <a:pPr lvl="1"/>
            <a:r>
              <a:rPr lang="en-US" dirty="0"/>
              <a:t>Attention to detail is a must</a:t>
            </a:r>
          </a:p>
          <a:p>
            <a:pPr lvl="1"/>
            <a:r>
              <a:rPr lang="en-US" dirty="0"/>
              <a:t>Must program headings (e.g. H1, H2…), hierarchy of content</a:t>
            </a:r>
          </a:p>
          <a:p>
            <a:pPr lvl="1"/>
            <a:r>
              <a:rPr lang="en-US" dirty="0"/>
              <a:t>Done correctly, still easy keyboard navigation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64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Only the major ones are listed here!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531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Adding alt-text, choosing visibility to assistive tech</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364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Focus order</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498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45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fontAlgn="base"/>
            <a:r>
              <a:rPr lang="en-US" sz="1050" b="0" i="0" u="none" strike="noStrike" kern="1200" cap="none" dirty="0">
                <a:solidFill>
                  <a:schemeClr val="dk1"/>
                </a:solidFill>
                <a:effectLst/>
                <a:latin typeface="Calibri"/>
                <a:ea typeface="Calibri"/>
                <a:cs typeface="Calibri"/>
                <a:sym typeface="Calibri"/>
              </a:rPr>
              <a:t>From Articulate: Turn a standard layer into a </a:t>
            </a:r>
            <a:r>
              <a:rPr lang="en-US" sz="1050" b="0" i="0" u="none" strike="noStrike" kern="1200" cap="none" dirty="0">
                <a:solidFill>
                  <a:schemeClr val="dk1"/>
                </a:solidFill>
                <a:effectLst/>
                <a:latin typeface="Calibri"/>
                <a:ea typeface="Calibri"/>
                <a:cs typeface="Calibri"/>
                <a:sym typeface="Calibri"/>
                <a:hlinkClick r:id="rId3"/>
              </a:rPr>
              <a:t>dialog layer</a:t>
            </a:r>
            <a:r>
              <a:rPr lang="en-US" sz="1050" b="0" i="0" u="none" strike="noStrike" kern="1200" cap="none" dirty="0">
                <a:solidFill>
                  <a:schemeClr val="dk1"/>
                </a:solidFill>
                <a:effectLst/>
                <a:latin typeface="Calibri"/>
                <a:ea typeface="Calibri"/>
                <a:cs typeface="Calibri"/>
                <a:sym typeface="Calibri"/>
              </a:rPr>
              <a:t> to make interactions even more intuitive and inclusive. When learners encounter a dialog layer, the keyboard focus stays on the modal dialog and its contents by dimming everything else in the browser window so learners can't interact with anything else in the course while the layer is open.</a:t>
            </a:r>
          </a:p>
          <a:p>
            <a:pPr fontAlgn="base"/>
            <a:r>
              <a:rPr lang="en-US" sz="1050" b="0" i="0" u="none" strike="noStrike" kern="1200" cap="none" dirty="0">
                <a:solidFill>
                  <a:schemeClr val="dk1"/>
                </a:solidFill>
                <a:effectLst/>
                <a:latin typeface="Calibri"/>
                <a:ea typeface="Calibri"/>
                <a:cs typeface="Calibri"/>
                <a:sym typeface="Calibri"/>
              </a:rPr>
              <a:t>Learners can navigate dialog layers with a screen reader or keyboard. Enhance the screen reader experience for dialog layers by </a:t>
            </a:r>
            <a:r>
              <a:rPr lang="en-US" sz="1050" b="0" i="0" u="none" strike="noStrike" kern="1200" cap="none" dirty="0">
                <a:solidFill>
                  <a:schemeClr val="dk1"/>
                </a:solidFill>
                <a:effectLst/>
                <a:latin typeface="Calibri"/>
                <a:ea typeface="Calibri"/>
                <a:cs typeface="Calibri"/>
                <a:sym typeface="Calibri"/>
                <a:hlinkClick r:id="rId4"/>
              </a:rPr>
              <a:t>defining accessibility attributes for an alternative title and description</a:t>
            </a:r>
            <a:r>
              <a:rPr lang="en-US" sz="1050" b="0" i="0" u="none" strike="noStrike" kern="1200" cap="none" dirty="0">
                <a:solidFill>
                  <a:schemeClr val="dk1"/>
                </a:solidFill>
                <a:effectLst/>
                <a:latin typeface="Calibri"/>
                <a:ea typeface="Calibri"/>
                <a:cs typeface="Calibri"/>
                <a:sym typeface="Calibri"/>
              </a:rPr>
              <a:t>.</a:t>
            </a:r>
          </a:p>
          <a:p>
            <a:endParaRPr lang="en-US" sz="1050"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87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p:txBody>
      </p:sp>
      <p:sp>
        <p:nvSpPr>
          <p:cNvPr id="99" name="Shape 99"/>
          <p:cNvSpPr txBox="1">
            <a:spLocks noGrp="1"/>
          </p:cNvSpPr>
          <p:nvPr>
            <p:ph type="sldNum" idx="12"/>
          </p:nvPr>
        </p:nvSpPr>
        <p:spPr>
          <a:xfrm>
            <a:off x="3978132" y="8842028"/>
            <a:ext cx="3043343"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080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*Like WCAG Level AAA - though I am providing you with resources to find detailed instructions!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508 compliance is level AA</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342900" marR="0" lvl="0" indent="-342900">
              <a:lnSpc>
                <a:spcPct val="107000"/>
              </a:lnSpc>
              <a:spcBef>
                <a:spcPts val="0"/>
              </a:spcBef>
              <a:spcAft>
                <a:spcPts val="0"/>
              </a:spcAft>
              <a:buFont typeface="Symbol"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Overall best practices in accessibility</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We’re not covering those, but use them!</a:t>
            </a:r>
          </a:p>
          <a:p>
            <a:pPr marL="742950" marR="0" lvl="1" indent="-285750">
              <a:lnSpc>
                <a:spcPct val="107000"/>
              </a:lnSpc>
              <a:spcBef>
                <a:spcPts val="0"/>
              </a:spcBef>
              <a:spcAft>
                <a:spcPts val="8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There are levels of accessibility, this is just the basics. Truly accessible courses should be tested with screen readers to make sure there are no bugs.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p:txBody>
      </p:sp>
      <p:sp>
        <p:nvSpPr>
          <p:cNvPr id="99" name="Shape 99"/>
          <p:cNvSpPr txBox="1">
            <a:spLocks noGrp="1"/>
          </p:cNvSpPr>
          <p:nvPr>
            <p:ph type="sldNum" idx="12"/>
          </p:nvPr>
        </p:nvSpPr>
        <p:spPr>
          <a:xfrm>
            <a:off x="3978132" y="8842028"/>
            <a:ext cx="3043343" cy="465454"/>
          </a:xfrm>
          <a:prstGeom prst="rect">
            <a:avLst/>
          </a:prstGeom>
          <a:noFill/>
          <a:ln>
            <a:noFill/>
          </a:ln>
        </p:spPr>
        <p:txBody>
          <a:bodyPr lIns="93300" tIns="46650" rIns="93300" bIns="4665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967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Open each file, run </a:t>
            </a:r>
            <a:r>
              <a:rPr lang="en-US" dirty="0" err="1"/>
              <a:t>WebAIM</a:t>
            </a:r>
            <a:r>
              <a:rPr lang="en-US" dirty="0"/>
              <a:t> WAVE extension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95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Even if templates start out accessible, developer changes make it inaccessible. </a:t>
            </a:r>
          </a:p>
          <a:p>
            <a:r>
              <a:rPr lang="en-US" dirty="0"/>
              <a:t>I’m talking alt-text, use of inaccessible blocks, no closed captions…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043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tinyurl.com</a:t>
            </a:r>
            <a:r>
              <a:rPr lang="en-US" sz="1200" dirty="0"/>
              <a:t>/articulate508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964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lvl="1"/>
            <a:r>
              <a:rPr lang="en-US" dirty="0"/>
              <a:t>Rise: Quicker to make accessible courses and to update</a:t>
            </a:r>
          </a:p>
          <a:p>
            <a:pPr lvl="1"/>
            <a:r>
              <a:rPr lang="en-US" dirty="0"/>
              <a:t>Most blocks accessible</a:t>
            </a:r>
          </a:p>
          <a:p>
            <a:pPr lvl="1"/>
            <a:r>
              <a:rPr lang="en-US" dirty="0"/>
              <a:t>No worrying about headings (e.g. H1, H2…), hierarchy of content</a:t>
            </a:r>
          </a:p>
          <a:p>
            <a:pPr lvl="1"/>
            <a:r>
              <a:rPr lang="en-US" dirty="0"/>
              <a:t>Easy keyboard navigation</a:t>
            </a:r>
          </a:p>
          <a:p>
            <a:endParaRPr lang="en-US" dirty="0"/>
          </a:p>
          <a:p>
            <a:pPr lvl="1"/>
            <a:r>
              <a:rPr lang="en-US" dirty="0"/>
              <a:t>Storyline: Slower to make accessible courses and to update</a:t>
            </a:r>
          </a:p>
          <a:p>
            <a:pPr lvl="1"/>
            <a:r>
              <a:rPr lang="en-US" dirty="0"/>
              <a:t>Attention to detail is a must</a:t>
            </a:r>
          </a:p>
          <a:p>
            <a:pPr lvl="1"/>
            <a:r>
              <a:rPr lang="en-US" dirty="0"/>
              <a:t>Must program headings (e.g. H1, H2…), hierarchy of content</a:t>
            </a:r>
          </a:p>
          <a:p>
            <a:pPr lvl="1"/>
            <a:r>
              <a:rPr lang="en-US" dirty="0"/>
              <a:t>Done correctly, still easy keyboard navigation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336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Only the major ones are listed here!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56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448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3853EDF-7B1A-9754-3D56-D15ABF0A5770}"/>
              </a:ext>
            </a:extLst>
          </p:cNvPr>
          <p:cNvSpPr/>
          <p:nvPr userDrawn="1"/>
        </p:nvSpPr>
        <p:spPr>
          <a:xfrm>
            <a:off x="3175" y="6400800"/>
            <a:ext cx="12188825" cy="457200"/>
          </a:xfrm>
          <a:prstGeom prst="rect">
            <a:avLst/>
          </a:prstGeom>
          <a:solidFill>
            <a:srgbClr val="1434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F7495AA-19AE-45A8-C3E0-FBB69B90E6D2}"/>
              </a:ext>
            </a:extLst>
          </p:cNvPr>
          <p:cNvSpPr/>
          <p:nvPr userDrawn="1"/>
        </p:nvSpPr>
        <p:spPr>
          <a:xfrm>
            <a:off x="15" y="6334316"/>
            <a:ext cx="12188825" cy="64008"/>
          </a:xfrm>
          <a:prstGeom prst="rect">
            <a:avLst/>
          </a:prstGeom>
          <a:solidFill>
            <a:srgbClr val="8A7C1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ight bulb with rays of light&#10;&#10;Description automatically generated">
            <a:extLst>
              <a:ext uri="{FF2B5EF4-FFF2-40B4-BE49-F238E27FC236}">
                <a16:creationId xmlns:a16="http://schemas.microsoft.com/office/drawing/2014/main" id="{407D5935-2435-380C-8EE1-4E58F852EF50}"/>
              </a:ext>
            </a:extLst>
          </p:cNvPr>
          <p:cNvPicPr>
            <a:picLocks noChangeAspect="1"/>
          </p:cNvPicPr>
          <p:nvPr userDrawn="1"/>
        </p:nvPicPr>
        <p:blipFill>
          <a:blip r:embed="rId2"/>
          <a:stretch>
            <a:fillRect/>
          </a:stretch>
        </p:blipFill>
        <p:spPr>
          <a:xfrm>
            <a:off x="11778946" y="6449568"/>
            <a:ext cx="355600" cy="355600"/>
          </a:xfrm>
          <a:prstGeom prst="rect">
            <a:avLst/>
          </a:prstGeom>
        </p:spPr>
      </p:pic>
    </p:spTree>
    <p:extLst>
      <p:ext uri="{BB962C8B-B14F-4D97-AF65-F5344CB8AC3E}">
        <p14:creationId xmlns:p14="http://schemas.microsoft.com/office/powerpoint/2010/main" val="42890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1434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8A7C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5925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lvl2pPr>
              <a:buClr>
                <a:srgbClr val="4A8522"/>
              </a:buClr>
              <a:defRPr/>
            </a:lvl2pPr>
            <a:lvl3pPr>
              <a:buClr>
                <a:srgbClr val="4A8522"/>
              </a:buClr>
              <a:defRPr/>
            </a:lvl3pPr>
            <a:lvl4pPr>
              <a:buClr>
                <a:srgbClr val="4A8522"/>
              </a:buClr>
              <a:defRPr/>
            </a:lvl4pPr>
            <a:lvl5pPr>
              <a:buClr>
                <a:srgbClr val="4A852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96575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lvl2pPr>
              <a:buClr>
                <a:srgbClr val="4A8522"/>
              </a:buClr>
              <a:defRPr/>
            </a:lvl2pPr>
            <a:lvl3pPr>
              <a:buClr>
                <a:srgbClr val="4A8522"/>
              </a:buClr>
              <a:defRPr/>
            </a:lvl3pPr>
            <a:lvl4pPr>
              <a:buClr>
                <a:srgbClr val="4A8522"/>
              </a:buClr>
              <a:defRPr/>
            </a:lvl4pPr>
            <a:lvl5pPr>
              <a:buClr>
                <a:srgbClr val="4A852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9" name="Rectangle 8">
            <a:extLst>
              <a:ext uri="{FF2B5EF4-FFF2-40B4-BE49-F238E27FC236}">
                <a16:creationId xmlns:a16="http://schemas.microsoft.com/office/drawing/2014/main" id="{FF11283C-8F63-5C68-114E-E6FAFC7C2B8C}"/>
              </a:ext>
            </a:extLst>
          </p:cNvPr>
          <p:cNvSpPr/>
          <p:nvPr userDrawn="1"/>
        </p:nvSpPr>
        <p:spPr>
          <a:xfrm>
            <a:off x="3175" y="6400800"/>
            <a:ext cx="12188825" cy="457200"/>
          </a:xfrm>
          <a:prstGeom prst="rect">
            <a:avLst/>
          </a:prstGeom>
          <a:solidFill>
            <a:srgbClr val="1434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C8576EF-8C36-5102-8615-B7D30CEF44BB}"/>
              </a:ext>
            </a:extLst>
          </p:cNvPr>
          <p:cNvSpPr/>
          <p:nvPr userDrawn="1"/>
        </p:nvSpPr>
        <p:spPr>
          <a:xfrm>
            <a:off x="15" y="6334316"/>
            <a:ext cx="12188825" cy="64008"/>
          </a:xfrm>
          <a:prstGeom prst="rect">
            <a:avLst/>
          </a:prstGeom>
          <a:solidFill>
            <a:srgbClr val="8A7C1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8955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1117600" y="2362200"/>
            <a:ext cx="9956800" cy="3733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87036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Anima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40076" y="1845734"/>
            <a:ext cx="9915603" cy="4023360"/>
          </a:xfrm>
        </p:spPr>
        <p:txBody>
          <a:bodyPr/>
          <a:lstStyle>
            <a:lvl1pPr marL="0" indent="0">
              <a:buClr>
                <a:schemeClr val="tx1"/>
              </a:buClr>
              <a:buFont typeface="Arial" panose="020B0604020202020204" pitchFamily="34" charset="0"/>
              <a:buNone/>
              <a:defRPr/>
            </a:lvl1pPr>
            <a:lvl2pPr>
              <a:buClr>
                <a:schemeClr val="tx1"/>
              </a:buClr>
              <a:buFont typeface="Arial" panose="020B0604020202020204" pitchFamily="34" charset="0"/>
              <a:buChar char="•"/>
              <a:defRPr sz="2800"/>
            </a:lvl2pPr>
            <a:lvl3pPr>
              <a:buClr>
                <a:schemeClr val="tx1"/>
              </a:buClr>
              <a:buFont typeface="Arial" panose="020B0604020202020204" pitchFamily="34" charset="0"/>
              <a:buChar char="•"/>
              <a:defRPr sz="2000"/>
            </a:lvl3pPr>
            <a:lvl4pPr>
              <a:buClr>
                <a:schemeClr val="tx1"/>
              </a:buClr>
              <a:buFont typeface="Arial" panose="020B0604020202020204" pitchFamily="34" charset="0"/>
              <a:buChar char="•"/>
              <a:defRPr sz="2000"/>
            </a:lvl4pPr>
            <a:lvl5pPr>
              <a:buClr>
                <a:schemeClr val="tx1"/>
              </a:buClr>
              <a:buFont typeface="Arial" panose="020B0604020202020204" pitchFamily="34" charset="0"/>
              <a:buChar char="•"/>
              <a:defRPr sz="2000"/>
            </a:lvl5pPr>
            <a:lvl6pPr>
              <a:defRPr sz="20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479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NoAn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1240076" y="1845734"/>
            <a:ext cx="9915603" cy="4023360"/>
          </a:xfrm>
        </p:spPr>
        <p:txBody>
          <a:bodyPr/>
          <a:lstStyle>
            <a:lvl1pPr marL="0" indent="0">
              <a:buClr>
                <a:schemeClr val="tx1"/>
              </a:buClr>
              <a:buFont typeface="Arial" panose="020B0604020202020204" pitchFamily="34" charset="0"/>
              <a:buNone/>
              <a:defRPr/>
            </a:lvl1pPr>
            <a:lvl2pPr>
              <a:buClr>
                <a:schemeClr val="tx1"/>
              </a:buClr>
              <a:buFont typeface="Arial" panose="020B0604020202020204" pitchFamily="34" charset="0"/>
              <a:buChar char="•"/>
              <a:defRPr/>
            </a:lvl2pPr>
            <a:lvl3pPr>
              <a:buClr>
                <a:schemeClr val="tx1"/>
              </a:buClr>
              <a:buFont typeface="Arial" panose="020B0604020202020204" pitchFamily="34" charset="0"/>
              <a:buChar char="•"/>
              <a:defRPr/>
            </a:lvl3pPr>
            <a:lvl4pPr>
              <a:buClr>
                <a:schemeClr val="tx1"/>
              </a:buClr>
              <a:buFont typeface="Arial" panose="020B0604020202020204" pitchFamily="34" charset="0"/>
              <a:buChar char="•"/>
              <a:defRPr/>
            </a:lvl4pPr>
            <a:lvl5pPr>
              <a:buClr>
                <a:schemeClr val="tx1"/>
              </a:buClr>
              <a:buFont typeface="Arial" panose="020B0604020202020204" pitchFamily="34" charset="0"/>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4606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62E4E3B-FA45-CD2D-1D54-4222EB89736D}"/>
              </a:ext>
            </a:extLst>
          </p:cNvPr>
          <p:cNvSpPr/>
          <p:nvPr userDrawn="1"/>
        </p:nvSpPr>
        <p:spPr>
          <a:xfrm>
            <a:off x="3175" y="6400800"/>
            <a:ext cx="12188825" cy="457200"/>
          </a:xfrm>
          <a:prstGeom prst="rect">
            <a:avLst/>
          </a:prstGeom>
          <a:solidFill>
            <a:srgbClr val="1434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5E219D7-D172-4C9A-1D86-AE253BD18F4C}"/>
              </a:ext>
            </a:extLst>
          </p:cNvPr>
          <p:cNvSpPr/>
          <p:nvPr userDrawn="1"/>
        </p:nvSpPr>
        <p:spPr>
          <a:xfrm>
            <a:off x="15" y="6334316"/>
            <a:ext cx="12188825" cy="64008"/>
          </a:xfrm>
          <a:prstGeom prst="rect">
            <a:avLst/>
          </a:prstGeom>
          <a:solidFill>
            <a:srgbClr val="8A7C1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ight bulb with rays of light&#10;&#10;Description automatically generated">
            <a:extLst>
              <a:ext uri="{FF2B5EF4-FFF2-40B4-BE49-F238E27FC236}">
                <a16:creationId xmlns:a16="http://schemas.microsoft.com/office/drawing/2014/main" id="{06B7B3BB-0318-ECE7-BCCE-43E5FFD15B44}"/>
              </a:ext>
            </a:extLst>
          </p:cNvPr>
          <p:cNvPicPr>
            <a:picLocks noChangeAspect="1"/>
          </p:cNvPicPr>
          <p:nvPr userDrawn="1"/>
        </p:nvPicPr>
        <p:blipFill>
          <a:blip r:embed="rId2"/>
          <a:stretch>
            <a:fillRect/>
          </a:stretch>
        </p:blipFill>
        <p:spPr>
          <a:xfrm>
            <a:off x="11778946" y="6449568"/>
            <a:ext cx="355600" cy="355600"/>
          </a:xfrm>
          <a:prstGeom prst="rect">
            <a:avLst/>
          </a:prstGeom>
        </p:spPr>
      </p:pic>
    </p:spTree>
    <p:extLst>
      <p:ext uri="{BB962C8B-B14F-4D97-AF65-F5344CB8AC3E}">
        <p14:creationId xmlns:p14="http://schemas.microsoft.com/office/powerpoint/2010/main" val="292238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5198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4013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6851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5162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1434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8A7C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2pPr>
              <a:buClr>
                <a:srgbClr val="4A8522"/>
              </a:buClr>
              <a:defRPr/>
            </a:lvl2pPr>
            <a:lvl3pPr>
              <a:buClr>
                <a:srgbClr val="4A8522"/>
              </a:buClr>
              <a:defRPr/>
            </a:lvl3pPr>
            <a:lvl4pPr>
              <a:buClr>
                <a:srgbClr val="4A8522"/>
              </a:buClr>
              <a:defRPr/>
            </a:lvl4pPr>
            <a:lvl5pPr>
              <a:buClr>
                <a:srgbClr val="4A852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rtl="0">
              <a:spcBef>
                <a:spcPts val="0"/>
              </a:spcBef>
              <a:buSzPct val="25000"/>
              <a:buNone/>
            </a:pPr>
            <a:fld id="{00000000-1234-1234-1234-123412341234}" type="slidenum">
              <a:rPr lang="en-US" sz="1200" smtClean="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6681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02781" y="6334315"/>
            <a:ext cx="12383386" cy="125465"/>
          </a:xfrm>
          <a:prstGeom prst="rect">
            <a:avLst/>
          </a:prstGeom>
          <a:solidFill>
            <a:srgbClr val="8A7C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91385" y="6400800"/>
            <a:ext cx="12383386" cy="457200"/>
          </a:xfrm>
          <a:prstGeom prst="rect">
            <a:avLst/>
          </a:prstGeom>
          <a:solidFill>
            <a:srgbClr val="1434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ight bulb with rays of light&#10;&#10;Description automatically generated">
            <a:extLst>
              <a:ext uri="{FF2B5EF4-FFF2-40B4-BE49-F238E27FC236}">
                <a16:creationId xmlns:a16="http://schemas.microsoft.com/office/drawing/2014/main" id="{2D31F6E8-B32C-4865-8202-5D45FE11BD1A}"/>
              </a:ext>
            </a:extLst>
          </p:cNvPr>
          <p:cNvPicPr>
            <a:picLocks noChangeAspect="1"/>
          </p:cNvPicPr>
          <p:nvPr userDrawn="1"/>
        </p:nvPicPr>
        <p:blipFill>
          <a:blip r:embed="rId15"/>
          <a:stretch>
            <a:fillRect/>
          </a:stretch>
        </p:blipFill>
        <p:spPr>
          <a:xfrm>
            <a:off x="11778946" y="6449568"/>
            <a:ext cx="355600" cy="355600"/>
          </a:xfrm>
          <a:prstGeom prst="rect">
            <a:avLst/>
          </a:prstGeom>
        </p:spPr>
      </p:pic>
    </p:spTree>
    <p:extLst>
      <p:ext uri="{BB962C8B-B14F-4D97-AF65-F5344CB8AC3E}">
        <p14:creationId xmlns:p14="http://schemas.microsoft.com/office/powerpoint/2010/main" val="37799900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6"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457200" indent="-457200" algn="l" defTabSz="914400" rtl="0" eaLnBrk="1" latinLnBrk="0" hangingPunct="1">
        <a:lnSpc>
          <a:spcPct val="90000"/>
        </a:lnSpc>
        <a:spcBef>
          <a:spcPts val="1200"/>
        </a:spcBef>
        <a:spcAft>
          <a:spcPts val="200"/>
        </a:spcAft>
        <a:buClr>
          <a:schemeClr val="accent1"/>
        </a:buClr>
        <a:buSzPct val="100000"/>
        <a:buFont typeface="+mj-lt"/>
        <a:buAutoNum type="arabicPeriod"/>
        <a:defRPr sz="2000" kern="1200">
          <a:solidFill>
            <a:schemeClr val="tx1">
              <a:lumMod val="75000"/>
              <a:lumOff val="25000"/>
            </a:schemeClr>
          </a:solidFill>
          <a:latin typeface="+mn-lt"/>
          <a:ea typeface="+mn-ea"/>
          <a:cs typeface="+mn-cs"/>
        </a:defRPr>
      </a:lvl1pPr>
      <a:lvl2pPr marL="544068" indent="-342900" algn="l" defTabSz="914400" rtl="0" eaLnBrk="1" latinLnBrk="0" hangingPunct="1">
        <a:lnSpc>
          <a:spcPct val="90000"/>
        </a:lnSpc>
        <a:spcBef>
          <a:spcPts val="200"/>
        </a:spcBef>
        <a:spcAft>
          <a:spcPts val="400"/>
        </a:spcAft>
        <a:buClr>
          <a:srgbClr val="4A8522"/>
        </a:buClr>
        <a:buFont typeface="+mj-lt"/>
        <a:buAutoNum type="arabicPeriod"/>
        <a:defRPr sz="1800" kern="1200">
          <a:solidFill>
            <a:schemeClr val="tx1">
              <a:lumMod val="75000"/>
              <a:lumOff val="25000"/>
            </a:schemeClr>
          </a:solidFill>
          <a:latin typeface="+mn-lt"/>
          <a:ea typeface="+mn-ea"/>
          <a:cs typeface="+mn-cs"/>
        </a:defRPr>
      </a:lvl2pPr>
      <a:lvl3pPr marL="726948" indent="-342900" algn="l" defTabSz="914400" rtl="0" eaLnBrk="1" latinLnBrk="0" hangingPunct="1">
        <a:lnSpc>
          <a:spcPct val="90000"/>
        </a:lnSpc>
        <a:spcBef>
          <a:spcPts val="200"/>
        </a:spcBef>
        <a:spcAft>
          <a:spcPts val="400"/>
        </a:spcAft>
        <a:buClr>
          <a:srgbClr val="4A8522"/>
        </a:buClr>
        <a:buFont typeface="+mj-lt"/>
        <a:buAutoNum type="arabicPeriod"/>
        <a:defRPr sz="1400" kern="1200">
          <a:solidFill>
            <a:schemeClr val="tx1">
              <a:lumMod val="75000"/>
              <a:lumOff val="25000"/>
            </a:schemeClr>
          </a:solidFill>
          <a:latin typeface="+mn-lt"/>
          <a:ea typeface="+mn-ea"/>
          <a:cs typeface="+mn-cs"/>
        </a:defRPr>
      </a:lvl3pPr>
      <a:lvl4pPr marL="909828" indent="-342900" algn="l" defTabSz="914400" rtl="0" eaLnBrk="1" latinLnBrk="0" hangingPunct="1">
        <a:lnSpc>
          <a:spcPct val="90000"/>
        </a:lnSpc>
        <a:spcBef>
          <a:spcPts val="200"/>
        </a:spcBef>
        <a:spcAft>
          <a:spcPts val="400"/>
        </a:spcAft>
        <a:buClr>
          <a:srgbClr val="4A8522"/>
        </a:buClr>
        <a:buFont typeface="+mj-lt"/>
        <a:buAutoNum type="arabicPeriod"/>
        <a:defRPr sz="1400" kern="1200">
          <a:solidFill>
            <a:schemeClr val="tx1">
              <a:lumMod val="75000"/>
              <a:lumOff val="25000"/>
            </a:schemeClr>
          </a:solidFill>
          <a:latin typeface="+mn-lt"/>
          <a:ea typeface="+mn-ea"/>
          <a:cs typeface="+mn-cs"/>
        </a:defRPr>
      </a:lvl4pPr>
      <a:lvl5pPr marL="1092708" indent="-342900" algn="l" defTabSz="914400" rtl="0" eaLnBrk="1" latinLnBrk="0" hangingPunct="1">
        <a:lnSpc>
          <a:spcPct val="90000"/>
        </a:lnSpc>
        <a:spcBef>
          <a:spcPts val="200"/>
        </a:spcBef>
        <a:spcAft>
          <a:spcPts val="400"/>
        </a:spcAft>
        <a:buClr>
          <a:srgbClr val="4A8522"/>
        </a:buClr>
        <a:buFont typeface="+mj-lt"/>
        <a:buAutoNum type="arabicPeriod"/>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ticulate.com/support/article/Rise-360-Choosing-Accessible-Components-to-Create-Online-Learn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orage.googleapis.com/lindsayoneill/HealthyInTheHeat/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s://storage.googleapis.com/lindsayoneill/SaguaroNatlPark508/story.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tinyurl.com/articulate508"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E618D-B2AB-D84F-8E46-4C294821B29C}"/>
              </a:ext>
            </a:extLst>
          </p:cNvPr>
          <p:cNvSpPr>
            <a:spLocks noGrp="1"/>
          </p:cNvSpPr>
          <p:nvPr>
            <p:ph type="ctrTitle"/>
          </p:nvPr>
        </p:nvSpPr>
        <p:spPr/>
        <p:txBody>
          <a:bodyPr>
            <a:normAutofit fontScale="90000"/>
          </a:bodyPr>
          <a:lstStyle/>
          <a:p>
            <a:r>
              <a:rPr lang="en-US" dirty="0"/>
              <a:t>Build Accessible and </a:t>
            </a:r>
            <a:br>
              <a:rPr lang="en-US" dirty="0"/>
            </a:br>
            <a:r>
              <a:rPr lang="en-US" dirty="0"/>
              <a:t>User-Friendly Courses in Articulate Storyline &amp; Rise</a:t>
            </a:r>
          </a:p>
        </p:txBody>
      </p:sp>
      <p:sp>
        <p:nvSpPr>
          <p:cNvPr id="5" name="Subtitle 4">
            <a:extLst>
              <a:ext uri="{FF2B5EF4-FFF2-40B4-BE49-F238E27FC236}">
                <a16:creationId xmlns:a16="http://schemas.microsoft.com/office/drawing/2014/main" id="{BEFEF63C-36DD-5640-A0A3-615F6A2F4C21}"/>
              </a:ext>
            </a:extLst>
          </p:cNvPr>
          <p:cNvSpPr>
            <a:spLocks noGrp="1"/>
          </p:cNvSpPr>
          <p:nvPr>
            <p:ph type="subTitle" idx="1"/>
          </p:nvPr>
        </p:nvSpPr>
        <p:spPr/>
        <p:txBody>
          <a:bodyPr/>
          <a:lstStyle/>
          <a:p>
            <a:r>
              <a:rPr lang="en-US" dirty="0"/>
              <a:t>Lindsay O’Neill</a:t>
            </a:r>
            <a:br>
              <a:rPr lang="en-US" dirty="0"/>
            </a:br>
            <a:r>
              <a:rPr lang="en-US" sz="1130" dirty="0"/>
              <a:t>Assistant LMS Administrator, Leadership and Workforce Development, OHR</a:t>
            </a:r>
            <a:br>
              <a:rPr lang="en-US" sz="1130" dirty="0"/>
            </a:br>
            <a:r>
              <a:rPr lang="en-US" sz="1130" dirty="0"/>
              <a:t>Principal, Lindsay </a:t>
            </a:r>
            <a:r>
              <a:rPr lang="en-US" sz="1130" dirty="0" err="1"/>
              <a:t>O’neill</a:t>
            </a:r>
            <a:r>
              <a:rPr lang="en-US" sz="1130" dirty="0"/>
              <a:t> Consulting LLC</a:t>
            </a:r>
          </a:p>
        </p:txBody>
      </p:sp>
    </p:spTree>
    <p:extLst>
      <p:ext uri="{BB962C8B-B14F-4D97-AF65-F5344CB8AC3E}">
        <p14:creationId xmlns:p14="http://schemas.microsoft.com/office/powerpoint/2010/main" val="1461596979"/>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A243-7665-54D7-6AC1-DE72F4FD3E99}"/>
              </a:ext>
            </a:extLst>
          </p:cNvPr>
          <p:cNvSpPr>
            <a:spLocks noGrp="1"/>
          </p:cNvSpPr>
          <p:nvPr>
            <p:ph type="title"/>
          </p:nvPr>
        </p:nvSpPr>
        <p:spPr>
          <a:xfrm>
            <a:off x="1097280" y="286603"/>
            <a:ext cx="10058400" cy="1450757"/>
          </a:xfrm>
        </p:spPr>
        <p:txBody>
          <a:bodyPr/>
          <a:lstStyle/>
          <a:p>
            <a:r>
              <a:rPr lang="en-US" dirty="0"/>
              <a:t>Accessibility Considerations in Rise</a:t>
            </a:r>
          </a:p>
        </p:txBody>
      </p:sp>
      <p:sp>
        <p:nvSpPr>
          <p:cNvPr id="3" name="Content Placeholder 2">
            <a:extLst>
              <a:ext uri="{FF2B5EF4-FFF2-40B4-BE49-F238E27FC236}">
                <a16:creationId xmlns:a16="http://schemas.microsoft.com/office/drawing/2014/main" id="{ACAD4573-5F3B-8B8A-8AFF-5EECE29CB9FA}"/>
              </a:ext>
            </a:extLst>
          </p:cNvPr>
          <p:cNvSpPr>
            <a:spLocks noGrp="1"/>
          </p:cNvSpPr>
          <p:nvPr>
            <p:ph idx="1"/>
          </p:nvPr>
        </p:nvSpPr>
        <p:spPr>
          <a:xfrm>
            <a:off x="1240076" y="1845734"/>
            <a:ext cx="9915603" cy="4023360"/>
          </a:xfrm>
        </p:spPr>
        <p:txBody>
          <a:bodyPr/>
          <a:lstStyle/>
          <a:p>
            <a:pPr lvl="1"/>
            <a:r>
              <a:rPr lang="en-US" dirty="0"/>
              <a:t>Alt-text</a:t>
            </a:r>
          </a:p>
          <a:p>
            <a:pPr lvl="1"/>
            <a:r>
              <a:rPr lang="en-US" dirty="0"/>
              <a:t>Closed captions</a:t>
            </a:r>
          </a:p>
          <a:p>
            <a:pPr lvl="1"/>
            <a:r>
              <a:rPr lang="en-US" dirty="0">
                <a:hlinkClick r:id="rId3"/>
              </a:rPr>
              <a:t>Avoiding non-accessible interactivity</a:t>
            </a:r>
            <a:endParaRPr lang="en-US" dirty="0"/>
          </a:p>
        </p:txBody>
      </p:sp>
    </p:spTree>
    <p:extLst>
      <p:ext uri="{BB962C8B-B14F-4D97-AF65-F5344CB8AC3E}">
        <p14:creationId xmlns:p14="http://schemas.microsoft.com/office/powerpoint/2010/main" val="248388132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A243-7665-54D7-6AC1-DE72F4FD3E99}"/>
              </a:ext>
            </a:extLst>
          </p:cNvPr>
          <p:cNvSpPr>
            <a:spLocks noGrp="1"/>
          </p:cNvSpPr>
          <p:nvPr>
            <p:ph type="title"/>
          </p:nvPr>
        </p:nvSpPr>
        <p:spPr>
          <a:xfrm>
            <a:off x="1097280" y="286603"/>
            <a:ext cx="10058400" cy="1450757"/>
          </a:xfrm>
        </p:spPr>
        <p:txBody>
          <a:bodyPr/>
          <a:lstStyle/>
          <a:p>
            <a:r>
              <a:rPr lang="en-US" dirty="0"/>
              <a:t>Rise Demo Course</a:t>
            </a:r>
          </a:p>
        </p:txBody>
      </p:sp>
      <p:sp>
        <p:nvSpPr>
          <p:cNvPr id="3" name="Content Placeholder 2">
            <a:extLst>
              <a:ext uri="{FF2B5EF4-FFF2-40B4-BE49-F238E27FC236}">
                <a16:creationId xmlns:a16="http://schemas.microsoft.com/office/drawing/2014/main" id="{ACAD4573-5F3B-8B8A-8AFF-5EECE29CB9FA}"/>
              </a:ext>
            </a:extLst>
          </p:cNvPr>
          <p:cNvSpPr>
            <a:spLocks noGrp="1"/>
          </p:cNvSpPr>
          <p:nvPr>
            <p:ph idx="1"/>
          </p:nvPr>
        </p:nvSpPr>
        <p:spPr>
          <a:xfrm>
            <a:off x="1240076" y="1845734"/>
            <a:ext cx="9915603" cy="4023360"/>
          </a:xfrm>
        </p:spPr>
        <p:txBody>
          <a:bodyPr/>
          <a:lstStyle/>
          <a:p>
            <a:pPr marL="201168" lvl="1" indent="0">
              <a:buNone/>
            </a:pPr>
            <a:r>
              <a:rPr lang="en-US" dirty="0">
                <a:hlinkClick r:id="rId3"/>
              </a:rPr>
              <a:t>Staying Healthy in the Heat – Live on </a:t>
            </a:r>
            <a:r>
              <a:rPr lang="en-US">
                <a:hlinkClick r:id="rId3"/>
              </a:rPr>
              <a:t>the Web</a:t>
            </a:r>
            <a:endParaRPr lang="en-US" dirty="0"/>
          </a:p>
        </p:txBody>
      </p:sp>
    </p:spTree>
    <p:extLst>
      <p:ext uri="{BB962C8B-B14F-4D97-AF65-F5344CB8AC3E}">
        <p14:creationId xmlns:p14="http://schemas.microsoft.com/office/powerpoint/2010/main" val="307133128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412D3-7519-E01A-FA05-C3DBD89E80D9}"/>
              </a:ext>
            </a:extLst>
          </p:cNvPr>
          <p:cNvSpPr>
            <a:spLocks noGrp="1"/>
          </p:cNvSpPr>
          <p:nvPr>
            <p:ph type="title"/>
          </p:nvPr>
        </p:nvSpPr>
        <p:spPr>
          <a:xfrm>
            <a:off x="1097280" y="758952"/>
            <a:ext cx="10058400" cy="3566160"/>
          </a:xfrm>
        </p:spPr>
        <p:txBody>
          <a:bodyPr/>
          <a:lstStyle/>
          <a:p>
            <a:r>
              <a:rPr lang="en-US" dirty="0"/>
              <a:t>Storyline</a:t>
            </a:r>
          </a:p>
        </p:txBody>
      </p:sp>
      <p:sp>
        <p:nvSpPr>
          <p:cNvPr id="7" name="Text Placeholder 6">
            <a:extLst>
              <a:ext uri="{FF2B5EF4-FFF2-40B4-BE49-F238E27FC236}">
                <a16:creationId xmlns:a16="http://schemas.microsoft.com/office/drawing/2014/main" id="{650F3383-CFC8-5593-6B75-A017917F17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4782250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A243-7665-54D7-6AC1-DE72F4FD3E99}"/>
              </a:ext>
            </a:extLst>
          </p:cNvPr>
          <p:cNvSpPr>
            <a:spLocks noGrp="1"/>
          </p:cNvSpPr>
          <p:nvPr>
            <p:ph type="title"/>
          </p:nvPr>
        </p:nvSpPr>
        <p:spPr>
          <a:xfrm>
            <a:off x="1097280" y="286603"/>
            <a:ext cx="10058400" cy="1450757"/>
          </a:xfrm>
        </p:spPr>
        <p:txBody>
          <a:bodyPr/>
          <a:lstStyle/>
          <a:p>
            <a:r>
              <a:rPr lang="en-US" dirty="0"/>
              <a:t>Accessibility Considerations in Storyline</a:t>
            </a:r>
          </a:p>
        </p:txBody>
      </p:sp>
      <p:sp>
        <p:nvSpPr>
          <p:cNvPr id="3" name="Content Placeholder 2">
            <a:extLst>
              <a:ext uri="{FF2B5EF4-FFF2-40B4-BE49-F238E27FC236}">
                <a16:creationId xmlns:a16="http://schemas.microsoft.com/office/drawing/2014/main" id="{ACAD4573-5F3B-8B8A-8AFF-5EECE29CB9FA}"/>
              </a:ext>
            </a:extLst>
          </p:cNvPr>
          <p:cNvSpPr>
            <a:spLocks noGrp="1"/>
          </p:cNvSpPr>
          <p:nvPr>
            <p:ph idx="1"/>
          </p:nvPr>
        </p:nvSpPr>
        <p:spPr>
          <a:xfrm>
            <a:off x="1240076" y="1845734"/>
            <a:ext cx="9915603" cy="4023360"/>
          </a:xfrm>
        </p:spPr>
        <p:txBody>
          <a:bodyPr/>
          <a:lstStyle/>
          <a:p>
            <a:pPr lvl="1"/>
            <a:r>
              <a:rPr lang="en-US" dirty="0"/>
              <a:t>Alt-text for images and each state</a:t>
            </a:r>
          </a:p>
          <a:p>
            <a:pPr lvl="1"/>
            <a:r>
              <a:rPr lang="en-US" dirty="0"/>
              <a:t>Setting focus order for keyboard use</a:t>
            </a:r>
          </a:p>
          <a:p>
            <a:pPr lvl="1"/>
            <a:r>
              <a:rPr lang="en-US" dirty="0"/>
              <a:t>Learner control of multimedia</a:t>
            </a:r>
          </a:p>
          <a:p>
            <a:pPr lvl="1"/>
            <a:r>
              <a:rPr lang="en-US" dirty="0"/>
              <a:t>Closed captions</a:t>
            </a:r>
          </a:p>
          <a:p>
            <a:pPr lvl="1"/>
            <a:r>
              <a:rPr lang="en-US" dirty="0"/>
              <a:t>Avoiding non-accessible interactivity</a:t>
            </a:r>
          </a:p>
        </p:txBody>
      </p:sp>
    </p:spTree>
    <p:extLst>
      <p:ext uri="{BB962C8B-B14F-4D97-AF65-F5344CB8AC3E}">
        <p14:creationId xmlns:p14="http://schemas.microsoft.com/office/powerpoint/2010/main" val="13517207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A1C6-DA79-45A5-58B1-F9C7598C1475}"/>
              </a:ext>
            </a:extLst>
          </p:cNvPr>
          <p:cNvSpPr>
            <a:spLocks noGrp="1"/>
          </p:cNvSpPr>
          <p:nvPr>
            <p:ph type="title"/>
          </p:nvPr>
        </p:nvSpPr>
        <p:spPr>
          <a:xfrm>
            <a:off x="1097280" y="286603"/>
            <a:ext cx="10058400" cy="1450757"/>
          </a:xfrm>
        </p:spPr>
        <p:txBody>
          <a:bodyPr/>
          <a:lstStyle/>
          <a:p>
            <a:r>
              <a:rPr lang="en-US" dirty="0"/>
              <a:t>Alt-Text and Object Visibility</a:t>
            </a:r>
          </a:p>
        </p:txBody>
      </p:sp>
      <p:sp>
        <p:nvSpPr>
          <p:cNvPr id="3" name="Content Placeholder 2">
            <a:extLst>
              <a:ext uri="{FF2B5EF4-FFF2-40B4-BE49-F238E27FC236}">
                <a16:creationId xmlns:a16="http://schemas.microsoft.com/office/drawing/2014/main" id="{A7A4691A-A413-130E-6007-C7A8028013F6}"/>
              </a:ext>
            </a:extLst>
          </p:cNvPr>
          <p:cNvSpPr>
            <a:spLocks noGrp="1"/>
          </p:cNvSpPr>
          <p:nvPr>
            <p:ph idx="1"/>
          </p:nvPr>
        </p:nvSpPr>
        <p:spPr>
          <a:xfrm>
            <a:off x="1240076" y="1845734"/>
            <a:ext cx="9915603" cy="4023360"/>
          </a:xfrm>
        </p:spPr>
        <p:txBody>
          <a:bodyPr/>
          <a:lstStyle/>
          <a:p>
            <a:pPr marL="886968" lvl="1"/>
            <a:r>
              <a:rPr lang="en-US" dirty="0"/>
              <a:t>Right-click, select Accessibility</a:t>
            </a:r>
          </a:p>
          <a:p>
            <a:pPr marL="886968" lvl="1"/>
            <a:r>
              <a:rPr lang="en-US" dirty="0"/>
              <a:t>Edit alt-text, choose visibility</a:t>
            </a:r>
          </a:p>
        </p:txBody>
      </p:sp>
      <p:pic>
        <p:nvPicPr>
          <p:cNvPr id="7" name="VisiCheckboxandAltText.mp4" descr="Screen recording (no audio) of how to add alt-text in Articulate Storyline. In edit mode on a slide, right-click an image. Select the accessibility tab. Make sure that object is visible to accessibility tools and enter alt-text. Then select OK.">
            <a:hlinkClick r:id="" action="ppaction://media"/>
            <a:extLst>
              <a:ext uri="{FF2B5EF4-FFF2-40B4-BE49-F238E27FC236}">
                <a16:creationId xmlns:a16="http://schemas.microsoft.com/office/drawing/2014/main" id="{7F2C83A8-BF90-2E29-BED7-0265113708D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4025" y="0"/>
            <a:ext cx="11283950" cy="6858000"/>
          </a:xfrm>
          <a:prstGeom prst="rect">
            <a:avLst/>
          </a:prstGeom>
        </p:spPr>
      </p:pic>
    </p:spTree>
    <p:extLst>
      <p:ext uri="{BB962C8B-B14F-4D97-AF65-F5344CB8AC3E}">
        <p14:creationId xmlns:p14="http://schemas.microsoft.com/office/powerpoint/2010/main" val="10061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62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A1C6-DA79-45A5-58B1-F9C7598C1475}"/>
              </a:ext>
            </a:extLst>
          </p:cNvPr>
          <p:cNvSpPr>
            <a:spLocks noGrp="1"/>
          </p:cNvSpPr>
          <p:nvPr>
            <p:ph type="title"/>
          </p:nvPr>
        </p:nvSpPr>
        <p:spPr/>
        <p:txBody>
          <a:bodyPr/>
          <a:lstStyle/>
          <a:p>
            <a:r>
              <a:rPr lang="en-US" dirty="0"/>
              <a:t>Focus Order</a:t>
            </a:r>
          </a:p>
        </p:txBody>
      </p:sp>
      <p:sp>
        <p:nvSpPr>
          <p:cNvPr id="3" name="Content Placeholder 2">
            <a:extLst>
              <a:ext uri="{FF2B5EF4-FFF2-40B4-BE49-F238E27FC236}">
                <a16:creationId xmlns:a16="http://schemas.microsoft.com/office/drawing/2014/main" id="{A7A4691A-A413-130E-6007-C7A8028013F6}"/>
              </a:ext>
            </a:extLst>
          </p:cNvPr>
          <p:cNvSpPr>
            <a:spLocks noGrp="1"/>
          </p:cNvSpPr>
          <p:nvPr>
            <p:ph idx="1"/>
          </p:nvPr>
        </p:nvSpPr>
        <p:spPr/>
        <p:txBody>
          <a:bodyPr/>
          <a:lstStyle/>
          <a:p>
            <a:pPr marL="886968" lvl="1"/>
            <a:r>
              <a:rPr lang="en-US" dirty="0"/>
              <a:t>Order in which keyboard users navigate</a:t>
            </a:r>
          </a:p>
          <a:p>
            <a:pPr marL="886968" lvl="1"/>
            <a:r>
              <a:rPr lang="en-US" dirty="0"/>
              <a:t>Home tab – select Focus Order</a:t>
            </a:r>
          </a:p>
        </p:txBody>
      </p:sp>
      <p:pic>
        <p:nvPicPr>
          <p:cNvPr id="4" name="FocusOrder.mp4" descr="Screen recording (no audio) of how to set Focus Order in Articulate Storyline. In edit mode, select Focus Order on Home tab. Then, select &quot;create a custom focus order,&quot; and rearrange the slide elements in order that users should experience them.">
            <a:hlinkClick r:id="" action="ppaction://media"/>
            <a:extLst>
              <a:ext uri="{FF2B5EF4-FFF2-40B4-BE49-F238E27FC236}">
                <a16:creationId xmlns:a16="http://schemas.microsoft.com/office/drawing/2014/main" id="{3C7F02BA-6DE2-5733-42E3-D3649FD1FB0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4025" y="0"/>
            <a:ext cx="11283950" cy="6858000"/>
          </a:xfrm>
          <a:prstGeom prst="rect">
            <a:avLst/>
          </a:prstGeom>
        </p:spPr>
      </p:pic>
    </p:spTree>
    <p:extLst>
      <p:ext uri="{BB962C8B-B14F-4D97-AF65-F5344CB8AC3E}">
        <p14:creationId xmlns:p14="http://schemas.microsoft.com/office/powerpoint/2010/main" val="16302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3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A243-7665-54D7-6AC1-DE72F4FD3E99}"/>
              </a:ext>
            </a:extLst>
          </p:cNvPr>
          <p:cNvSpPr>
            <a:spLocks noGrp="1"/>
          </p:cNvSpPr>
          <p:nvPr>
            <p:ph type="title"/>
          </p:nvPr>
        </p:nvSpPr>
        <p:spPr>
          <a:xfrm>
            <a:off x="1097280" y="286603"/>
            <a:ext cx="10058400" cy="1450757"/>
          </a:xfrm>
        </p:spPr>
        <p:txBody>
          <a:bodyPr/>
          <a:lstStyle/>
          <a:p>
            <a:r>
              <a:rPr lang="en-US" dirty="0"/>
              <a:t>Storyline Demo Course</a:t>
            </a:r>
          </a:p>
        </p:txBody>
      </p:sp>
      <p:sp>
        <p:nvSpPr>
          <p:cNvPr id="3" name="Content Placeholder 2">
            <a:extLst>
              <a:ext uri="{FF2B5EF4-FFF2-40B4-BE49-F238E27FC236}">
                <a16:creationId xmlns:a16="http://schemas.microsoft.com/office/drawing/2014/main" id="{ACAD4573-5F3B-8B8A-8AFF-5EECE29CB9FA}"/>
              </a:ext>
            </a:extLst>
          </p:cNvPr>
          <p:cNvSpPr>
            <a:spLocks noGrp="1"/>
          </p:cNvSpPr>
          <p:nvPr>
            <p:ph idx="1"/>
          </p:nvPr>
        </p:nvSpPr>
        <p:spPr>
          <a:xfrm>
            <a:off x="1240076" y="1845734"/>
            <a:ext cx="9915603" cy="4023360"/>
          </a:xfrm>
        </p:spPr>
        <p:txBody>
          <a:bodyPr/>
          <a:lstStyle/>
          <a:p>
            <a:pPr marL="201168" lvl="1" indent="0">
              <a:buNone/>
            </a:pPr>
            <a:r>
              <a:rPr lang="en-US" dirty="0">
                <a:hlinkClick r:id="rId3"/>
              </a:rPr>
              <a:t>Saguaro National Park – Live on the web</a:t>
            </a:r>
            <a:endParaRPr lang="en-US" dirty="0"/>
          </a:p>
        </p:txBody>
      </p:sp>
    </p:spTree>
    <p:extLst>
      <p:ext uri="{BB962C8B-B14F-4D97-AF65-F5344CB8AC3E}">
        <p14:creationId xmlns:p14="http://schemas.microsoft.com/office/powerpoint/2010/main" val="255292325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88E47-99FD-410E-A110-10B16519B662}"/>
              </a:ext>
            </a:extLst>
          </p:cNvPr>
          <p:cNvSpPr>
            <a:spLocks noGrp="1"/>
          </p:cNvSpPr>
          <p:nvPr>
            <p:ph type="title"/>
          </p:nvPr>
        </p:nvSpPr>
        <p:spPr/>
        <p:txBody>
          <a:bodyPr/>
          <a:lstStyle/>
          <a:p>
            <a:r>
              <a:rPr lang="en-US" dirty="0"/>
              <a:t>Accessible Layers</a:t>
            </a:r>
          </a:p>
        </p:txBody>
      </p:sp>
      <p:sp>
        <p:nvSpPr>
          <p:cNvPr id="6" name="Text Placeholder 5">
            <a:extLst>
              <a:ext uri="{FF2B5EF4-FFF2-40B4-BE49-F238E27FC236}">
                <a16:creationId xmlns:a16="http://schemas.microsoft.com/office/drawing/2014/main" id="{69DFC69F-FB0D-40C3-82EF-FDC1A919F9F7}"/>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Choose “Dialog”</a:t>
            </a:r>
          </a:p>
          <a:p>
            <a:pPr marL="285750" indent="-285750">
              <a:buFont typeface="Arial" panose="020B0604020202020204" pitchFamily="34" charset="0"/>
              <a:buChar char="•"/>
            </a:pPr>
            <a:r>
              <a:rPr lang="en-US" dirty="0"/>
              <a:t>Hide other slide layers</a:t>
            </a:r>
          </a:p>
          <a:p>
            <a:pPr marL="285750" indent="-285750">
              <a:buFont typeface="Arial" panose="020B0604020202020204" pitchFamily="34" charset="0"/>
              <a:buChar char="•"/>
            </a:pPr>
            <a:r>
              <a:rPr lang="en-US" dirty="0"/>
              <a:t>Pause timeline of base layer</a:t>
            </a:r>
          </a:p>
          <a:p>
            <a:pPr marL="285750" indent="-285750">
              <a:buFont typeface="Arial" panose="020B0604020202020204" pitchFamily="34" charset="0"/>
              <a:buChar char="•"/>
            </a:pPr>
            <a:r>
              <a:rPr lang="en-US" dirty="0"/>
              <a:t>Be sure to set focus order!</a:t>
            </a:r>
          </a:p>
        </p:txBody>
      </p:sp>
      <p:pic>
        <p:nvPicPr>
          <p:cNvPr id="5" name="Picture 4" descr="Screenshot of Slide Layer Properties box in Articulate Storyline. For accessible layers, select &quot;Dialog&quot; in the &quot;present as&quot; selection under Behavior. Hide other slide layers and pause timeline of base layer.">
            <a:extLst>
              <a:ext uri="{FF2B5EF4-FFF2-40B4-BE49-F238E27FC236}">
                <a16:creationId xmlns:a16="http://schemas.microsoft.com/office/drawing/2014/main" id="{4834EB29-7C1F-2796-62C4-8D903AE150D4}"/>
              </a:ext>
            </a:extLst>
          </p:cNvPr>
          <p:cNvPicPr>
            <a:picLocks noChangeAspect="1"/>
          </p:cNvPicPr>
          <p:nvPr/>
        </p:nvPicPr>
        <p:blipFill>
          <a:blip r:embed="rId3"/>
          <a:stretch>
            <a:fillRect/>
          </a:stretch>
        </p:blipFill>
        <p:spPr>
          <a:xfrm>
            <a:off x="5495386" y="374313"/>
            <a:ext cx="5523846" cy="6109374"/>
          </a:xfrm>
          <a:prstGeom prst="rect">
            <a:avLst/>
          </a:prstGeom>
        </p:spPr>
      </p:pic>
    </p:spTree>
    <p:extLst>
      <p:ext uri="{BB962C8B-B14F-4D97-AF65-F5344CB8AC3E}">
        <p14:creationId xmlns:p14="http://schemas.microsoft.com/office/powerpoint/2010/main" val="272110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10058400" cy="1450757"/>
          </a:xfrm>
        </p:spPr>
        <p:txBody>
          <a:bodyPr/>
          <a:lstStyle/>
          <a:p>
            <a:r>
              <a:rPr lang="en-US" dirty="0"/>
              <a:t>Wrap-Up</a:t>
            </a:r>
          </a:p>
        </p:txBody>
      </p:sp>
      <p:sp>
        <p:nvSpPr>
          <p:cNvPr id="6" name="Content Placeholder 5"/>
          <p:cNvSpPr>
            <a:spLocks noGrp="1"/>
          </p:cNvSpPr>
          <p:nvPr>
            <p:ph idx="1"/>
          </p:nvPr>
        </p:nvSpPr>
        <p:spPr>
          <a:xfrm>
            <a:off x="1240076" y="1845734"/>
            <a:ext cx="9915603" cy="4023360"/>
          </a:xfrm>
        </p:spPr>
        <p:txBody>
          <a:bodyPr/>
          <a:lstStyle/>
          <a:p>
            <a:pPr lvl="1"/>
            <a:r>
              <a:rPr lang="en-US" dirty="0"/>
              <a:t>Create accessible templates</a:t>
            </a:r>
          </a:p>
          <a:p>
            <a:pPr lvl="1"/>
            <a:r>
              <a:rPr lang="en-US" dirty="0"/>
              <a:t>Try it yourself: Preview and test with a keyboard</a:t>
            </a:r>
          </a:p>
          <a:p>
            <a:pPr lvl="2"/>
            <a:r>
              <a:rPr lang="en-US" i="1" dirty="0"/>
              <a:t>Accessibility checks require your judgment! </a:t>
            </a:r>
          </a:p>
          <a:p>
            <a:pPr lvl="1"/>
            <a:r>
              <a:rPr lang="en-US" dirty="0"/>
              <a:t>Go further: Download a screen reader and test</a:t>
            </a:r>
          </a:p>
          <a:p>
            <a:pPr lvl="1"/>
            <a:r>
              <a:rPr lang="en-US" dirty="0"/>
              <a:t>Use a checklist and keep practicing!</a:t>
            </a:r>
          </a:p>
          <a:p>
            <a:pPr lvl="1"/>
            <a:endParaRPr lang="en-US" dirty="0"/>
          </a:p>
        </p:txBody>
      </p:sp>
    </p:spTree>
    <p:extLst>
      <p:ext uri="{BB962C8B-B14F-4D97-AF65-F5344CB8AC3E}">
        <p14:creationId xmlns:p14="http://schemas.microsoft.com/office/powerpoint/2010/main" val="258548624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lstStyle/>
          <a:p>
            <a:r>
              <a:rPr lang="en-US"/>
              <a:t>Questions?</a:t>
            </a:r>
            <a:endParaRPr lang="en-US" dirty="0"/>
          </a:p>
        </p:txBody>
      </p:sp>
      <p:sp>
        <p:nvSpPr>
          <p:cNvPr id="3" name="Content Placeholder 2">
            <a:extLst>
              <a:ext uri="{FF2B5EF4-FFF2-40B4-BE49-F238E27FC236}">
                <a16:creationId xmlns:a16="http://schemas.microsoft.com/office/drawing/2014/main" id="{8F8971AE-185D-6841-9198-F33D1CC42EB2}"/>
              </a:ext>
            </a:extLst>
          </p:cNvPr>
          <p:cNvSpPr>
            <a:spLocks noGrp="1"/>
          </p:cNvSpPr>
          <p:nvPr>
            <p:ph idx="1"/>
          </p:nvPr>
        </p:nvSpPr>
        <p:spPr/>
        <p:txBody>
          <a:bodyPr/>
          <a:lstStyle/>
          <a:p>
            <a:r>
              <a:rPr lang="en-US" dirty="0"/>
              <a:t>lindsay.oneill@asu.edu</a:t>
            </a:r>
            <a:br>
              <a:rPr lang="en-US" dirty="0"/>
            </a:br>
            <a:r>
              <a:rPr lang="en-US" dirty="0"/>
              <a:t>or</a:t>
            </a:r>
            <a:br>
              <a:rPr lang="en-US" dirty="0"/>
            </a:br>
            <a:r>
              <a:rPr lang="en-US" dirty="0"/>
              <a:t>lindsay@lindsayoconsulting.com</a:t>
            </a:r>
          </a:p>
          <a:p>
            <a:endParaRPr lang="en-US" dirty="0"/>
          </a:p>
        </p:txBody>
      </p:sp>
      <p:pic>
        <p:nvPicPr>
          <p:cNvPr id="1028" name="Picture 4" descr="Question 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353" y="2613890"/>
            <a:ext cx="1655015" cy="214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4752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097280" y="286603"/>
            <a:ext cx="10058400" cy="1450757"/>
          </a:xfrm>
        </p:spPr>
        <p:txBody>
          <a:bodyPr/>
          <a:lstStyle/>
          <a:p>
            <a:pPr lvl="0"/>
            <a:r>
              <a:rPr lang="en-US" dirty="0">
                <a:sym typeface="Garamond"/>
              </a:rPr>
              <a:t>What we’ll cover today…</a:t>
            </a:r>
          </a:p>
        </p:txBody>
      </p:sp>
      <p:sp>
        <p:nvSpPr>
          <p:cNvPr id="102" name="Shape 102"/>
          <p:cNvSpPr txBox="1">
            <a:spLocks noGrp="1"/>
          </p:cNvSpPr>
          <p:nvPr>
            <p:ph idx="1"/>
          </p:nvPr>
        </p:nvSpPr>
        <p:spPr>
          <a:xfrm>
            <a:off x="1240076" y="1845734"/>
            <a:ext cx="9915603" cy="4023360"/>
          </a:xfrm>
        </p:spPr>
        <p:txBody>
          <a:bodyPr>
            <a:normAutofit/>
          </a:bodyPr>
          <a:lstStyle/>
          <a:p>
            <a:pPr lvl="1"/>
            <a:r>
              <a:rPr lang="en-US" dirty="0"/>
              <a:t>Describe best practices in developing accessible content in Storyline and Rise</a:t>
            </a:r>
          </a:p>
          <a:p>
            <a:pPr lvl="1"/>
            <a:r>
              <a:rPr lang="en-US" dirty="0"/>
              <a:t>Recall interactions and elements to avoid</a:t>
            </a:r>
          </a:p>
          <a:p>
            <a:pPr lvl="1"/>
            <a:r>
              <a:rPr lang="en-US" dirty="0"/>
              <a:t>Demonstrate including alt-text and captions</a:t>
            </a:r>
          </a:p>
          <a:p>
            <a:pPr lvl="1"/>
            <a:r>
              <a:rPr lang="en-US" dirty="0"/>
              <a:t>Format courses to facilitate keyboard navigation</a:t>
            </a:r>
          </a:p>
        </p:txBody>
      </p:sp>
    </p:spTree>
    <p:extLst>
      <p:ext uri="{BB962C8B-B14F-4D97-AF65-F5344CB8AC3E}">
        <p14:creationId xmlns:p14="http://schemas.microsoft.com/office/powerpoint/2010/main" val="388592236"/>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097280" y="286603"/>
            <a:ext cx="10058400" cy="1450757"/>
          </a:xfrm>
        </p:spPr>
        <p:txBody>
          <a:bodyPr/>
          <a:lstStyle/>
          <a:p>
            <a:pPr lvl="0"/>
            <a:r>
              <a:rPr lang="en-US" dirty="0">
                <a:sym typeface="Garamond"/>
              </a:rPr>
              <a:t>What we will NOT cover today…</a:t>
            </a:r>
          </a:p>
        </p:txBody>
      </p:sp>
      <p:sp>
        <p:nvSpPr>
          <p:cNvPr id="102" name="Shape 102"/>
          <p:cNvSpPr txBox="1">
            <a:spLocks noGrp="1"/>
          </p:cNvSpPr>
          <p:nvPr>
            <p:ph idx="1"/>
          </p:nvPr>
        </p:nvSpPr>
        <p:spPr>
          <a:xfrm>
            <a:off x="1240076" y="1845734"/>
            <a:ext cx="9915603" cy="4023360"/>
          </a:xfrm>
        </p:spPr>
        <p:txBody>
          <a:bodyPr>
            <a:normAutofit/>
          </a:bodyPr>
          <a:lstStyle/>
          <a:p>
            <a:pPr lvl="1"/>
            <a:r>
              <a:rPr lang="en-US" dirty="0"/>
              <a:t>General best practices in accessibility</a:t>
            </a:r>
          </a:p>
          <a:p>
            <a:pPr lvl="1"/>
            <a:r>
              <a:rPr lang="en-US" dirty="0"/>
              <a:t>Detailed accessibility instructions for Rise/Storyline*</a:t>
            </a:r>
          </a:p>
        </p:txBody>
      </p:sp>
    </p:spTree>
    <p:extLst>
      <p:ext uri="{BB962C8B-B14F-4D97-AF65-F5344CB8AC3E}">
        <p14:creationId xmlns:p14="http://schemas.microsoft.com/office/powerpoint/2010/main" val="360747298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412D3-7519-E01A-FA05-C3DBD89E80D9}"/>
              </a:ext>
            </a:extLst>
          </p:cNvPr>
          <p:cNvSpPr>
            <a:spLocks noGrp="1"/>
          </p:cNvSpPr>
          <p:nvPr>
            <p:ph type="title"/>
          </p:nvPr>
        </p:nvSpPr>
        <p:spPr>
          <a:xfrm>
            <a:off x="1097280" y="758952"/>
            <a:ext cx="10058400" cy="3566160"/>
          </a:xfrm>
        </p:spPr>
        <p:txBody>
          <a:bodyPr/>
          <a:lstStyle/>
          <a:p>
            <a:r>
              <a:rPr lang="en-US" dirty="0"/>
              <a:t>Accessibility in </a:t>
            </a:r>
            <a:r>
              <a:rPr lang="en-US" dirty="0" err="1"/>
              <a:t>Elearning</a:t>
            </a:r>
            <a:endParaRPr lang="en-US" dirty="0"/>
          </a:p>
        </p:txBody>
      </p:sp>
      <p:sp>
        <p:nvSpPr>
          <p:cNvPr id="7" name="Text Placeholder 6">
            <a:extLst>
              <a:ext uri="{FF2B5EF4-FFF2-40B4-BE49-F238E27FC236}">
                <a16:creationId xmlns:a16="http://schemas.microsoft.com/office/drawing/2014/main" id="{E8D39C3A-37F8-E483-1918-CFC31E0968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823750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DFBCC-3232-77D6-FDC0-62425730DA0F}"/>
              </a:ext>
            </a:extLst>
          </p:cNvPr>
          <p:cNvSpPr>
            <a:spLocks noGrp="1"/>
          </p:cNvSpPr>
          <p:nvPr>
            <p:ph type="title"/>
          </p:nvPr>
        </p:nvSpPr>
        <p:spPr>
          <a:xfrm>
            <a:off x="1097280" y="286603"/>
            <a:ext cx="10058400" cy="1450757"/>
          </a:xfrm>
        </p:spPr>
        <p:txBody>
          <a:bodyPr/>
          <a:lstStyle/>
          <a:p>
            <a:r>
              <a:rPr lang="en-US" dirty="0" err="1"/>
              <a:t>Elearning</a:t>
            </a:r>
            <a:r>
              <a:rPr lang="en-US" dirty="0"/>
              <a:t> vs. Webpages</a:t>
            </a:r>
          </a:p>
        </p:txBody>
      </p:sp>
      <p:sp>
        <p:nvSpPr>
          <p:cNvPr id="5" name="Content Placeholder 4">
            <a:extLst>
              <a:ext uri="{FF2B5EF4-FFF2-40B4-BE49-F238E27FC236}">
                <a16:creationId xmlns:a16="http://schemas.microsoft.com/office/drawing/2014/main" id="{FB2A753F-D919-B5AA-071A-14EDB8456495}"/>
              </a:ext>
            </a:extLst>
          </p:cNvPr>
          <p:cNvSpPr>
            <a:spLocks noGrp="1"/>
          </p:cNvSpPr>
          <p:nvPr>
            <p:ph idx="1"/>
          </p:nvPr>
        </p:nvSpPr>
        <p:spPr>
          <a:xfrm>
            <a:off x="1240076" y="1845734"/>
            <a:ext cx="9915603" cy="4023360"/>
          </a:xfrm>
        </p:spPr>
        <p:txBody>
          <a:bodyPr/>
          <a:lstStyle/>
          <a:p>
            <a:pPr lvl="1"/>
            <a:r>
              <a:rPr lang="en-US" dirty="0"/>
              <a:t>Elearning interfaces and navigation are unique</a:t>
            </a:r>
          </a:p>
          <a:p>
            <a:pPr lvl="1"/>
            <a:r>
              <a:rPr lang="en-US" dirty="0"/>
              <a:t>Lots of content</a:t>
            </a:r>
          </a:p>
          <a:p>
            <a:pPr lvl="1"/>
            <a:r>
              <a:rPr lang="en-US" dirty="0"/>
              <a:t>Frequent interactions</a:t>
            </a:r>
          </a:p>
          <a:p>
            <a:pPr lvl="1"/>
            <a:r>
              <a:rPr lang="en-US" dirty="0"/>
              <a:t>Heavy use of audio, video</a:t>
            </a:r>
          </a:p>
          <a:p>
            <a:pPr lvl="1"/>
            <a:r>
              <a:rPr lang="en-US" dirty="0"/>
              <a:t>May be more difficult to check accessibility using tools like </a:t>
            </a:r>
            <a:r>
              <a:rPr lang="en-US" dirty="0">
                <a:hlinkClick r:id="rId3"/>
              </a:rPr>
              <a:t>WebAIM’s Wave</a:t>
            </a:r>
            <a:endParaRPr lang="en-US" dirty="0"/>
          </a:p>
        </p:txBody>
      </p:sp>
    </p:spTree>
    <p:extLst>
      <p:ext uri="{BB962C8B-B14F-4D97-AF65-F5344CB8AC3E}">
        <p14:creationId xmlns:p14="http://schemas.microsoft.com/office/powerpoint/2010/main" val="115351579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DFBCC-3232-77D6-FDC0-62425730DA0F}"/>
              </a:ext>
            </a:extLst>
          </p:cNvPr>
          <p:cNvSpPr>
            <a:spLocks noGrp="1"/>
          </p:cNvSpPr>
          <p:nvPr>
            <p:ph type="title"/>
          </p:nvPr>
        </p:nvSpPr>
        <p:spPr>
          <a:xfrm>
            <a:off x="1097280" y="286603"/>
            <a:ext cx="10058400" cy="1450757"/>
          </a:xfrm>
        </p:spPr>
        <p:txBody>
          <a:bodyPr/>
          <a:lstStyle/>
          <a:p>
            <a:r>
              <a:rPr lang="en-US" dirty="0"/>
              <a:t>Building in Accessibility</a:t>
            </a:r>
          </a:p>
        </p:txBody>
      </p:sp>
      <p:sp>
        <p:nvSpPr>
          <p:cNvPr id="5" name="Content Placeholder 4">
            <a:extLst>
              <a:ext uri="{FF2B5EF4-FFF2-40B4-BE49-F238E27FC236}">
                <a16:creationId xmlns:a16="http://schemas.microsoft.com/office/drawing/2014/main" id="{FB2A753F-D919-B5AA-071A-14EDB8456495}"/>
              </a:ext>
            </a:extLst>
          </p:cNvPr>
          <p:cNvSpPr>
            <a:spLocks noGrp="1"/>
          </p:cNvSpPr>
          <p:nvPr>
            <p:ph idx="1"/>
          </p:nvPr>
        </p:nvSpPr>
        <p:spPr>
          <a:xfrm>
            <a:off x="1240076" y="1845734"/>
            <a:ext cx="9915603" cy="4023360"/>
          </a:xfrm>
        </p:spPr>
        <p:txBody>
          <a:bodyPr/>
          <a:lstStyle/>
          <a:p>
            <a:pPr lvl="1"/>
            <a:r>
              <a:rPr lang="en-US" dirty="0"/>
              <a:t>Best done from the start</a:t>
            </a:r>
          </a:p>
          <a:p>
            <a:pPr lvl="1"/>
            <a:r>
              <a:rPr lang="en-US" dirty="0"/>
              <a:t>Accessibility Goal: keyboard navigation, screen reader usability</a:t>
            </a:r>
          </a:p>
          <a:p>
            <a:pPr lvl="1"/>
            <a:r>
              <a:rPr lang="en-US" dirty="0"/>
              <a:t>Accessibility checks need human judgment </a:t>
            </a:r>
          </a:p>
          <a:p>
            <a:pPr lvl="1"/>
            <a:r>
              <a:rPr lang="en-US" dirty="0"/>
              <a:t>But what about templates?</a:t>
            </a:r>
          </a:p>
        </p:txBody>
      </p:sp>
    </p:spTree>
    <p:extLst>
      <p:ext uri="{BB962C8B-B14F-4D97-AF65-F5344CB8AC3E}">
        <p14:creationId xmlns:p14="http://schemas.microsoft.com/office/powerpoint/2010/main" val="184516418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A243-7665-54D7-6AC1-DE72F4FD3E99}"/>
              </a:ext>
            </a:extLst>
          </p:cNvPr>
          <p:cNvSpPr>
            <a:spLocks noGrp="1"/>
          </p:cNvSpPr>
          <p:nvPr>
            <p:ph type="title"/>
          </p:nvPr>
        </p:nvSpPr>
        <p:spPr>
          <a:xfrm>
            <a:off x="1097280" y="286603"/>
            <a:ext cx="10058400" cy="1450757"/>
          </a:xfrm>
        </p:spPr>
        <p:txBody>
          <a:bodyPr/>
          <a:lstStyle/>
          <a:p>
            <a:r>
              <a:rPr lang="en-US" dirty="0"/>
              <a:t>Handouts</a:t>
            </a:r>
          </a:p>
        </p:txBody>
      </p:sp>
      <p:sp>
        <p:nvSpPr>
          <p:cNvPr id="4" name="Text Placeholder 3">
            <a:extLst>
              <a:ext uri="{FF2B5EF4-FFF2-40B4-BE49-F238E27FC236}">
                <a16:creationId xmlns:a16="http://schemas.microsoft.com/office/drawing/2014/main" id="{1A90EA1D-722A-D7DB-38C9-8C550964109B}"/>
              </a:ext>
            </a:extLst>
          </p:cNvPr>
          <p:cNvSpPr>
            <a:spLocks noGrp="1"/>
          </p:cNvSpPr>
          <p:nvPr>
            <p:ph type="body" idx="1"/>
          </p:nvPr>
        </p:nvSpPr>
        <p:spPr>
          <a:xfrm>
            <a:off x="1097280" y="1846052"/>
            <a:ext cx="4937760" cy="736282"/>
          </a:xfrm>
        </p:spPr>
        <p:txBody>
          <a:bodyPr/>
          <a:lstStyle/>
          <a:p>
            <a:r>
              <a:rPr lang="en-US" dirty="0"/>
              <a:t>QR Code</a:t>
            </a:r>
          </a:p>
        </p:txBody>
      </p:sp>
      <p:pic>
        <p:nvPicPr>
          <p:cNvPr id="1026" name="Picture 2" descr="Download handouts">
            <a:hlinkClick r:id="rId3"/>
            <a:extLst>
              <a:ext uri="{FF2B5EF4-FFF2-40B4-BE49-F238E27FC236}">
                <a16:creationId xmlns:a16="http://schemas.microsoft.com/office/drawing/2014/main" id="{FAE87D78-CF4E-DF33-2387-98913913B1F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850065" y="2509671"/>
            <a:ext cx="2668754" cy="2668754"/>
          </a:xfr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03D96792-1329-FA4C-D3ED-F0AD57419B41}"/>
              </a:ext>
            </a:extLst>
          </p:cNvPr>
          <p:cNvSpPr>
            <a:spLocks noGrp="1"/>
          </p:cNvSpPr>
          <p:nvPr>
            <p:ph type="body" sz="quarter" idx="3"/>
          </p:nvPr>
        </p:nvSpPr>
        <p:spPr>
          <a:xfrm>
            <a:off x="6217920" y="1846052"/>
            <a:ext cx="4937760" cy="736282"/>
          </a:xfrm>
        </p:spPr>
        <p:txBody>
          <a:bodyPr/>
          <a:lstStyle/>
          <a:p>
            <a:r>
              <a:rPr lang="en-US" dirty="0"/>
              <a:t>Link</a:t>
            </a:r>
          </a:p>
        </p:txBody>
      </p:sp>
      <p:sp>
        <p:nvSpPr>
          <p:cNvPr id="6" name="Content Placeholder 5">
            <a:extLst>
              <a:ext uri="{FF2B5EF4-FFF2-40B4-BE49-F238E27FC236}">
                <a16:creationId xmlns:a16="http://schemas.microsoft.com/office/drawing/2014/main" id="{413862DC-AC04-8F0B-E426-77EFF4BAE0EC}"/>
              </a:ext>
            </a:extLst>
          </p:cNvPr>
          <p:cNvSpPr>
            <a:spLocks noGrp="1"/>
          </p:cNvSpPr>
          <p:nvPr>
            <p:ph sz="quarter" idx="4"/>
          </p:nvPr>
        </p:nvSpPr>
        <p:spPr>
          <a:xfrm>
            <a:off x="6217920" y="2582334"/>
            <a:ext cx="4937760" cy="3286760"/>
          </a:xfrm>
        </p:spPr>
        <p:txBody>
          <a:bodyPr>
            <a:normAutofit/>
          </a:bodyPr>
          <a:lstStyle/>
          <a:p>
            <a:pPr marL="0" indent="0">
              <a:buNone/>
            </a:pPr>
            <a:r>
              <a:rPr lang="en-US" sz="4000" dirty="0" err="1"/>
              <a:t>tinyurl.com</a:t>
            </a:r>
            <a:r>
              <a:rPr lang="en-US" sz="4000" dirty="0"/>
              <a:t>/</a:t>
            </a:r>
            <a:br>
              <a:rPr lang="en-US" sz="4000" dirty="0"/>
            </a:br>
            <a:r>
              <a:rPr lang="en-US" sz="4000" dirty="0"/>
              <a:t>articulate508</a:t>
            </a:r>
          </a:p>
        </p:txBody>
      </p:sp>
    </p:spTree>
    <p:extLst>
      <p:ext uri="{BB962C8B-B14F-4D97-AF65-F5344CB8AC3E}">
        <p14:creationId xmlns:p14="http://schemas.microsoft.com/office/powerpoint/2010/main" val="232207121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ADFBCC-3232-77D6-FDC0-62425730DA0F}"/>
              </a:ext>
            </a:extLst>
          </p:cNvPr>
          <p:cNvSpPr>
            <a:spLocks noGrp="1"/>
          </p:cNvSpPr>
          <p:nvPr>
            <p:ph type="title"/>
          </p:nvPr>
        </p:nvSpPr>
        <p:spPr>
          <a:xfrm>
            <a:off x="1097280" y="286603"/>
            <a:ext cx="10058400" cy="1450757"/>
          </a:xfrm>
        </p:spPr>
        <p:txBody>
          <a:bodyPr/>
          <a:lstStyle/>
          <a:p>
            <a:r>
              <a:rPr lang="en-US" dirty="0"/>
              <a:t>Articulate and Accessibility</a:t>
            </a:r>
          </a:p>
        </p:txBody>
      </p:sp>
      <p:sp>
        <p:nvSpPr>
          <p:cNvPr id="5" name="Content Placeholder 4">
            <a:extLst>
              <a:ext uri="{FF2B5EF4-FFF2-40B4-BE49-F238E27FC236}">
                <a16:creationId xmlns:a16="http://schemas.microsoft.com/office/drawing/2014/main" id="{FB2A753F-D919-B5AA-071A-14EDB8456495}"/>
              </a:ext>
            </a:extLst>
          </p:cNvPr>
          <p:cNvSpPr>
            <a:spLocks noGrp="1"/>
          </p:cNvSpPr>
          <p:nvPr>
            <p:ph idx="1"/>
          </p:nvPr>
        </p:nvSpPr>
        <p:spPr>
          <a:xfrm>
            <a:off x="1240076" y="1845734"/>
            <a:ext cx="9915603" cy="4023360"/>
          </a:xfrm>
        </p:spPr>
        <p:txBody>
          <a:bodyPr/>
          <a:lstStyle/>
          <a:p>
            <a:pPr lvl="1"/>
            <a:r>
              <a:rPr lang="en-US" dirty="0"/>
              <a:t>Tons of accessibility features! More being added regularly.</a:t>
            </a:r>
          </a:p>
          <a:p>
            <a:pPr lvl="1"/>
            <a:r>
              <a:rPr lang="en-US" dirty="0"/>
              <a:t>Rise vs. Storyline</a:t>
            </a:r>
          </a:p>
          <a:p>
            <a:pPr lvl="2"/>
            <a:r>
              <a:rPr lang="en-US" dirty="0"/>
              <a:t>Rise: limited creativity, responsive and more easily updated, easier to make accessible content</a:t>
            </a:r>
          </a:p>
          <a:p>
            <a:pPr lvl="2"/>
            <a:r>
              <a:rPr lang="en-US" dirty="0"/>
              <a:t>Storyline: ultimate creativity, not responsive and less easily updated, less easy to make accessible content</a:t>
            </a:r>
          </a:p>
        </p:txBody>
      </p:sp>
    </p:spTree>
    <p:extLst>
      <p:ext uri="{BB962C8B-B14F-4D97-AF65-F5344CB8AC3E}">
        <p14:creationId xmlns:p14="http://schemas.microsoft.com/office/powerpoint/2010/main" val="4090410793"/>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2412D3-7519-E01A-FA05-C3DBD89E80D9}"/>
              </a:ext>
            </a:extLst>
          </p:cNvPr>
          <p:cNvSpPr>
            <a:spLocks noGrp="1"/>
          </p:cNvSpPr>
          <p:nvPr>
            <p:ph type="title"/>
          </p:nvPr>
        </p:nvSpPr>
        <p:spPr>
          <a:xfrm>
            <a:off x="1097280" y="758952"/>
            <a:ext cx="10058400" cy="3566160"/>
          </a:xfrm>
        </p:spPr>
        <p:txBody>
          <a:bodyPr/>
          <a:lstStyle/>
          <a:p>
            <a:r>
              <a:rPr lang="en-US" dirty="0"/>
              <a:t>Rise</a:t>
            </a:r>
          </a:p>
        </p:txBody>
      </p:sp>
      <p:sp>
        <p:nvSpPr>
          <p:cNvPr id="7" name="Text Placeholder 6">
            <a:extLst>
              <a:ext uri="{FF2B5EF4-FFF2-40B4-BE49-F238E27FC236}">
                <a16:creationId xmlns:a16="http://schemas.microsoft.com/office/drawing/2014/main" id="{369E07B2-03A7-EEAF-CC10-053DE17FB9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407763"/>
      </p:ext>
    </p:extLst>
  </p:cSld>
  <p:clrMapOvr>
    <a:masterClrMapping/>
  </p:clrMapOvr>
  <p:transition spd="slow">
    <p:push/>
  </p:transition>
</p:sld>
</file>

<file path=ppt/theme/theme1.xml><?xml version="1.0" encoding="utf-8"?>
<a:theme xmlns:a="http://schemas.openxmlformats.org/drawingml/2006/main" name="Retrospect">
  <a:themeElements>
    <a:clrScheme name="Custom 2">
      <a:dk1>
        <a:srgbClr val="000000"/>
      </a:dk1>
      <a:lt1>
        <a:srgbClr val="FFFFFF"/>
      </a:lt1>
      <a:dk2>
        <a:srgbClr val="344068"/>
      </a:dk2>
      <a:lt2>
        <a:srgbClr val="D9E0E6"/>
      </a:lt2>
      <a:accent1>
        <a:srgbClr val="8A7C16"/>
      </a:accent1>
      <a:accent2>
        <a:srgbClr val="D68234"/>
      </a:accent2>
      <a:accent3>
        <a:srgbClr val="B35C24"/>
      </a:accent3>
      <a:accent4>
        <a:srgbClr val="AEAE26"/>
      </a:accent4>
      <a:accent5>
        <a:srgbClr val="415C6E"/>
      </a:accent5>
      <a:accent6>
        <a:srgbClr val="62A39F"/>
      </a:accent6>
      <a:hlink>
        <a:srgbClr val="3B54A3"/>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onePineLearning" id="{6A75FA8E-43B5-C547-A812-4C8695AC6A95}" vid="{A100CA83-4D0D-C448-BAE6-9FFB19AEF9D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1983</TotalTime>
  <Words>921</Words>
  <Application>Microsoft Office PowerPoint</Application>
  <PresentationFormat>Widescreen</PresentationFormat>
  <Paragraphs>120</Paragraphs>
  <Slides>19</Slides>
  <Notes>15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Courier New</vt:lpstr>
      <vt:lpstr>Garamond</vt:lpstr>
      <vt:lpstr>Open Sans</vt:lpstr>
      <vt:lpstr>Symbol</vt:lpstr>
      <vt:lpstr>Times New Roman</vt:lpstr>
      <vt:lpstr>Retrospect</vt:lpstr>
      <vt:lpstr>Build Accessible and  User-Friendly Courses in Articulate Storyline &amp; Rise</vt:lpstr>
      <vt:lpstr>What we’ll cover today…</vt:lpstr>
      <vt:lpstr>What we will NOT cover today…</vt:lpstr>
      <vt:lpstr>Accessibility in Elearning</vt:lpstr>
      <vt:lpstr>Elearning vs. Webpages</vt:lpstr>
      <vt:lpstr>Building in Accessibility</vt:lpstr>
      <vt:lpstr>Handouts</vt:lpstr>
      <vt:lpstr>Articulate and Accessibility</vt:lpstr>
      <vt:lpstr>Rise</vt:lpstr>
      <vt:lpstr>Accessibility Considerations in Rise</vt:lpstr>
      <vt:lpstr>Rise Demo Course</vt:lpstr>
      <vt:lpstr>Storyline</vt:lpstr>
      <vt:lpstr>Accessibility Considerations in Storyline</vt:lpstr>
      <vt:lpstr>Alt-Text and Object Visibility</vt:lpstr>
      <vt:lpstr>Focus Order</vt:lpstr>
      <vt:lpstr>Storyline Demo Course</vt:lpstr>
      <vt:lpstr>Accessible Layers</vt:lpstr>
      <vt:lpstr>Wrap-Up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Teaching and Learning</dc:title>
  <dc:creator>loneill</dc:creator>
  <cp:lastModifiedBy>Lindsay O'Neill</cp:lastModifiedBy>
  <cp:revision>171</cp:revision>
  <cp:lastPrinted>2023-08-01T19:03:22Z</cp:lastPrinted>
  <dcterms:created xsi:type="dcterms:W3CDTF">2020-04-12T20:06:34Z</dcterms:created>
  <dcterms:modified xsi:type="dcterms:W3CDTF">2024-06-12T18:41:23Z</dcterms:modified>
</cp:coreProperties>
</file>