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72" r:id="rId4"/>
    <p:sldId id="293" r:id="rId5"/>
    <p:sldId id="259" r:id="rId6"/>
    <p:sldId id="270" r:id="rId7"/>
    <p:sldId id="274" r:id="rId8"/>
    <p:sldId id="273" r:id="rId9"/>
    <p:sldId id="301" r:id="rId10"/>
    <p:sldId id="258" r:id="rId11"/>
    <p:sldId id="300" r:id="rId12"/>
    <p:sldId id="284" r:id="rId13"/>
    <p:sldId id="294" r:id="rId14"/>
    <p:sldId id="295" r:id="rId15"/>
    <p:sldId id="296" r:id="rId16"/>
    <p:sldId id="297" r:id="rId17"/>
    <p:sldId id="275" r:id="rId18"/>
    <p:sldId id="282" r:id="rId19"/>
    <p:sldId id="277" r:id="rId20"/>
    <p:sldId id="278" r:id="rId21"/>
    <p:sldId id="279" r:id="rId22"/>
    <p:sldId id="302" r:id="rId23"/>
    <p:sldId id="298" r:id="rId24"/>
    <p:sldId id="287" r:id="rId25"/>
    <p:sldId id="290" r:id="rId26"/>
    <p:sldId id="299" r:id="rId27"/>
    <p:sldId id="291" r:id="rId28"/>
    <p:sldId id="303" r:id="rId29"/>
    <p:sldId id="262" r:id="rId30"/>
    <p:sldId id="304" r:id="rId31"/>
    <p:sldId id="292" r:id="rId32"/>
    <p:sldId id="265" r:id="rId33"/>
    <p:sldId id="266" r:id="rId34"/>
    <p:sldId id="267" r:id="rId35"/>
  </p:sldIdLst>
  <p:sldSz cx="9144000" cy="5143500" type="screen16x9"/>
  <p:notesSz cx="6858000" cy="9144000"/>
  <p:embeddedFontLst>
    <p:embeddedFont>
      <p:font typeface="Public Sans" pitchFamily="2" charset="77"/>
      <p:regular r:id="rId37"/>
      <p:bold r:id="rId38"/>
      <p:italic r:id="rId39"/>
      <p:boldItalic r:id="rId40"/>
    </p:embeddedFont>
    <p:embeddedFont>
      <p:font typeface="Public Sans SemiBold" pitchFamily="2" charset="77"/>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5t2V81yVGdi+rvNGj9n6e74e97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McCormick - MY-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42EAC-4F49-498B-8AB1-E243BD96ED1D}" v="27" dt="2024-09-30T04:06:4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5"/>
    <p:restoredTop sz="94719"/>
  </p:normalViewPr>
  <p:slideViewPr>
    <p:cSldViewPr snapToGrid="0">
      <p:cViewPr varScale="1">
        <p:scale>
          <a:sx n="151" d="100"/>
          <a:sy n="151" d="100"/>
        </p:scale>
        <p:origin x="192" y="8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584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524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08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8" name="Google Shape;19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013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To that end, section 508 of the rehabilitation act was amended in 1998 to require that any federal information in communication technology that is procured, developed, maintained or even used is accessible to people with disabilities, including both members of the public who access and and use government information and information technologies and federal employees who need digital tools and applications to be accessible to do their jobs on a daily basis.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17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sz="1200">
              <a:solidFill>
                <a:srgbClr val="1B1B1B"/>
              </a:solidFill>
              <a:highlight>
                <a:schemeClr val="lt1"/>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2">
            <a:alphaModFix/>
          </a:blip>
          <a:srcRect t="13" b="-33326"/>
          <a:stretch/>
        </p:blipFill>
        <p:spPr>
          <a:xfrm>
            <a:off x="-1" y="1285874"/>
            <a:ext cx="9144003" cy="5143501"/>
          </a:xfrm>
          <a:prstGeom prst="rect">
            <a:avLst/>
          </a:prstGeom>
          <a:noFill/>
          <a:ln>
            <a:noFill/>
          </a:ln>
        </p:spPr>
      </p:pic>
      <p:sp>
        <p:nvSpPr>
          <p:cNvPr id="11" name="Google Shape;11;p14"/>
          <p:cNvSpPr txBox="1">
            <a:spLocks noGrp="1"/>
          </p:cNvSpPr>
          <p:nvPr>
            <p:ph type="ctrTitle"/>
          </p:nvPr>
        </p:nvSpPr>
        <p:spPr>
          <a:xfrm>
            <a:off x="3779055" y="1285875"/>
            <a:ext cx="4980000" cy="1331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3400"/>
              <a:buNone/>
              <a:defRPr sz="3400">
                <a:solidFill>
                  <a:schemeClr val="lt1"/>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cxnSp>
        <p:nvCxnSpPr>
          <p:cNvPr id="12" name="Google Shape;12;p14"/>
          <p:cNvCxnSpPr/>
          <p:nvPr/>
        </p:nvCxnSpPr>
        <p:spPr>
          <a:xfrm>
            <a:off x="3774637" y="2755309"/>
            <a:ext cx="4771200" cy="0"/>
          </a:xfrm>
          <a:prstGeom prst="straightConnector1">
            <a:avLst/>
          </a:prstGeom>
          <a:noFill/>
          <a:ln w="9525" cap="flat" cmpd="sng">
            <a:solidFill>
              <a:schemeClr val="accent5"/>
            </a:solidFill>
            <a:prstDash val="solid"/>
            <a:round/>
            <a:headEnd type="none" w="sm" len="sm"/>
            <a:tailEnd type="none" w="sm" len="sm"/>
          </a:ln>
        </p:spPr>
      </p:cxnSp>
      <p:sp>
        <p:nvSpPr>
          <p:cNvPr id="13" name="Google Shape;13;p14"/>
          <p:cNvSpPr txBox="1">
            <a:spLocks noGrp="1"/>
          </p:cNvSpPr>
          <p:nvPr>
            <p:ph type="subTitle" idx="1"/>
          </p:nvPr>
        </p:nvSpPr>
        <p:spPr>
          <a:xfrm>
            <a:off x="3779051" y="2527625"/>
            <a:ext cx="3648000" cy="79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14"/>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rgbClr val="808080"/>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pic>
        <p:nvPicPr>
          <p:cNvPr id="15" name="Google Shape;15;p14"/>
          <p:cNvPicPr preferRelativeResize="0"/>
          <p:nvPr/>
        </p:nvPicPr>
        <p:blipFill rotWithShape="1">
          <a:blip r:embed="rId3">
            <a:alphaModFix/>
          </a:blip>
          <a:srcRect/>
          <a:stretch/>
        </p:blipFill>
        <p:spPr>
          <a:xfrm>
            <a:off x="635175" y="330973"/>
            <a:ext cx="696150" cy="628400"/>
          </a:xfrm>
          <a:prstGeom prst="rect">
            <a:avLst/>
          </a:prstGeom>
          <a:noFill/>
          <a:ln>
            <a:noFill/>
          </a:ln>
        </p:spPr>
      </p:pic>
      <p:sp>
        <p:nvSpPr>
          <p:cNvPr id="16" name="Google Shape;16;p14"/>
          <p:cNvSpPr txBox="1"/>
          <p:nvPr/>
        </p:nvSpPr>
        <p:spPr>
          <a:xfrm>
            <a:off x="4152625" y="4551225"/>
            <a:ext cx="43932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Public Sans"/>
                <a:ea typeface="Public Sans"/>
                <a:cs typeface="Public Sans"/>
                <a:sym typeface="Public Sans"/>
              </a:rPr>
              <a:t>Office of Government-wide Policy </a:t>
            </a:r>
            <a:r>
              <a:rPr lang="en" sz="1100" b="1" i="0" u="none" strike="noStrike" cap="none">
                <a:solidFill>
                  <a:schemeClr val="lt1"/>
                </a:solidFill>
                <a:latin typeface="Public Sans"/>
                <a:ea typeface="Public Sans"/>
                <a:cs typeface="Public Sans"/>
                <a:sym typeface="Public Sans"/>
              </a:rPr>
              <a:t>|</a:t>
            </a:r>
            <a:r>
              <a:rPr lang="en" sz="1100" b="0" i="0" u="none" strike="noStrike" cap="none">
                <a:solidFill>
                  <a:schemeClr val="lt1"/>
                </a:solidFill>
                <a:latin typeface="Public Sans"/>
                <a:ea typeface="Public Sans"/>
                <a:cs typeface="Public Sans"/>
                <a:sym typeface="Public Sans"/>
              </a:rPr>
              <a:t> Office of Technology Policy</a:t>
            </a:r>
            <a:endParaRPr sz="1100" b="0" i="0" u="none" strike="noStrike" cap="none">
              <a:solidFill>
                <a:schemeClr val="lt1"/>
              </a:solidFill>
              <a:latin typeface="Public Sans"/>
              <a:ea typeface="Public Sans"/>
              <a:cs typeface="Public Sans"/>
              <a:sym typeface="Public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532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able">
  <p:cSld name="TITLE_AND_BODY_1">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23"/>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23"/>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103" name="Google Shape;103;p23"/>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3"/>
          <p:cNvSpPr txBox="1"/>
          <p:nvPr/>
        </p:nvSpPr>
        <p:spPr>
          <a:xfrm>
            <a:off x="6809874" y="60888"/>
            <a:ext cx="2015936"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body, and callout">
  <p:cSld name="TITLE_AND_BODY_2_1">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24"/>
          <p:cNvSpPr txBox="1">
            <a:spLocks noGrp="1"/>
          </p:cNvSpPr>
          <p:nvPr>
            <p:ph type="body" idx="1"/>
          </p:nvPr>
        </p:nvSpPr>
        <p:spPr>
          <a:xfrm>
            <a:off x="311700" y="1304875"/>
            <a:ext cx="8520600" cy="2386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108" name="Google Shape;108;p24"/>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109" name="Google Shape;109;p2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4"/>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11" name="Google Shape;111;p24"/>
          <p:cNvSpPr txBox="1">
            <a:spLocks noGrp="1"/>
          </p:cNvSpPr>
          <p:nvPr>
            <p:ph type="body" idx="2"/>
          </p:nvPr>
        </p:nvSpPr>
        <p:spPr>
          <a:xfrm>
            <a:off x="1051500" y="4191164"/>
            <a:ext cx="7041000" cy="4797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12" name="Google Shape;112;p24"/>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4"/>
          <p:cNvSpPr txBox="1"/>
          <p:nvPr/>
        </p:nvSpPr>
        <p:spPr>
          <a:xfrm>
            <a:off x="6785811" y="60888"/>
            <a:ext cx="2039999"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image, and callout">
  <p:cSld name="TITLE_AND_BODY_2_1_1">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16" name="Google Shape;116;p25"/>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117" name="Google Shape;117;p25"/>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5"/>
          <p:cNvSpPr>
            <a:spLocks noGrp="1"/>
          </p:cNvSpPr>
          <p:nvPr>
            <p:ph type="pic" idx="2"/>
          </p:nvPr>
        </p:nvSpPr>
        <p:spPr>
          <a:xfrm>
            <a:off x="437550" y="1339450"/>
            <a:ext cx="8268900" cy="2305200"/>
          </a:xfrm>
          <a:prstGeom prst="rect">
            <a:avLst/>
          </a:prstGeom>
          <a:noFill/>
          <a:ln>
            <a:noFill/>
          </a:ln>
        </p:spPr>
      </p:sp>
      <p:sp>
        <p:nvSpPr>
          <p:cNvPr id="119" name="Google Shape;119;p25"/>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20" name="Google Shape;120;p25"/>
          <p:cNvSpPr txBox="1">
            <a:spLocks noGrp="1"/>
          </p:cNvSpPr>
          <p:nvPr>
            <p:ph type="body" idx="1"/>
          </p:nvPr>
        </p:nvSpPr>
        <p:spPr>
          <a:xfrm>
            <a:off x="1052075" y="4191175"/>
            <a:ext cx="7039800" cy="479700"/>
          </a:xfrm>
          <a:prstGeom prst="rect">
            <a:avLst/>
          </a:prstGeom>
          <a:noFill/>
          <a:ln>
            <a:noFill/>
          </a:ln>
        </p:spPr>
        <p:txBody>
          <a:bodyPr spcFirstLastPara="1" wrap="square" lIns="0" tIns="0" rIns="0" bIns="0"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121" name="Google Shape;121;p25"/>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5"/>
          <p:cNvSpPr txBox="1"/>
          <p:nvPr/>
        </p:nvSpPr>
        <p:spPr>
          <a:xfrm>
            <a:off x="6753726" y="60888"/>
            <a:ext cx="2072084"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2 columns" type="twoColTx">
  <p:cSld name="TITLE_AND_TWO_COLUMNS">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 name="Google Shape;125;p26"/>
          <p:cNvSpPr txBox="1">
            <a:spLocks noGrp="1"/>
          </p:cNvSpPr>
          <p:nvPr>
            <p:ph type="body" idx="1"/>
          </p:nvPr>
        </p:nvSpPr>
        <p:spPr>
          <a:xfrm>
            <a:off x="311700" y="1304875"/>
            <a:ext cx="3999900" cy="3313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6" name="Google Shape;126;p26"/>
          <p:cNvSpPr txBox="1">
            <a:spLocks noGrp="1"/>
          </p:cNvSpPr>
          <p:nvPr>
            <p:ph type="body" idx="2"/>
          </p:nvPr>
        </p:nvSpPr>
        <p:spPr>
          <a:xfrm>
            <a:off x="4832400" y="1304875"/>
            <a:ext cx="3999900" cy="3313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7" name="Google Shape;127;p26"/>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128" name="Google Shape;128;p26"/>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129" name="Google Shape;129;p26"/>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6"/>
          <p:cNvSpPr txBox="1"/>
          <p:nvPr/>
        </p:nvSpPr>
        <p:spPr>
          <a:xfrm>
            <a:off x="6769768" y="60888"/>
            <a:ext cx="2056042"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Section Header 1">
  <p:cSld name="Dark Section Header 1">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623888" y="760276"/>
            <a:ext cx="78867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7"/>
          <p:cNvSpPr txBox="1">
            <a:spLocks noGrp="1"/>
          </p:cNvSpPr>
          <p:nvPr>
            <p:ph type="body" idx="1"/>
          </p:nvPr>
        </p:nvSpPr>
        <p:spPr>
          <a:xfrm>
            <a:off x="623888" y="2920070"/>
            <a:ext cx="7886700" cy="11253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2400"/>
              <a:buNone/>
              <a:defRPr sz="2400">
                <a:solidFill>
                  <a:schemeClr val="lt1"/>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4" name="Google Shape;13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5" name="Google Shape;13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6" name="Google Shape;13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5 agenda items">
  <p:cSld name="TITLE_ONLY_1_1">
    <p:spTree>
      <p:nvGrpSpPr>
        <p:cNvPr id="1" name="Shape 17"/>
        <p:cNvGrpSpPr/>
        <p:nvPr/>
      </p:nvGrpSpPr>
      <p:grpSpPr>
        <a:xfrm>
          <a:off x="0" y="0"/>
          <a:ext cx="0" cy="0"/>
          <a:chOff x="0" y="0"/>
          <a:chExt cx="0" cy="0"/>
        </a:xfrm>
      </p:grpSpPr>
      <p:sp>
        <p:nvSpPr>
          <p:cNvPr id="18" name="Google Shape;18;p15"/>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15"/>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20" name="Google Shape;20;p15"/>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15"/>
          <p:cNvSpPr txBox="1">
            <a:spLocks noGrp="1"/>
          </p:cNvSpPr>
          <p:nvPr>
            <p:ph type="subTitle" idx="1"/>
          </p:nvPr>
        </p:nvSpPr>
        <p:spPr>
          <a:xfrm>
            <a:off x="367375" y="13322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 name="Google Shape;22;p15"/>
          <p:cNvSpPr txBox="1">
            <a:spLocks noGrp="1"/>
          </p:cNvSpPr>
          <p:nvPr>
            <p:ph type="subTitle" idx="2"/>
          </p:nvPr>
        </p:nvSpPr>
        <p:spPr>
          <a:xfrm>
            <a:off x="1095725" y="1332278"/>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 name="Google Shape;23;p15"/>
          <p:cNvSpPr txBox="1">
            <a:spLocks noGrp="1"/>
          </p:cNvSpPr>
          <p:nvPr>
            <p:ph type="subTitle" idx="3"/>
          </p:nvPr>
        </p:nvSpPr>
        <p:spPr>
          <a:xfrm>
            <a:off x="367375" y="1987544"/>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4" name="Google Shape;24;p15"/>
          <p:cNvSpPr txBox="1">
            <a:spLocks noGrp="1"/>
          </p:cNvSpPr>
          <p:nvPr>
            <p:ph type="subTitle" idx="4"/>
          </p:nvPr>
        </p:nvSpPr>
        <p:spPr>
          <a:xfrm>
            <a:off x="1095725" y="1987544"/>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5" name="Google Shape;25;p15"/>
          <p:cNvSpPr txBox="1">
            <a:spLocks noGrp="1"/>
          </p:cNvSpPr>
          <p:nvPr>
            <p:ph type="subTitle" idx="5"/>
          </p:nvPr>
        </p:nvSpPr>
        <p:spPr>
          <a:xfrm>
            <a:off x="367375" y="2642811"/>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6" name="Google Shape;26;p15"/>
          <p:cNvSpPr txBox="1">
            <a:spLocks noGrp="1"/>
          </p:cNvSpPr>
          <p:nvPr>
            <p:ph type="subTitle" idx="6"/>
          </p:nvPr>
        </p:nvSpPr>
        <p:spPr>
          <a:xfrm>
            <a:off x="1095725" y="2642811"/>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7" name="Google Shape;27;p15"/>
          <p:cNvSpPr txBox="1">
            <a:spLocks noGrp="1"/>
          </p:cNvSpPr>
          <p:nvPr>
            <p:ph type="subTitle" idx="7"/>
          </p:nvPr>
        </p:nvSpPr>
        <p:spPr>
          <a:xfrm>
            <a:off x="367375" y="32980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8" name="Google Shape;28;p15"/>
          <p:cNvSpPr txBox="1">
            <a:spLocks noGrp="1"/>
          </p:cNvSpPr>
          <p:nvPr>
            <p:ph type="subTitle" idx="8"/>
          </p:nvPr>
        </p:nvSpPr>
        <p:spPr>
          <a:xfrm>
            <a:off x="1095725" y="3298078"/>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9" name="Google Shape;29;p15"/>
          <p:cNvSpPr txBox="1">
            <a:spLocks noGrp="1"/>
          </p:cNvSpPr>
          <p:nvPr>
            <p:ph type="subTitle" idx="9"/>
          </p:nvPr>
        </p:nvSpPr>
        <p:spPr>
          <a:xfrm>
            <a:off x="367375" y="3952644"/>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0" name="Google Shape;30;p15"/>
          <p:cNvSpPr txBox="1">
            <a:spLocks noGrp="1"/>
          </p:cNvSpPr>
          <p:nvPr>
            <p:ph type="subTitle" idx="13"/>
          </p:nvPr>
        </p:nvSpPr>
        <p:spPr>
          <a:xfrm>
            <a:off x="1095725" y="3952644"/>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1" name="Google Shape;31;p15"/>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5"/>
          <p:cNvSpPr txBox="1"/>
          <p:nvPr/>
        </p:nvSpPr>
        <p:spPr>
          <a:xfrm>
            <a:off x="6761747" y="60888"/>
            <a:ext cx="2064063"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16"/>
          <p:cNvSpPr txBox="1">
            <a:spLocks noGrp="1"/>
          </p:cNvSpPr>
          <p:nvPr>
            <p:ph type="body" idx="1"/>
          </p:nvPr>
        </p:nvSpPr>
        <p:spPr>
          <a:xfrm>
            <a:off x="311700" y="1304875"/>
            <a:ext cx="8520600" cy="3313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16"/>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16"/>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38" name="Google Shape;38;p16"/>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txBox="1"/>
          <p:nvPr/>
        </p:nvSpPr>
        <p:spPr>
          <a:xfrm>
            <a:off x="6793832" y="60888"/>
            <a:ext cx="2031978"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311700" y="1384100"/>
            <a:ext cx="8520600" cy="237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2" name="Google Shape;42;p17"/>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43"/>
        <p:cNvGrpSpPr/>
        <p:nvPr/>
      </p:nvGrpSpPr>
      <p:grpSpPr>
        <a:xfrm>
          <a:off x="0" y="0"/>
          <a:ext cx="0" cy="0"/>
          <a:chOff x="0" y="0"/>
          <a:chExt cx="0" cy="0"/>
        </a:xfrm>
      </p:grpSpPr>
      <p:sp>
        <p:nvSpPr>
          <p:cNvPr id="44" name="Google Shape;44;p18"/>
          <p:cNvSpPr txBox="1"/>
          <p:nvPr/>
        </p:nvSpPr>
        <p:spPr>
          <a:xfrm>
            <a:off x="1874100" y="2940882"/>
            <a:ext cx="5395800" cy="560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50"/>
              <a:buFont typeface="Arial"/>
              <a:buNone/>
            </a:pPr>
            <a:r>
              <a:rPr lang="en" sz="1450" b="1" i="0" u="none" strike="noStrike" cap="none">
                <a:solidFill>
                  <a:schemeClr val="dk2"/>
                </a:solidFill>
                <a:latin typeface="Public Sans"/>
                <a:ea typeface="Public Sans"/>
                <a:cs typeface="Public Sans"/>
                <a:sym typeface="Public Sans"/>
              </a:rPr>
              <a:t>Office of Government-wide Policy</a:t>
            </a:r>
            <a:endParaRPr sz="1450" b="1" i="0" u="none" strike="noStrike" cap="none">
              <a:solidFill>
                <a:schemeClr val="dk2"/>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450"/>
              <a:buFont typeface="Arial"/>
              <a:buNone/>
            </a:pPr>
            <a:r>
              <a:rPr lang="en" sz="1450" b="1" i="0" u="none" strike="noStrike" cap="none">
                <a:solidFill>
                  <a:schemeClr val="dk2"/>
                </a:solidFill>
                <a:latin typeface="Public Sans"/>
                <a:ea typeface="Public Sans"/>
                <a:cs typeface="Public Sans"/>
                <a:sym typeface="Public Sans"/>
              </a:rPr>
              <a:t>Office of Technology Policy</a:t>
            </a:r>
            <a:endParaRPr sz="1450" b="1" i="0" u="none" strike="noStrike" cap="none">
              <a:solidFill>
                <a:schemeClr val="dk2"/>
              </a:solidFill>
              <a:latin typeface="Public Sans"/>
              <a:ea typeface="Public Sans"/>
              <a:cs typeface="Public Sans"/>
              <a:sym typeface="Public Sans"/>
            </a:endParaRPr>
          </a:p>
        </p:txBody>
      </p:sp>
      <p:pic>
        <p:nvPicPr>
          <p:cNvPr id="45" name="Google Shape;45;p18" descr="GSA Logo."/>
          <p:cNvPicPr preferRelativeResize="0"/>
          <p:nvPr/>
        </p:nvPicPr>
        <p:blipFill rotWithShape="1">
          <a:blip r:embed="rId2">
            <a:alphaModFix/>
          </a:blip>
          <a:srcRect/>
          <a:stretch/>
        </p:blipFill>
        <p:spPr>
          <a:xfrm>
            <a:off x="4018876" y="1642218"/>
            <a:ext cx="1106248" cy="9987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4 agenda items">
  <p:cSld name="TITLE_ONLY_1">
    <p:spTree>
      <p:nvGrpSpPr>
        <p:cNvPr id="1" name="Shape 46"/>
        <p:cNvGrpSpPr/>
        <p:nvPr/>
      </p:nvGrpSpPr>
      <p:grpSpPr>
        <a:xfrm>
          <a:off x="0" y="0"/>
          <a:ext cx="0" cy="0"/>
          <a:chOff x="0" y="0"/>
          <a:chExt cx="0" cy="0"/>
        </a:xfrm>
      </p:grpSpPr>
      <p:sp>
        <p:nvSpPr>
          <p:cNvPr id="47" name="Google Shape;47;p19"/>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9"/>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49" name="Google Shape;49;p19"/>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9"/>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9"/>
          <p:cNvSpPr txBox="1">
            <a:spLocks noGrp="1"/>
          </p:cNvSpPr>
          <p:nvPr>
            <p:ph type="subTitle" idx="1"/>
          </p:nvPr>
        </p:nvSpPr>
        <p:spPr>
          <a:xfrm>
            <a:off x="367375" y="13322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2" name="Google Shape;52;p19"/>
          <p:cNvSpPr txBox="1">
            <a:spLocks noGrp="1"/>
          </p:cNvSpPr>
          <p:nvPr>
            <p:ph type="subTitle" idx="2"/>
          </p:nvPr>
        </p:nvSpPr>
        <p:spPr>
          <a:xfrm>
            <a:off x="1095725" y="1332278"/>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3" name="Google Shape;53;p19"/>
          <p:cNvSpPr txBox="1">
            <a:spLocks noGrp="1"/>
          </p:cNvSpPr>
          <p:nvPr>
            <p:ph type="subTitle" idx="3"/>
          </p:nvPr>
        </p:nvSpPr>
        <p:spPr>
          <a:xfrm>
            <a:off x="367375" y="1987544"/>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4" name="Google Shape;54;p19"/>
          <p:cNvSpPr txBox="1">
            <a:spLocks noGrp="1"/>
          </p:cNvSpPr>
          <p:nvPr>
            <p:ph type="subTitle" idx="4"/>
          </p:nvPr>
        </p:nvSpPr>
        <p:spPr>
          <a:xfrm>
            <a:off x="1095725" y="1987544"/>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5" name="Google Shape;55;p19"/>
          <p:cNvSpPr txBox="1">
            <a:spLocks noGrp="1"/>
          </p:cNvSpPr>
          <p:nvPr>
            <p:ph type="subTitle" idx="5"/>
          </p:nvPr>
        </p:nvSpPr>
        <p:spPr>
          <a:xfrm>
            <a:off x="367375" y="2642811"/>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6" name="Google Shape;56;p19"/>
          <p:cNvSpPr txBox="1">
            <a:spLocks noGrp="1"/>
          </p:cNvSpPr>
          <p:nvPr>
            <p:ph type="subTitle" idx="6"/>
          </p:nvPr>
        </p:nvSpPr>
        <p:spPr>
          <a:xfrm>
            <a:off x="1095725" y="2642811"/>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7" name="Google Shape;57;p19"/>
          <p:cNvSpPr txBox="1">
            <a:spLocks noGrp="1"/>
          </p:cNvSpPr>
          <p:nvPr>
            <p:ph type="subTitle" idx="7"/>
          </p:nvPr>
        </p:nvSpPr>
        <p:spPr>
          <a:xfrm>
            <a:off x="367375" y="32980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8" name="Google Shape;58;p19"/>
          <p:cNvSpPr txBox="1">
            <a:spLocks noGrp="1"/>
          </p:cNvSpPr>
          <p:nvPr>
            <p:ph type="subTitle" idx="8"/>
          </p:nvPr>
        </p:nvSpPr>
        <p:spPr>
          <a:xfrm>
            <a:off x="1095725" y="3298078"/>
            <a:ext cx="7258200" cy="57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 name="Google Shape;59;p19"/>
          <p:cNvSpPr txBox="1"/>
          <p:nvPr/>
        </p:nvSpPr>
        <p:spPr>
          <a:xfrm>
            <a:off x="6785811" y="60888"/>
            <a:ext cx="2039999"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6 agenda items">
  <p:cSld name="TITLE_ONLY_1_1_1">
    <p:spTree>
      <p:nvGrpSpPr>
        <p:cNvPr id="1" name="Shape 60"/>
        <p:cNvGrpSpPr/>
        <p:nvPr/>
      </p:nvGrpSpPr>
      <p:grpSpPr>
        <a:xfrm>
          <a:off x="0" y="0"/>
          <a:ext cx="0" cy="0"/>
          <a:chOff x="0" y="0"/>
          <a:chExt cx="0" cy="0"/>
        </a:xfrm>
      </p:grpSpPr>
      <p:sp>
        <p:nvSpPr>
          <p:cNvPr id="61" name="Google Shape;61;p20"/>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20"/>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63" name="Google Shape;63;p20"/>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20"/>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0"/>
          <p:cNvSpPr txBox="1">
            <a:spLocks noGrp="1"/>
          </p:cNvSpPr>
          <p:nvPr>
            <p:ph type="subTitle" idx="1"/>
          </p:nvPr>
        </p:nvSpPr>
        <p:spPr>
          <a:xfrm>
            <a:off x="367375" y="15608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6" name="Google Shape;66;p20"/>
          <p:cNvSpPr txBox="1">
            <a:spLocks noGrp="1"/>
          </p:cNvSpPr>
          <p:nvPr>
            <p:ph type="subTitle" idx="2"/>
          </p:nvPr>
        </p:nvSpPr>
        <p:spPr>
          <a:xfrm>
            <a:off x="1095725" y="1501344"/>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7" name="Google Shape;67;p20"/>
          <p:cNvSpPr txBox="1">
            <a:spLocks noGrp="1"/>
          </p:cNvSpPr>
          <p:nvPr>
            <p:ph type="subTitle" idx="3"/>
          </p:nvPr>
        </p:nvSpPr>
        <p:spPr>
          <a:xfrm>
            <a:off x="367375" y="2597144"/>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8" name="Google Shape;68;p20"/>
          <p:cNvSpPr txBox="1">
            <a:spLocks noGrp="1"/>
          </p:cNvSpPr>
          <p:nvPr>
            <p:ph type="subTitle" idx="4"/>
          </p:nvPr>
        </p:nvSpPr>
        <p:spPr>
          <a:xfrm>
            <a:off x="1095725" y="2537607"/>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9" name="Google Shape;69;p20"/>
          <p:cNvSpPr txBox="1">
            <a:spLocks noGrp="1"/>
          </p:cNvSpPr>
          <p:nvPr>
            <p:ph type="subTitle" idx="5"/>
          </p:nvPr>
        </p:nvSpPr>
        <p:spPr>
          <a:xfrm>
            <a:off x="367375" y="3633411"/>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0" name="Google Shape;70;p20"/>
          <p:cNvSpPr txBox="1">
            <a:spLocks noGrp="1"/>
          </p:cNvSpPr>
          <p:nvPr>
            <p:ph type="subTitle" idx="6"/>
          </p:nvPr>
        </p:nvSpPr>
        <p:spPr>
          <a:xfrm>
            <a:off x="1095725" y="3573871"/>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1" name="Google Shape;71;p20"/>
          <p:cNvSpPr txBox="1">
            <a:spLocks noGrp="1"/>
          </p:cNvSpPr>
          <p:nvPr>
            <p:ph type="subTitle" idx="7"/>
          </p:nvPr>
        </p:nvSpPr>
        <p:spPr>
          <a:xfrm>
            <a:off x="4729830" y="1560878"/>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2" name="Google Shape;72;p20"/>
          <p:cNvSpPr txBox="1">
            <a:spLocks noGrp="1"/>
          </p:cNvSpPr>
          <p:nvPr>
            <p:ph type="subTitle" idx="8"/>
          </p:nvPr>
        </p:nvSpPr>
        <p:spPr>
          <a:xfrm>
            <a:off x="5458180" y="1501344"/>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3" name="Google Shape;73;p20"/>
          <p:cNvSpPr txBox="1">
            <a:spLocks noGrp="1"/>
          </p:cNvSpPr>
          <p:nvPr>
            <p:ph type="subTitle" idx="9"/>
          </p:nvPr>
        </p:nvSpPr>
        <p:spPr>
          <a:xfrm>
            <a:off x="4729830" y="2597144"/>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4" name="Google Shape;74;p20"/>
          <p:cNvSpPr txBox="1">
            <a:spLocks noGrp="1"/>
          </p:cNvSpPr>
          <p:nvPr>
            <p:ph type="subTitle" idx="13"/>
          </p:nvPr>
        </p:nvSpPr>
        <p:spPr>
          <a:xfrm>
            <a:off x="5458180" y="2537607"/>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5" name="Google Shape;75;p20"/>
          <p:cNvSpPr txBox="1">
            <a:spLocks noGrp="1"/>
          </p:cNvSpPr>
          <p:nvPr>
            <p:ph type="subTitle" idx="14"/>
          </p:nvPr>
        </p:nvSpPr>
        <p:spPr>
          <a:xfrm>
            <a:off x="4729830" y="3633411"/>
            <a:ext cx="548700" cy="5727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6" name="Google Shape;76;p20"/>
          <p:cNvSpPr txBox="1">
            <a:spLocks noGrp="1"/>
          </p:cNvSpPr>
          <p:nvPr>
            <p:ph type="subTitle" idx="15"/>
          </p:nvPr>
        </p:nvSpPr>
        <p:spPr>
          <a:xfrm>
            <a:off x="5458180" y="3573871"/>
            <a:ext cx="3250200" cy="5727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800"/>
              <a:buNone/>
              <a:defRPr b="1"/>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7" name="Google Shape;77;p20"/>
          <p:cNvSpPr txBox="1"/>
          <p:nvPr/>
        </p:nvSpPr>
        <p:spPr>
          <a:xfrm>
            <a:off x="6785811" y="60888"/>
            <a:ext cx="2039999"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blocks" type="tx">
  <p:cSld name="TITLE_AND_BODY">
    <p:spTree>
      <p:nvGrpSpPr>
        <p:cNvPr id="1" name="Shape 78"/>
        <p:cNvGrpSpPr/>
        <p:nvPr/>
      </p:nvGrpSpPr>
      <p:grpSpPr>
        <a:xfrm>
          <a:off x="0" y="0"/>
          <a:ext cx="0" cy="0"/>
          <a:chOff x="0" y="0"/>
          <a:chExt cx="0" cy="0"/>
        </a:xfrm>
      </p:grpSpPr>
      <p:pic>
        <p:nvPicPr>
          <p:cNvPr id="79" name="Google Shape;79;p21"/>
          <p:cNvPicPr preferRelativeResize="0"/>
          <p:nvPr/>
        </p:nvPicPr>
        <p:blipFill rotWithShape="1">
          <a:blip r:embed="rId2">
            <a:alphaModFix/>
          </a:blip>
          <a:srcRect t="42294" b="50052"/>
          <a:stretch/>
        </p:blipFill>
        <p:spPr>
          <a:xfrm>
            <a:off x="0" y="0"/>
            <a:ext cx="9144003" cy="393601"/>
          </a:xfrm>
          <a:prstGeom prst="rect">
            <a:avLst/>
          </a:prstGeom>
          <a:noFill/>
          <a:ln>
            <a:noFill/>
          </a:ln>
        </p:spPr>
      </p:pic>
      <p:sp>
        <p:nvSpPr>
          <p:cNvPr id="80" name="Google Shape;80;p21"/>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21"/>
          <p:cNvSpPr/>
          <p:nvPr/>
        </p:nvSpPr>
        <p:spPr>
          <a:xfrm>
            <a:off x="446100"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p:nvPr/>
        </p:nvSpPr>
        <p:spPr>
          <a:xfrm rot="10800000">
            <a:off x="446075" y="1771438"/>
            <a:ext cx="2467200" cy="28176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1"/>
          <p:cNvSpPr/>
          <p:nvPr/>
        </p:nvSpPr>
        <p:spPr>
          <a:xfrm>
            <a:off x="3369382"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1"/>
          <p:cNvSpPr/>
          <p:nvPr/>
        </p:nvSpPr>
        <p:spPr>
          <a:xfrm rot="10800000">
            <a:off x="336935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1"/>
          <p:cNvSpPr/>
          <p:nvPr/>
        </p:nvSpPr>
        <p:spPr>
          <a:xfrm>
            <a:off x="6365136"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1"/>
          <p:cNvSpPr/>
          <p:nvPr/>
        </p:nvSpPr>
        <p:spPr>
          <a:xfrm rot="10800000">
            <a:off x="636510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1"/>
          <p:cNvSpPr txBox="1">
            <a:spLocks noGrp="1"/>
          </p:cNvSpPr>
          <p:nvPr>
            <p:ph type="subTitle" idx="1"/>
          </p:nvPr>
        </p:nvSpPr>
        <p:spPr>
          <a:xfrm>
            <a:off x="446225" y="1308450"/>
            <a:ext cx="2467200" cy="45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800"/>
              <a:buNone/>
              <a:defRPr sz="1800" b="1"/>
            </a:lvl2pPr>
            <a:lvl3pPr lvl="2" algn="l">
              <a:lnSpc>
                <a:spcPct val="115000"/>
              </a:lnSpc>
              <a:spcBef>
                <a:spcPts val="0"/>
              </a:spcBef>
              <a:spcAft>
                <a:spcPts val="0"/>
              </a:spcAft>
              <a:buSzPts val="1800"/>
              <a:buNone/>
              <a:defRPr sz="1800" b="1"/>
            </a:lvl3pPr>
            <a:lvl4pPr lvl="3" algn="l">
              <a:lnSpc>
                <a:spcPct val="115000"/>
              </a:lnSpc>
              <a:spcBef>
                <a:spcPts val="0"/>
              </a:spcBef>
              <a:spcAft>
                <a:spcPts val="0"/>
              </a:spcAft>
              <a:buSzPts val="1800"/>
              <a:buNone/>
              <a:defRPr sz="1800" b="1"/>
            </a:lvl4pPr>
            <a:lvl5pPr lvl="4" algn="l">
              <a:lnSpc>
                <a:spcPct val="115000"/>
              </a:lnSpc>
              <a:spcBef>
                <a:spcPts val="0"/>
              </a:spcBef>
              <a:spcAft>
                <a:spcPts val="0"/>
              </a:spcAft>
              <a:buSzPts val="1800"/>
              <a:buNone/>
              <a:defRPr sz="1800" b="1"/>
            </a:lvl5pPr>
            <a:lvl6pPr lvl="5" algn="l">
              <a:lnSpc>
                <a:spcPct val="115000"/>
              </a:lnSpc>
              <a:spcBef>
                <a:spcPts val="0"/>
              </a:spcBef>
              <a:spcAft>
                <a:spcPts val="0"/>
              </a:spcAft>
              <a:buSzPts val="1800"/>
              <a:buNone/>
              <a:defRPr sz="1800" b="1"/>
            </a:lvl6pPr>
            <a:lvl7pPr lvl="6" algn="l">
              <a:lnSpc>
                <a:spcPct val="115000"/>
              </a:lnSpc>
              <a:spcBef>
                <a:spcPts val="0"/>
              </a:spcBef>
              <a:spcAft>
                <a:spcPts val="0"/>
              </a:spcAft>
              <a:buSzPts val="1800"/>
              <a:buNone/>
              <a:defRPr sz="1800" b="1"/>
            </a:lvl7pPr>
            <a:lvl8pPr lvl="7" algn="l">
              <a:lnSpc>
                <a:spcPct val="115000"/>
              </a:lnSpc>
              <a:spcBef>
                <a:spcPts val="0"/>
              </a:spcBef>
              <a:spcAft>
                <a:spcPts val="0"/>
              </a:spcAft>
              <a:buSzPts val="1800"/>
              <a:buNone/>
              <a:defRPr sz="1800" b="1"/>
            </a:lvl8pPr>
            <a:lvl9pPr lvl="8" algn="l">
              <a:lnSpc>
                <a:spcPct val="115000"/>
              </a:lnSpc>
              <a:spcBef>
                <a:spcPts val="0"/>
              </a:spcBef>
              <a:spcAft>
                <a:spcPts val="0"/>
              </a:spcAft>
              <a:buSzPts val="1800"/>
              <a:buNone/>
              <a:defRPr sz="1800" b="1"/>
            </a:lvl9pPr>
          </a:lstStyle>
          <a:p>
            <a:endParaRPr/>
          </a:p>
        </p:txBody>
      </p:sp>
      <p:sp>
        <p:nvSpPr>
          <p:cNvPr id="88" name="Google Shape;88;p21"/>
          <p:cNvSpPr txBox="1">
            <a:spLocks noGrp="1"/>
          </p:cNvSpPr>
          <p:nvPr>
            <p:ph type="body" idx="2"/>
          </p:nvPr>
        </p:nvSpPr>
        <p:spPr>
          <a:xfrm>
            <a:off x="583525" y="1907911"/>
            <a:ext cx="2209800" cy="2525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Clr>
                <a:schemeClr val="dk1"/>
              </a:buClr>
              <a:buSzPts val="1400"/>
              <a:buChar char="●"/>
              <a:defRPr>
                <a:solidFill>
                  <a:schemeClr val="dk1"/>
                </a:solidFill>
              </a:defRPr>
            </a:lvl4pPr>
            <a:lvl5pPr marL="2286000" lvl="4" indent="-317500" algn="l">
              <a:lnSpc>
                <a:spcPct val="115000"/>
              </a:lnSpc>
              <a:spcBef>
                <a:spcPts val="0"/>
              </a:spcBef>
              <a:spcAft>
                <a:spcPts val="0"/>
              </a:spcAft>
              <a:buClr>
                <a:schemeClr val="dk1"/>
              </a:buClr>
              <a:buSzPts val="1400"/>
              <a:buChar char="○"/>
              <a:defRPr>
                <a:solidFill>
                  <a:schemeClr val="dk1"/>
                </a:solidFill>
              </a:defRPr>
            </a:lvl5pPr>
            <a:lvl6pPr marL="2743200" lvl="5" indent="-317500" algn="l">
              <a:lnSpc>
                <a:spcPct val="115000"/>
              </a:lnSpc>
              <a:spcBef>
                <a:spcPts val="0"/>
              </a:spcBef>
              <a:spcAft>
                <a:spcPts val="0"/>
              </a:spcAft>
              <a:buClr>
                <a:schemeClr val="dk1"/>
              </a:buClr>
              <a:buSzPts val="1400"/>
              <a:buChar char="■"/>
              <a:defRPr>
                <a:solidFill>
                  <a:schemeClr val="dk1"/>
                </a:solidFill>
              </a:defRPr>
            </a:lvl6pPr>
            <a:lvl7pPr marL="3200400" lvl="6" indent="-317500" algn="l">
              <a:lnSpc>
                <a:spcPct val="115000"/>
              </a:lnSpc>
              <a:spcBef>
                <a:spcPts val="0"/>
              </a:spcBef>
              <a:spcAft>
                <a:spcPts val="0"/>
              </a:spcAft>
              <a:buClr>
                <a:schemeClr val="dk1"/>
              </a:buClr>
              <a:buSzPts val="1400"/>
              <a:buChar char="●"/>
              <a:defRPr>
                <a:solidFill>
                  <a:schemeClr val="dk1"/>
                </a:solidFill>
              </a:defRPr>
            </a:lvl7pPr>
            <a:lvl8pPr marL="3657600" lvl="7" indent="-317500" algn="l">
              <a:lnSpc>
                <a:spcPct val="115000"/>
              </a:lnSpc>
              <a:spcBef>
                <a:spcPts val="0"/>
              </a:spcBef>
              <a:spcAft>
                <a:spcPts val="0"/>
              </a:spcAft>
              <a:buClr>
                <a:schemeClr val="dk1"/>
              </a:buClr>
              <a:buSzPts val="1400"/>
              <a:buChar char="○"/>
              <a:defRPr>
                <a:solidFill>
                  <a:schemeClr val="dk1"/>
                </a:solidFill>
              </a:defRPr>
            </a:lvl8pPr>
            <a:lvl9pPr marL="4114800" lvl="8" indent="-317500" algn="l">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9" name="Google Shape;89;p21"/>
          <p:cNvSpPr txBox="1">
            <a:spLocks noGrp="1"/>
          </p:cNvSpPr>
          <p:nvPr>
            <p:ph type="subTitle" idx="3"/>
          </p:nvPr>
        </p:nvSpPr>
        <p:spPr>
          <a:xfrm>
            <a:off x="3363800" y="1308450"/>
            <a:ext cx="2467200" cy="45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800"/>
              <a:buNone/>
              <a:defRPr sz="1800" b="1"/>
            </a:lvl2pPr>
            <a:lvl3pPr lvl="2" algn="l">
              <a:lnSpc>
                <a:spcPct val="115000"/>
              </a:lnSpc>
              <a:spcBef>
                <a:spcPts val="0"/>
              </a:spcBef>
              <a:spcAft>
                <a:spcPts val="0"/>
              </a:spcAft>
              <a:buSzPts val="1800"/>
              <a:buNone/>
              <a:defRPr sz="1800" b="1"/>
            </a:lvl3pPr>
            <a:lvl4pPr lvl="3" algn="l">
              <a:lnSpc>
                <a:spcPct val="115000"/>
              </a:lnSpc>
              <a:spcBef>
                <a:spcPts val="0"/>
              </a:spcBef>
              <a:spcAft>
                <a:spcPts val="0"/>
              </a:spcAft>
              <a:buSzPts val="1800"/>
              <a:buNone/>
              <a:defRPr sz="1800" b="1"/>
            </a:lvl4pPr>
            <a:lvl5pPr lvl="4" algn="l">
              <a:lnSpc>
                <a:spcPct val="115000"/>
              </a:lnSpc>
              <a:spcBef>
                <a:spcPts val="0"/>
              </a:spcBef>
              <a:spcAft>
                <a:spcPts val="0"/>
              </a:spcAft>
              <a:buSzPts val="1800"/>
              <a:buNone/>
              <a:defRPr sz="1800" b="1"/>
            </a:lvl5pPr>
            <a:lvl6pPr lvl="5" algn="l">
              <a:lnSpc>
                <a:spcPct val="115000"/>
              </a:lnSpc>
              <a:spcBef>
                <a:spcPts val="0"/>
              </a:spcBef>
              <a:spcAft>
                <a:spcPts val="0"/>
              </a:spcAft>
              <a:buSzPts val="1800"/>
              <a:buNone/>
              <a:defRPr sz="1800" b="1"/>
            </a:lvl6pPr>
            <a:lvl7pPr lvl="6" algn="l">
              <a:lnSpc>
                <a:spcPct val="115000"/>
              </a:lnSpc>
              <a:spcBef>
                <a:spcPts val="0"/>
              </a:spcBef>
              <a:spcAft>
                <a:spcPts val="0"/>
              </a:spcAft>
              <a:buSzPts val="1800"/>
              <a:buNone/>
              <a:defRPr sz="1800" b="1"/>
            </a:lvl7pPr>
            <a:lvl8pPr lvl="7" algn="l">
              <a:lnSpc>
                <a:spcPct val="115000"/>
              </a:lnSpc>
              <a:spcBef>
                <a:spcPts val="0"/>
              </a:spcBef>
              <a:spcAft>
                <a:spcPts val="0"/>
              </a:spcAft>
              <a:buSzPts val="1800"/>
              <a:buNone/>
              <a:defRPr sz="1800" b="1"/>
            </a:lvl8pPr>
            <a:lvl9pPr lvl="8" algn="l">
              <a:lnSpc>
                <a:spcPct val="115000"/>
              </a:lnSpc>
              <a:spcBef>
                <a:spcPts val="0"/>
              </a:spcBef>
              <a:spcAft>
                <a:spcPts val="0"/>
              </a:spcAft>
              <a:buSzPts val="1800"/>
              <a:buNone/>
              <a:defRPr sz="1800" b="1"/>
            </a:lvl9pPr>
          </a:lstStyle>
          <a:p>
            <a:endParaRPr/>
          </a:p>
        </p:txBody>
      </p:sp>
      <p:sp>
        <p:nvSpPr>
          <p:cNvPr id="90" name="Google Shape;90;p21"/>
          <p:cNvSpPr txBox="1">
            <a:spLocks noGrp="1"/>
          </p:cNvSpPr>
          <p:nvPr>
            <p:ph type="body" idx="4"/>
          </p:nvPr>
        </p:nvSpPr>
        <p:spPr>
          <a:xfrm>
            <a:off x="3483925" y="1907911"/>
            <a:ext cx="2209800" cy="2525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Clr>
                <a:schemeClr val="dk1"/>
              </a:buClr>
              <a:buSzPts val="1400"/>
              <a:buChar char="●"/>
              <a:defRPr>
                <a:solidFill>
                  <a:schemeClr val="dk1"/>
                </a:solidFill>
              </a:defRPr>
            </a:lvl4pPr>
            <a:lvl5pPr marL="2286000" lvl="4" indent="-317500" algn="l">
              <a:lnSpc>
                <a:spcPct val="115000"/>
              </a:lnSpc>
              <a:spcBef>
                <a:spcPts val="0"/>
              </a:spcBef>
              <a:spcAft>
                <a:spcPts val="0"/>
              </a:spcAft>
              <a:buClr>
                <a:schemeClr val="dk1"/>
              </a:buClr>
              <a:buSzPts val="1400"/>
              <a:buChar char="○"/>
              <a:defRPr>
                <a:solidFill>
                  <a:schemeClr val="dk1"/>
                </a:solidFill>
              </a:defRPr>
            </a:lvl5pPr>
            <a:lvl6pPr marL="2743200" lvl="5" indent="-317500" algn="l">
              <a:lnSpc>
                <a:spcPct val="115000"/>
              </a:lnSpc>
              <a:spcBef>
                <a:spcPts val="0"/>
              </a:spcBef>
              <a:spcAft>
                <a:spcPts val="0"/>
              </a:spcAft>
              <a:buClr>
                <a:schemeClr val="dk1"/>
              </a:buClr>
              <a:buSzPts val="1400"/>
              <a:buChar char="■"/>
              <a:defRPr>
                <a:solidFill>
                  <a:schemeClr val="dk1"/>
                </a:solidFill>
              </a:defRPr>
            </a:lvl6pPr>
            <a:lvl7pPr marL="3200400" lvl="6" indent="-317500" algn="l">
              <a:lnSpc>
                <a:spcPct val="115000"/>
              </a:lnSpc>
              <a:spcBef>
                <a:spcPts val="0"/>
              </a:spcBef>
              <a:spcAft>
                <a:spcPts val="0"/>
              </a:spcAft>
              <a:buClr>
                <a:schemeClr val="dk1"/>
              </a:buClr>
              <a:buSzPts val="1400"/>
              <a:buChar char="●"/>
              <a:defRPr>
                <a:solidFill>
                  <a:schemeClr val="dk1"/>
                </a:solidFill>
              </a:defRPr>
            </a:lvl7pPr>
            <a:lvl8pPr marL="3657600" lvl="7" indent="-317500" algn="l">
              <a:lnSpc>
                <a:spcPct val="115000"/>
              </a:lnSpc>
              <a:spcBef>
                <a:spcPts val="0"/>
              </a:spcBef>
              <a:spcAft>
                <a:spcPts val="0"/>
              </a:spcAft>
              <a:buClr>
                <a:schemeClr val="dk1"/>
              </a:buClr>
              <a:buSzPts val="1400"/>
              <a:buChar char="○"/>
              <a:defRPr>
                <a:solidFill>
                  <a:schemeClr val="dk1"/>
                </a:solidFill>
              </a:defRPr>
            </a:lvl8pPr>
            <a:lvl9pPr marL="4114800" lvl="8" indent="-317500" algn="l">
              <a:lnSpc>
                <a:spcPct val="115000"/>
              </a:lnSpc>
              <a:spcBef>
                <a:spcPts val="0"/>
              </a:spcBef>
              <a:spcAft>
                <a:spcPts val="0"/>
              </a:spcAft>
              <a:buClr>
                <a:schemeClr val="dk1"/>
              </a:buClr>
              <a:buSzPts val="1400"/>
              <a:buChar char="■"/>
              <a:defRPr>
                <a:solidFill>
                  <a:schemeClr val="dk1"/>
                </a:solidFill>
              </a:defRPr>
            </a:lvl9pPr>
          </a:lstStyle>
          <a:p>
            <a:endParaRPr/>
          </a:p>
        </p:txBody>
      </p:sp>
      <p:sp>
        <p:nvSpPr>
          <p:cNvPr id="91" name="Google Shape;91;p21"/>
          <p:cNvSpPr txBox="1">
            <a:spLocks noGrp="1"/>
          </p:cNvSpPr>
          <p:nvPr>
            <p:ph type="subTitle" idx="5"/>
          </p:nvPr>
        </p:nvSpPr>
        <p:spPr>
          <a:xfrm>
            <a:off x="6358600" y="1308450"/>
            <a:ext cx="2467200" cy="45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800"/>
              <a:buNone/>
              <a:defRPr b="1">
                <a:solidFill>
                  <a:schemeClr val="lt1"/>
                </a:solidFill>
              </a:defRPr>
            </a:lvl1pPr>
            <a:lvl2pPr lvl="1" algn="l">
              <a:lnSpc>
                <a:spcPct val="115000"/>
              </a:lnSpc>
              <a:spcBef>
                <a:spcPts val="0"/>
              </a:spcBef>
              <a:spcAft>
                <a:spcPts val="0"/>
              </a:spcAft>
              <a:buSzPts val="1800"/>
              <a:buNone/>
              <a:defRPr sz="1800" b="1"/>
            </a:lvl2pPr>
            <a:lvl3pPr lvl="2" algn="l">
              <a:lnSpc>
                <a:spcPct val="115000"/>
              </a:lnSpc>
              <a:spcBef>
                <a:spcPts val="0"/>
              </a:spcBef>
              <a:spcAft>
                <a:spcPts val="0"/>
              </a:spcAft>
              <a:buSzPts val="1800"/>
              <a:buNone/>
              <a:defRPr sz="1800" b="1"/>
            </a:lvl3pPr>
            <a:lvl4pPr lvl="3" algn="l">
              <a:lnSpc>
                <a:spcPct val="115000"/>
              </a:lnSpc>
              <a:spcBef>
                <a:spcPts val="0"/>
              </a:spcBef>
              <a:spcAft>
                <a:spcPts val="0"/>
              </a:spcAft>
              <a:buSzPts val="1800"/>
              <a:buNone/>
              <a:defRPr sz="1800" b="1"/>
            </a:lvl4pPr>
            <a:lvl5pPr lvl="4" algn="l">
              <a:lnSpc>
                <a:spcPct val="115000"/>
              </a:lnSpc>
              <a:spcBef>
                <a:spcPts val="0"/>
              </a:spcBef>
              <a:spcAft>
                <a:spcPts val="0"/>
              </a:spcAft>
              <a:buSzPts val="1800"/>
              <a:buNone/>
              <a:defRPr sz="1800" b="1"/>
            </a:lvl5pPr>
            <a:lvl6pPr lvl="5" algn="l">
              <a:lnSpc>
                <a:spcPct val="115000"/>
              </a:lnSpc>
              <a:spcBef>
                <a:spcPts val="0"/>
              </a:spcBef>
              <a:spcAft>
                <a:spcPts val="0"/>
              </a:spcAft>
              <a:buSzPts val="1800"/>
              <a:buNone/>
              <a:defRPr sz="1800" b="1"/>
            </a:lvl6pPr>
            <a:lvl7pPr lvl="6" algn="l">
              <a:lnSpc>
                <a:spcPct val="115000"/>
              </a:lnSpc>
              <a:spcBef>
                <a:spcPts val="0"/>
              </a:spcBef>
              <a:spcAft>
                <a:spcPts val="0"/>
              </a:spcAft>
              <a:buSzPts val="1800"/>
              <a:buNone/>
              <a:defRPr sz="1800" b="1"/>
            </a:lvl7pPr>
            <a:lvl8pPr lvl="7" algn="l">
              <a:lnSpc>
                <a:spcPct val="115000"/>
              </a:lnSpc>
              <a:spcBef>
                <a:spcPts val="0"/>
              </a:spcBef>
              <a:spcAft>
                <a:spcPts val="0"/>
              </a:spcAft>
              <a:buSzPts val="1800"/>
              <a:buNone/>
              <a:defRPr sz="1800" b="1"/>
            </a:lvl8pPr>
            <a:lvl9pPr lvl="8" algn="l">
              <a:lnSpc>
                <a:spcPct val="115000"/>
              </a:lnSpc>
              <a:spcBef>
                <a:spcPts val="0"/>
              </a:spcBef>
              <a:spcAft>
                <a:spcPts val="0"/>
              </a:spcAft>
              <a:buSzPts val="1800"/>
              <a:buNone/>
              <a:defRPr sz="1800" b="1"/>
            </a:lvl9pPr>
          </a:lstStyle>
          <a:p>
            <a:endParaRPr/>
          </a:p>
        </p:txBody>
      </p:sp>
      <p:sp>
        <p:nvSpPr>
          <p:cNvPr id="92" name="Google Shape;92;p21"/>
          <p:cNvSpPr txBox="1">
            <a:spLocks noGrp="1"/>
          </p:cNvSpPr>
          <p:nvPr>
            <p:ph type="body" idx="6"/>
          </p:nvPr>
        </p:nvSpPr>
        <p:spPr>
          <a:xfrm>
            <a:off x="6487300" y="1907911"/>
            <a:ext cx="2209800" cy="2525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0"/>
              </a:spcBef>
              <a:spcAft>
                <a:spcPts val="0"/>
              </a:spcAft>
              <a:buClr>
                <a:schemeClr val="dk1"/>
              </a:buClr>
              <a:buSzPts val="1400"/>
              <a:buChar char="■"/>
              <a:defRPr>
                <a:solidFill>
                  <a:schemeClr val="dk1"/>
                </a:solidFill>
              </a:defRPr>
            </a:lvl3pPr>
            <a:lvl4pPr marL="1828800" lvl="3" indent="-317500" algn="l">
              <a:lnSpc>
                <a:spcPct val="115000"/>
              </a:lnSpc>
              <a:spcBef>
                <a:spcPts val="0"/>
              </a:spcBef>
              <a:spcAft>
                <a:spcPts val="0"/>
              </a:spcAft>
              <a:buClr>
                <a:schemeClr val="dk1"/>
              </a:buClr>
              <a:buSzPts val="1400"/>
              <a:buChar char="●"/>
              <a:defRPr>
                <a:solidFill>
                  <a:schemeClr val="dk1"/>
                </a:solidFill>
              </a:defRPr>
            </a:lvl4pPr>
            <a:lvl5pPr marL="2286000" lvl="4" indent="-317500" algn="l">
              <a:lnSpc>
                <a:spcPct val="115000"/>
              </a:lnSpc>
              <a:spcBef>
                <a:spcPts val="0"/>
              </a:spcBef>
              <a:spcAft>
                <a:spcPts val="0"/>
              </a:spcAft>
              <a:buClr>
                <a:schemeClr val="dk1"/>
              </a:buClr>
              <a:buSzPts val="1400"/>
              <a:buChar char="○"/>
              <a:defRPr>
                <a:solidFill>
                  <a:schemeClr val="dk1"/>
                </a:solidFill>
              </a:defRPr>
            </a:lvl5pPr>
            <a:lvl6pPr marL="2743200" lvl="5" indent="-317500" algn="l">
              <a:lnSpc>
                <a:spcPct val="115000"/>
              </a:lnSpc>
              <a:spcBef>
                <a:spcPts val="0"/>
              </a:spcBef>
              <a:spcAft>
                <a:spcPts val="0"/>
              </a:spcAft>
              <a:buClr>
                <a:schemeClr val="dk1"/>
              </a:buClr>
              <a:buSzPts val="1400"/>
              <a:buChar char="■"/>
              <a:defRPr>
                <a:solidFill>
                  <a:schemeClr val="dk1"/>
                </a:solidFill>
              </a:defRPr>
            </a:lvl6pPr>
            <a:lvl7pPr marL="3200400" lvl="6" indent="-317500" algn="l">
              <a:lnSpc>
                <a:spcPct val="115000"/>
              </a:lnSpc>
              <a:spcBef>
                <a:spcPts val="0"/>
              </a:spcBef>
              <a:spcAft>
                <a:spcPts val="0"/>
              </a:spcAft>
              <a:buClr>
                <a:schemeClr val="dk1"/>
              </a:buClr>
              <a:buSzPts val="1400"/>
              <a:buChar char="●"/>
              <a:defRPr>
                <a:solidFill>
                  <a:schemeClr val="dk1"/>
                </a:solidFill>
              </a:defRPr>
            </a:lvl7pPr>
            <a:lvl8pPr marL="3657600" lvl="7" indent="-317500" algn="l">
              <a:lnSpc>
                <a:spcPct val="115000"/>
              </a:lnSpc>
              <a:spcBef>
                <a:spcPts val="0"/>
              </a:spcBef>
              <a:spcAft>
                <a:spcPts val="0"/>
              </a:spcAft>
              <a:buClr>
                <a:schemeClr val="dk1"/>
              </a:buClr>
              <a:buSzPts val="1400"/>
              <a:buChar char="○"/>
              <a:defRPr>
                <a:solidFill>
                  <a:schemeClr val="dk1"/>
                </a:solidFill>
              </a:defRPr>
            </a:lvl8pPr>
            <a:lvl9pPr marL="4114800" lvl="8" indent="-317500" algn="l">
              <a:lnSpc>
                <a:spcPct val="115000"/>
              </a:lnSpc>
              <a:spcBef>
                <a:spcPts val="0"/>
              </a:spcBef>
              <a:spcAft>
                <a:spcPts val="0"/>
              </a:spcAft>
              <a:buClr>
                <a:schemeClr val="dk1"/>
              </a:buClr>
              <a:buSzPts val="1400"/>
              <a:buChar char="■"/>
              <a:defRPr>
                <a:solidFill>
                  <a:schemeClr val="dk1"/>
                </a:solidFill>
              </a:defRPr>
            </a:lvl9pPr>
          </a:lstStyle>
          <a:p>
            <a:endParaRPr/>
          </a:p>
        </p:txBody>
      </p:sp>
      <p:sp>
        <p:nvSpPr>
          <p:cNvPr id="93" name="Google Shape;93;p21"/>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p:nvPr/>
        </p:nvSpPr>
        <p:spPr>
          <a:xfrm>
            <a:off x="6825916" y="60888"/>
            <a:ext cx="1999894" cy="271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chemeClr val="lt1"/>
                </a:solidFill>
                <a:latin typeface="Public Sans"/>
                <a:ea typeface="Public Sans"/>
                <a:cs typeface="Public Sans"/>
                <a:sym typeface="Public Sans"/>
              </a:rPr>
              <a:t>OGP </a:t>
            </a:r>
            <a:r>
              <a:rPr lang="en" sz="1000" b="1" i="0" u="none" strike="noStrike" cap="none" dirty="0">
                <a:solidFill>
                  <a:schemeClr val="lt1"/>
                </a:solidFill>
                <a:latin typeface="Public Sans"/>
                <a:ea typeface="Public Sans"/>
                <a:cs typeface="Public Sans"/>
                <a:sym typeface="Public Sans"/>
              </a:rPr>
              <a:t>|</a:t>
            </a:r>
            <a:r>
              <a:rPr lang="en" sz="1000" b="0" i="0" u="none" strike="noStrike" cap="none" dirty="0">
                <a:solidFill>
                  <a:schemeClr val="lt1"/>
                </a:solidFill>
                <a:latin typeface="Public Sans"/>
                <a:ea typeface="Public Sans"/>
                <a:cs typeface="Public Sans"/>
                <a:sym typeface="Public Sans"/>
              </a:rPr>
              <a:t> Office of Technology Policy</a:t>
            </a:r>
            <a:endParaRPr sz="1000" b="0" i="0" u="none" strike="noStrike" cap="none" dirty="0">
              <a:solidFill>
                <a:schemeClr val="lt1"/>
              </a:solidFill>
              <a:latin typeface="Public Sans"/>
              <a:ea typeface="Public Sans"/>
              <a:cs typeface="Public Sans"/>
              <a:sym typeface="Public Sans"/>
            </a:endParaRPr>
          </a:p>
        </p:txBody>
      </p:sp>
      <p:sp>
        <p:nvSpPr>
          <p:cNvPr id="95" name="Google Shape;95;p21"/>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takeaway" type="titleOnly">
  <p:cSld name="TITLE_ONLY">
    <p:bg>
      <p:bgPr>
        <a:gradFill>
          <a:gsLst>
            <a:gs pos="0">
              <a:schemeClr val="accent5"/>
            </a:gs>
            <a:gs pos="100000">
              <a:schemeClr val="dk2"/>
            </a:gs>
          </a:gsLst>
          <a:lin ang="2700006" scaled="0"/>
        </a:gradFill>
        <a:effectLst/>
      </p:bgPr>
    </p:bg>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311700" y="1532925"/>
            <a:ext cx="8520600" cy="207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300"/>
              <a:buNone/>
              <a:defRPr sz="43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22"/>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800"/>
              <a:buFont typeface="Public Sans SemiBold"/>
              <a:buNone/>
              <a:defRPr sz="2800" b="0" i="0" u="none" strike="noStrike" cap="none">
                <a:solidFill>
                  <a:schemeClr val="dk2"/>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ublic Sans"/>
              <a:buChar char="●"/>
              <a:defRPr sz="1800" b="0" i="0" u="none" strike="noStrike" cap="none">
                <a:solidFill>
                  <a:schemeClr val="dk2"/>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9pPr>
          </a:lstStyle>
          <a:p>
            <a:endParaRPr/>
          </a:p>
        </p:txBody>
      </p:sp>
      <p:sp>
        <p:nvSpPr>
          <p:cNvPr id="8" name="Google Shape;8;p13"/>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tion508.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congress.gov/117/plaws/publ328/PLAW-117publ328.pdf#page=261%22"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section508.gov/files/reports/cr-2023/FY%2023%20Governmentwide%20Section%20508%20Assessment%20Report.pdf" TargetMode="External"/><Relationship Id="rId2" Type="http://schemas.openxmlformats.org/officeDocument/2006/relationships/hyperlink" Target="https://www.section508.gov/manage/section-508-assessment/2023/message-from-gsa-administrator/" TargetMode="External"/><Relationship Id="rId1" Type="http://schemas.openxmlformats.org/officeDocument/2006/relationships/slideLayout" Target="../slideLayouts/slideLayout3.xml"/><Relationship Id="rId5" Type="http://schemas.openxmlformats.org/officeDocument/2006/relationships/hyperlink" Target="https://www.section508.gov/manage/section-508-assessment/criteria-01/" TargetMode="External"/><Relationship Id="rId4" Type="http://schemas.openxmlformats.org/officeDocument/2006/relationships/hyperlink" Target="https://www.section508.gov/manage/section-508-assessment/2023/assessment-data-download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section508.gov/tools/playbooks/technology-accessibility-playbook-intro/play06" TargetMode="External"/><Relationship Id="rId13" Type="http://schemas.openxmlformats.org/officeDocument/2006/relationships/hyperlink" Target="https://section508.gov/tools/playbooks/technology-accessibility-playbook-intro/play11" TargetMode="External"/><Relationship Id="rId3" Type="http://schemas.openxmlformats.org/officeDocument/2006/relationships/hyperlink" Target="https://section508.gov/tools/playbooks/technology-accessibility-playbook-intro/play01" TargetMode="External"/><Relationship Id="rId7" Type="http://schemas.openxmlformats.org/officeDocument/2006/relationships/hyperlink" Target="https://section508.gov/tools/playbooks/technology-accessibility-playbook-intro/play05" TargetMode="External"/><Relationship Id="rId12" Type="http://schemas.openxmlformats.org/officeDocument/2006/relationships/hyperlink" Target="https://section508.gov/tools/playbooks/technology-accessibility-playbook-intro/play1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section508.gov/tools/playbooks/technology-accessibility-playbook-intro/play04" TargetMode="External"/><Relationship Id="rId11" Type="http://schemas.openxmlformats.org/officeDocument/2006/relationships/hyperlink" Target="https://section508.gov/tools/playbooks/technology-accessibility-playbook-intro/play09" TargetMode="External"/><Relationship Id="rId5" Type="http://schemas.openxmlformats.org/officeDocument/2006/relationships/hyperlink" Target="https://section508.gov/tools/playbooks/technology-accessibility-playbook-intro/play03" TargetMode="External"/><Relationship Id="rId10" Type="http://schemas.openxmlformats.org/officeDocument/2006/relationships/hyperlink" Target="https://section508.gov/tools/playbooks/technology-accessibility-playbook-intro/play08" TargetMode="External"/><Relationship Id="rId4" Type="http://schemas.openxmlformats.org/officeDocument/2006/relationships/hyperlink" Target="https://section508.gov/tools/playbooks/technology-accessibility-playbook-intro/play02" TargetMode="External"/><Relationship Id="rId9" Type="http://schemas.openxmlformats.org/officeDocument/2006/relationships/hyperlink" Target="https://section508.gov/tools/playbooks/technology-accessibility-playbook-intro/play07" TargetMode="External"/><Relationship Id="rId14" Type="http://schemas.openxmlformats.org/officeDocument/2006/relationships/hyperlink" Target="https://section508.gov/tools/playbooks/technology-accessibility-playbook-intro/play1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ensus.gov/newsroom/releases/archives/miscellaneous/cb12-134.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acreditor.section508.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ection508.gov/manage/laws-and-policies/section-508-law/"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section508.gov/manage/playbooks/technology-accessibility-playbook-intro/" TargetMode="External"/><Relationship Id="rId5" Type="http://schemas.openxmlformats.org/officeDocument/2006/relationships/hyperlink" Target="https://www.section508.gov/manage/section-508-assessment/2023/message-from-gsa-administrator/" TargetMode="External"/><Relationship Id="rId4" Type="http://schemas.openxmlformats.org/officeDocument/2006/relationships/hyperlink" Target="https://www.federalregister.gov/documents/2017/01/18/2017-00395/information-and-communication-technology-ict-standards-and-guidelin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section.508@gsa.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ection508.gov/manage/laws-and-policies/section-508-la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federalregister.gov/documents/2017/01/18/2017-00395/information-and-communication-technology-ict-standards-and-guidelin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federalregister.gov/documents/2024/04/24/2024-07758/nondiscrimination-on-the-basis-of-disability-accessibility-of-web-information-and-services-of-stat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3779050" y="1984150"/>
            <a:ext cx="5148203" cy="67158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400"/>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Advancing Digital Accessibility: </a:t>
            </a:r>
            <a:b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Insights and Strategies</a:t>
            </a:r>
            <a:endParaRPr lang="en-US" sz="2800" dirty="0"/>
          </a:p>
        </p:txBody>
      </p:sp>
      <p:sp>
        <p:nvSpPr>
          <p:cNvPr id="142" name="Google Shape;142;p1"/>
          <p:cNvSpPr txBox="1">
            <a:spLocks noGrp="1"/>
          </p:cNvSpPr>
          <p:nvPr>
            <p:ph type="ctrTitle"/>
          </p:nvPr>
        </p:nvSpPr>
        <p:spPr>
          <a:xfrm>
            <a:off x="3815775" y="2813678"/>
            <a:ext cx="4980000" cy="290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400"/>
              <a:buNone/>
            </a:pPr>
            <a:r>
              <a:rPr lang="en" sz="1500"/>
              <a:t>GSA Government-wide IT Accessibility Program</a:t>
            </a:r>
            <a:endParaRPr sz="1500"/>
          </a:p>
        </p:txBody>
      </p:sp>
      <p:sp>
        <p:nvSpPr>
          <p:cNvPr id="143" name="Google Shape;143;p1"/>
          <p:cNvSpPr txBox="1">
            <a:spLocks noGrp="1"/>
          </p:cNvSpPr>
          <p:nvPr>
            <p:ph type="subTitle" idx="1"/>
          </p:nvPr>
        </p:nvSpPr>
        <p:spPr>
          <a:xfrm>
            <a:off x="3779050" y="3141346"/>
            <a:ext cx="3648000" cy="445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400" dirty="0"/>
              <a:t>November 7, 2024</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dirty="0"/>
              <a:t>About Us: The GSA Government-wide IT Accessibility Program</a:t>
            </a:r>
            <a:endParaRPr sz="2200" dirty="0"/>
          </a:p>
        </p:txBody>
      </p:sp>
      <p:sp>
        <p:nvSpPr>
          <p:cNvPr id="161" name="Google Shape;161;p3"/>
          <p:cNvSpPr txBox="1">
            <a:spLocks noGrp="1"/>
          </p:cNvSpPr>
          <p:nvPr>
            <p:ph type="body" idx="1"/>
          </p:nvPr>
        </p:nvSpPr>
        <p:spPr>
          <a:xfrm>
            <a:off x="311700" y="1259305"/>
            <a:ext cx="8520600" cy="3435570"/>
          </a:xfrm>
          <a:prstGeom prst="rect">
            <a:avLst/>
          </a:prstGeom>
          <a:noFill/>
          <a:ln>
            <a:noFill/>
          </a:ln>
        </p:spPr>
        <p:txBody>
          <a:bodyPr spcFirstLastPara="1" wrap="square" lIns="91425" tIns="91425" rIns="91425" bIns="91425" anchor="t" anchorCtr="0">
            <a:noAutofit/>
          </a:bodyPr>
          <a:lstStyle/>
          <a:p>
            <a:pPr marL="457200" lvl="0"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Host </a:t>
            </a:r>
            <a:r>
              <a:rPr lang="en" sz="1500" dirty="0">
                <a:latin typeface="Public Sans" panose="020B0604020202020204" charset="0"/>
                <a:ea typeface="Calibri"/>
                <a:cs typeface="Calibri"/>
                <a:sym typeface="Calibri"/>
                <a:hlinkClick r:id="rId3"/>
              </a:rPr>
              <a:t>Section508.gov </a:t>
            </a:r>
            <a:r>
              <a:rPr lang="en" sz="1500" dirty="0">
                <a:latin typeface="Public Sans" panose="020B0604020202020204" charset="0"/>
                <a:ea typeface="Calibri"/>
                <a:cs typeface="Calibri"/>
                <a:sym typeface="Calibri"/>
              </a:rPr>
              <a:t>and assist with technical support, guidance, and advice to agencies and individuals with questions and issues relating to the implementation of Section 508 requirements.</a:t>
            </a:r>
            <a:endParaRPr sz="1500" dirty="0">
              <a:latin typeface="Public Sans" panose="020B0604020202020204" charset="0"/>
              <a:ea typeface="Calibri"/>
              <a:cs typeface="Calibri"/>
              <a:sym typeface="Calibri"/>
            </a:endParaRPr>
          </a:p>
          <a:p>
            <a:pPr marL="457200" lvl="0"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Focus on providing support to federal agencies in the following primary areas:</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Accessible Acquisition</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Policy and Program Management</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Content Creation</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Accessible Design and Development</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Accessibility Testing</a:t>
            </a:r>
            <a:endParaRPr sz="1500" dirty="0">
              <a:latin typeface="Public Sans" panose="020B0604020202020204" charset="0"/>
              <a:ea typeface="Calibri"/>
              <a:cs typeface="Calibri"/>
              <a:sym typeface="Calibri"/>
            </a:endParaRPr>
          </a:p>
          <a:p>
            <a:pPr marL="914400" lvl="1"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Accessibility Training and Events</a:t>
            </a:r>
            <a:endParaRPr sz="1500" dirty="0">
              <a:latin typeface="Public Sans" panose="020B0604020202020204" charset="0"/>
              <a:ea typeface="Calibri"/>
              <a:cs typeface="Calibri"/>
              <a:sym typeface="Calibri"/>
            </a:endParaRPr>
          </a:p>
          <a:p>
            <a:pPr marL="457200" lvl="0" indent="-333375" algn="l" rtl="0">
              <a:lnSpc>
                <a:spcPct val="115000"/>
              </a:lnSpc>
              <a:spcBef>
                <a:spcPts val="0"/>
              </a:spcBef>
              <a:spcAft>
                <a:spcPts val="0"/>
              </a:spcAft>
              <a:buSzPts val="1650"/>
              <a:buFont typeface="Calibri"/>
              <a:buChar char="●"/>
            </a:pPr>
            <a:r>
              <a:rPr lang="en" sz="1500" dirty="0">
                <a:latin typeface="Public Sans" panose="020B0604020202020204" charset="0"/>
                <a:ea typeface="Calibri"/>
                <a:cs typeface="Calibri"/>
                <a:sym typeface="Calibri"/>
              </a:rPr>
              <a:t>Conduct the Congressionally-mandated, annual Governmentwide Section 508 Assessment</a:t>
            </a:r>
            <a:endParaRPr sz="1500" dirty="0">
              <a:latin typeface="Public Sans" panose="020B0604020202020204"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500" dirty="0">
              <a:latin typeface="Public Sans" panose="020B0604020202020204" charset="0"/>
              <a:ea typeface="Calibri"/>
              <a:cs typeface="Calibri"/>
              <a:sym typeface="Calibri"/>
            </a:endParaRPr>
          </a:p>
          <a:p>
            <a:pPr marL="0" lvl="0" indent="0" algn="l" rtl="0">
              <a:lnSpc>
                <a:spcPct val="115000"/>
              </a:lnSpc>
              <a:spcBef>
                <a:spcPts val="0"/>
              </a:spcBef>
              <a:spcAft>
                <a:spcPts val="0"/>
              </a:spcAft>
              <a:buSzPts val="1800"/>
              <a:buNone/>
            </a:pPr>
            <a:endParaRPr sz="1500" dirty="0">
              <a:latin typeface="Public Sans" panose="020B0604020202020204" charset="0"/>
              <a:ea typeface="Calibri"/>
              <a:cs typeface="Calibri"/>
              <a:sym typeface="Calibri"/>
            </a:endParaRPr>
          </a:p>
        </p:txBody>
      </p:sp>
      <p:pic>
        <p:nvPicPr>
          <p:cNvPr id="165" name="Google Shape;165;p3" descr="Illustration of a smart phone."/>
          <p:cNvPicPr preferRelativeResize="0"/>
          <p:nvPr/>
        </p:nvPicPr>
        <p:blipFill rotWithShape="1">
          <a:blip r:embed="rId4">
            <a:alphaModFix/>
          </a:blip>
          <a:srcRect/>
          <a:stretch/>
        </p:blipFill>
        <p:spPr>
          <a:xfrm>
            <a:off x="4922441" y="2663054"/>
            <a:ext cx="1114425" cy="1067107"/>
          </a:xfrm>
          <a:prstGeom prst="rect">
            <a:avLst/>
          </a:prstGeom>
          <a:noFill/>
          <a:ln>
            <a:noFill/>
          </a:ln>
        </p:spPr>
      </p:pic>
      <p:pic>
        <p:nvPicPr>
          <p:cNvPr id="163" name="Google Shape;163;p3" descr="Illustration of a notebook and pencil."/>
          <p:cNvPicPr preferRelativeResize="0"/>
          <p:nvPr/>
        </p:nvPicPr>
        <p:blipFill rotWithShape="1">
          <a:blip r:embed="rId5">
            <a:alphaModFix/>
          </a:blip>
          <a:srcRect/>
          <a:stretch/>
        </p:blipFill>
        <p:spPr>
          <a:xfrm>
            <a:off x="6135762" y="2634521"/>
            <a:ext cx="1011555" cy="1124171"/>
          </a:xfrm>
          <a:prstGeom prst="rect">
            <a:avLst/>
          </a:prstGeom>
          <a:noFill/>
          <a:ln>
            <a:noFill/>
          </a:ln>
        </p:spPr>
      </p:pic>
      <p:pic>
        <p:nvPicPr>
          <p:cNvPr id="164" name="Google Shape;164;p3" descr="Illustration of headphones with microphone."/>
          <p:cNvPicPr preferRelativeResize="0"/>
          <p:nvPr/>
        </p:nvPicPr>
        <p:blipFill rotWithShape="1">
          <a:blip r:embed="rId6">
            <a:alphaModFix/>
          </a:blip>
          <a:srcRect/>
          <a:stretch/>
        </p:blipFill>
        <p:spPr>
          <a:xfrm>
            <a:off x="7306359" y="2571750"/>
            <a:ext cx="1188720" cy="1249713"/>
          </a:xfrm>
          <a:prstGeom prst="rect">
            <a:avLst/>
          </a:prstGeom>
          <a:noFill/>
          <a:ln>
            <a:noFill/>
          </a:ln>
        </p:spPr>
      </p:pic>
      <p:sp>
        <p:nvSpPr>
          <p:cNvPr id="162" name="Google Shape;162;p3"/>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3980-0616-8D81-4A99-D897CDBD2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ED9CE-3AC1-669A-5C93-B27BB651D92B}"/>
              </a:ext>
            </a:extLst>
          </p:cNvPr>
          <p:cNvSpPr>
            <a:spLocks noGrp="1"/>
          </p:cNvSpPr>
          <p:nvPr>
            <p:ph type="title"/>
          </p:nvPr>
        </p:nvSpPr>
        <p:spPr/>
        <p:txBody>
          <a:bodyPr/>
          <a:lstStyle/>
          <a:p>
            <a:r>
              <a:rPr lang="en-US" dirty="0"/>
              <a:t>FY 23 Government-wide Section 508 Assessment</a:t>
            </a:r>
          </a:p>
        </p:txBody>
      </p:sp>
      <p:sp>
        <p:nvSpPr>
          <p:cNvPr id="3" name="Slide Number Placeholder 2">
            <a:extLst>
              <a:ext uri="{FF2B5EF4-FFF2-40B4-BE49-F238E27FC236}">
                <a16:creationId xmlns:a16="http://schemas.microsoft.com/office/drawing/2014/main" id="{5544120F-475B-58A0-5AEE-2CB8E118B9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84025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F256-4EFD-4679-60DF-7F0E5F45442D}"/>
              </a:ext>
            </a:extLst>
          </p:cNvPr>
          <p:cNvSpPr>
            <a:spLocks noGrp="1"/>
          </p:cNvSpPr>
          <p:nvPr>
            <p:ph type="title"/>
          </p:nvPr>
        </p:nvSpPr>
        <p:spPr/>
        <p:txBody>
          <a:bodyPr/>
          <a:lstStyle/>
          <a:p>
            <a:r>
              <a:rPr lang="en-US" dirty="0"/>
              <a:t>Assessment Mandate</a:t>
            </a:r>
          </a:p>
        </p:txBody>
      </p:sp>
      <p:sp>
        <p:nvSpPr>
          <p:cNvPr id="3" name="Text Placeholder 2">
            <a:extLst>
              <a:ext uri="{FF2B5EF4-FFF2-40B4-BE49-F238E27FC236}">
                <a16:creationId xmlns:a16="http://schemas.microsoft.com/office/drawing/2014/main" id="{A5017CFA-2956-DE82-62B3-CE187FDA7ED0}"/>
              </a:ext>
            </a:extLst>
          </p:cNvPr>
          <p:cNvSpPr>
            <a:spLocks noGrp="1"/>
          </p:cNvSpPr>
          <p:nvPr>
            <p:ph type="body" idx="1"/>
          </p:nvPr>
        </p:nvSpPr>
        <p:spPr/>
        <p:txBody>
          <a:bodyPr/>
          <a:lstStyle/>
          <a:p>
            <a:pPr marL="285750" indent="-285750"/>
            <a:r>
              <a:rPr lang="en-US" sz="1500" b="1" dirty="0">
                <a:hlinkClick r:id="rId2"/>
              </a:rPr>
              <a:t>Section 752 of the 2023 Congressional Authorizations Act</a:t>
            </a:r>
            <a:r>
              <a:rPr lang="en-US" sz="1500" b="1" dirty="0"/>
              <a:t> (Pub. L. No. 117-328)</a:t>
            </a:r>
            <a:r>
              <a:rPr lang="en-US" sz="1500" dirty="0"/>
              <a:t> directs the Office of Management and Budget (OMB), General Services Administration (GSA), and U.S. Access Board (USAB) to produce a comprehensive report on government-wide accessibility.</a:t>
            </a:r>
          </a:p>
          <a:p>
            <a:pPr marL="742950" lvl="1" indent="-285750"/>
            <a:r>
              <a:rPr lang="en-US" sz="1500" dirty="0"/>
              <a:t>New assessment criteria defined</a:t>
            </a:r>
          </a:p>
          <a:p>
            <a:pPr marL="742950" lvl="1" indent="-285750"/>
            <a:r>
              <a:rPr lang="en-US" sz="1500" dirty="0"/>
              <a:t>Agencies required to respond</a:t>
            </a:r>
          </a:p>
          <a:p>
            <a:pPr marL="742950" lvl="1" indent="-285750"/>
            <a:r>
              <a:rPr lang="en-US" sz="1500" dirty="0"/>
              <a:t>Report to Congress:</a:t>
            </a:r>
          </a:p>
          <a:p>
            <a:pPr lvl="2"/>
            <a:r>
              <a:rPr lang="en-US" sz="1500" dirty="0"/>
              <a:t>A comprehensive assessment by agency and governmentwide generally of compliance to accessibility standards</a:t>
            </a:r>
          </a:p>
          <a:p>
            <a:pPr lvl="2"/>
            <a:r>
              <a:rPr lang="en-US" sz="1500" dirty="0"/>
              <a:t>A detailed description of actions and efforts GSA took to support compliance at agencies over the past year and planned efforts in the next year</a:t>
            </a:r>
          </a:p>
          <a:p>
            <a:pPr lvl="2"/>
            <a:r>
              <a:rPr lang="en-US" sz="1500" dirty="0"/>
              <a:t>A list of recommendations to Congress to help improve accessibility compliance</a:t>
            </a:r>
          </a:p>
        </p:txBody>
      </p:sp>
      <p:sp>
        <p:nvSpPr>
          <p:cNvPr id="4" name="Slide Number Placeholder 3">
            <a:extLst>
              <a:ext uri="{FF2B5EF4-FFF2-40B4-BE49-F238E27FC236}">
                <a16:creationId xmlns:a16="http://schemas.microsoft.com/office/drawing/2014/main" id="{D231349F-7188-D782-7FC9-861A060FEA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05500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prstGeom prst="rect">
            <a:avLst/>
          </a:prstGeom>
          <a:noFill/>
          <a:ln>
            <a:noFill/>
          </a:ln>
        </p:spPr>
        <p:txBody>
          <a:bodyPr spcFirstLastPara="1" wrap="square" lIns="68569" tIns="34275" rIns="68569" bIns="34275" anchor="b" anchorCtr="0">
            <a:noAutofit/>
          </a:bodyPr>
          <a:lstStyle/>
          <a:p>
            <a:r>
              <a:rPr lang="en-US" dirty="0"/>
              <a:t>Key Finding #1</a:t>
            </a:r>
          </a:p>
        </p:txBody>
      </p:sp>
      <p:sp>
        <p:nvSpPr>
          <p:cNvPr id="324" name="Google Shape;324;p12"/>
          <p:cNvSpPr txBox="1">
            <a:spLocks noGrp="1"/>
          </p:cNvSpPr>
          <p:nvPr>
            <p:ph type="body" idx="1"/>
          </p:nvPr>
        </p:nvSpPr>
        <p:spPr>
          <a:prstGeom prst="rect">
            <a:avLst/>
          </a:prstGeom>
          <a:noFill/>
          <a:ln>
            <a:noFill/>
          </a:ln>
        </p:spPr>
        <p:txBody>
          <a:bodyPr spcFirstLastPara="1" wrap="square" lIns="68569" tIns="34275" rIns="68569" bIns="34275" anchor="ctr" anchorCtr="0">
            <a:normAutofit/>
          </a:bodyPr>
          <a:lstStyle/>
          <a:p>
            <a:pPr marL="0" indent="0" algn="ctr">
              <a:lnSpc>
                <a:spcPct val="90000"/>
              </a:lnSpc>
              <a:spcBef>
                <a:spcPts val="0"/>
              </a:spcBef>
              <a:buSzPts val="6000"/>
              <a:buNone/>
            </a:pPr>
            <a:r>
              <a:rPr lang="en-US" sz="3750" b="1" dirty="0"/>
              <a:t>Section 508 Compliance Can Be Improved Across Government</a:t>
            </a:r>
            <a:endParaRPr lang="en-US" sz="2850" dirty="0"/>
          </a:p>
        </p:txBody>
      </p:sp>
      <p:sp>
        <p:nvSpPr>
          <p:cNvPr id="325" name="Google Shape;325;p1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fld id="{00000000-1234-1234-1234-123412341234}" type="slidenum">
              <a:rPr lang="en" smtClean="0"/>
              <a:pPr/>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 dirty="0"/>
              <a:t>Overall Performance Across Government</a:t>
            </a:r>
            <a:endParaRPr dirty="0"/>
          </a:p>
        </p:txBody>
      </p:sp>
      <p:sp>
        <p:nvSpPr>
          <p:cNvPr id="331" name="Google Shape;331;p13"/>
          <p:cNvSpPr txBox="1">
            <a:spLocks noGrp="1"/>
          </p:cNvSpPr>
          <p:nvPr>
            <p:ph type="body" idx="1"/>
          </p:nvPr>
        </p:nvSpPr>
        <p:spPr>
          <a:xfrm>
            <a:off x="311700" y="1170125"/>
            <a:ext cx="5262753" cy="3313800"/>
          </a:xfrm>
          <a:prstGeom prst="rect">
            <a:avLst/>
          </a:prstGeom>
          <a:noFill/>
          <a:ln>
            <a:noFill/>
          </a:ln>
        </p:spPr>
        <p:txBody>
          <a:bodyPr spcFirstLastPara="1" wrap="square" lIns="91425" tIns="91425" rIns="91425" bIns="91425" anchor="t" anchorCtr="0">
            <a:noAutofit/>
          </a:bodyPr>
          <a:lstStyle/>
          <a:p>
            <a:pPr marL="0" indent="0">
              <a:spcAft>
                <a:spcPts val="1200"/>
              </a:spcAft>
              <a:buClr>
                <a:schemeClr val="dk1"/>
              </a:buClr>
              <a:buSzPts val="1100"/>
              <a:buNone/>
            </a:pPr>
            <a:r>
              <a:rPr lang="en" sz="1100" dirty="0"/>
              <a:t>Responses from 249 reporting entities </a:t>
            </a:r>
            <a:r>
              <a:rPr lang="en" sz="1100" b="1" dirty="0"/>
              <a:t>revealed the government as a whole is not meeting the statutory requirement of Section 508 to provide equal access to all members of the public and federal employees with disabilities</a:t>
            </a:r>
            <a:r>
              <a:rPr lang="en" sz="1100" dirty="0"/>
              <a:t>.</a:t>
            </a:r>
            <a:endParaRPr sz="1100" dirty="0"/>
          </a:p>
        </p:txBody>
      </p:sp>
      <p:graphicFrame>
        <p:nvGraphicFramePr>
          <p:cNvPr id="332" name="Google Shape;332;p13"/>
          <p:cNvGraphicFramePr/>
          <p:nvPr/>
        </p:nvGraphicFramePr>
        <p:xfrm>
          <a:off x="85044" y="1913038"/>
          <a:ext cx="4611412" cy="2974025"/>
        </p:xfrm>
        <a:graphic>
          <a:graphicData uri="http://schemas.openxmlformats.org/drawingml/2006/table">
            <a:tbl>
              <a:tblPr firstRow="1">
                <a:noFill/>
              </a:tblPr>
              <a:tblGrid>
                <a:gridCol w="958406">
                  <a:extLst>
                    <a:ext uri="{9D8B030D-6E8A-4147-A177-3AD203B41FA5}">
                      <a16:colId xmlns:a16="http://schemas.microsoft.com/office/drawing/2014/main" val="20000"/>
                    </a:ext>
                  </a:extLst>
                </a:gridCol>
                <a:gridCol w="741244">
                  <a:extLst>
                    <a:ext uri="{9D8B030D-6E8A-4147-A177-3AD203B41FA5}">
                      <a16:colId xmlns:a16="http://schemas.microsoft.com/office/drawing/2014/main" val="20001"/>
                    </a:ext>
                  </a:extLst>
                </a:gridCol>
                <a:gridCol w="777731">
                  <a:extLst>
                    <a:ext uri="{9D8B030D-6E8A-4147-A177-3AD203B41FA5}">
                      <a16:colId xmlns:a16="http://schemas.microsoft.com/office/drawing/2014/main" val="20002"/>
                    </a:ext>
                  </a:extLst>
                </a:gridCol>
                <a:gridCol w="723431">
                  <a:extLst>
                    <a:ext uri="{9D8B030D-6E8A-4147-A177-3AD203B41FA5}">
                      <a16:colId xmlns:a16="http://schemas.microsoft.com/office/drawing/2014/main" val="20003"/>
                    </a:ext>
                  </a:extLst>
                </a:gridCol>
                <a:gridCol w="696281">
                  <a:extLst>
                    <a:ext uri="{9D8B030D-6E8A-4147-A177-3AD203B41FA5}">
                      <a16:colId xmlns:a16="http://schemas.microsoft.com/office/drawing/2014/main" val="20004"/>
                    </a:ext>
                  </a:extLst>
                </a:gridCol>
                <a:gridCol w="714319">
                  <a:extLst>
                    <a:ext uri="{9D8B030D-6E8A-4147-A177-3AD203B41FA5}">
                      <a16:colId xmlns:a16="http://schemas.microsoft.com/office/drawing/2014/main" val="20005"/>
                    </a:ext>
                  </a:extLst>
                </a:gridCol>
              </a:tblGrid>
              <a:tr h="467231">
                <a:tc>
                  <a:txBody>
                    <a:bodyPr/>
                    <a:lstStyle/>
                    <a:p>
                      <a:pPr marL="0" marR="0" lvl="0" indent="0" algn="l" rtl="0">
                        <a:lnSpc>
                          <a:spcPct val="115000"/>
                        </a:lnSpc>
                        <a:spcBef>
                          <a:spcPts val="0"/>
                        </a:spcBef>
                        <a:spcAft>
                          <a:spcPts val="0"/>
                        </a:spcAft>
                        <a:buClr>
                          <a:schemeClr val="dk1"/>
                        </a:buClr>
                        <a:buSzPts val="1500"/>
                        <a:buFont typeface="Calibri"/>
                        <a:buNone/>
                      </a:pPr>
                      <a:endParaRPr sz="1100" u="none" strike="noStrike" cap="none" dirty="0">
                        <a:solidFill>
                          <a:srgbClr val="1F1F1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Very Low Maturity</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Low Maturity</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Moderate Maturity</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High Maturity</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Very High Maturity</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467231">
                <a:tc>
                  <a:txBody>
                    <a:bodyPr/>
                    <a:lstStyle/>
                    <a:p>
                      <a:pPr marL="0" marR="0" lvl="0" indent="0" algn="l"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Very High Conformance</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0</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B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6</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F1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9</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9FD"/>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dirty="0"/>
                        <a:t>0</a:t>
                      </a:r>
                      <a:endParaRPr sz="1800" u="none" strike="noStrike" cap="none"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67231">
                <a:tc>
                  <a:txBody>
                    <a:bodyPr/>
                    <a:lstStyle/>
                    <a:p>
                      <a:pPr marL="0" marR="0" lvl="0" indent="0" algn="l"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High Conformance</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FB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3</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8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8</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C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5</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F3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dirty="0"/>
                        <a:t>3</a:t>
                      </a:r>
                      <a:endParaRPr sz="1800" u="none" strike="noStrike" cap="none"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8FF"/>
                    </a:solidFill>
                  </a:tcPr>
                </a:tc>
                <a:extLst>
                  <a:ext uri="{0D108BD9-81ED-4DB2-BD59-A6C34878D82A}">
                    <a16:rowId xmlns:a16="http://schemas.microsoft.com/office/drawing/2014/main" val="10002"/>
                  </a:ext>
                </a:extLst>
              </a:tr>
              <a:tr h="467231">
                <a:tc>
                  <a:txBody>
                    <a:bodyPr/>
                    <a:lstStyle/>
                    <a:p>
                      <a:pPr marL="0" marR="0" lvl="0" indent="0" algn="l"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Moderate Conformance</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0</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12</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E2FD"/>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23</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8C7FA"/>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8</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C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4</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extLst>
                  <a:ext uri="{0D108BD9-81ED-4DB2-BD59-A6C34878D82A}">
                    <a16:rowId xmlns:a16="http://schemas.microsoft.com/office/drawing/2014/main" val="10003"/>
                  </a:ext>
                </a:extLst>
              </a:tr>
              <a:tr h="467231">
                <a:tc>
                  <a:txBody>
                    <a:bodyPr/>
                    <a:lstStyle/>
                    <a:p>
                      <a:pPr marL="0" marR="0" lvl="0" indent="0" algn="l" rtl="0">
                        <a:lnSpc>
                          <a:spcPct val="115000"/>
                        </a:lnSpc>
                        <a:spcBef>
                          <a:spcPts val="0"/>
                        </a:spcBef>
                        <a:spcAft>
                          <a:spcPts val="0"/>
                        </a:spcAft>
                        <a:buClr>
                          <a:srgbClr val="FFFFFF"/>
                        </a:buClr>
                        <a:buSzPts val="1300"/>
                        <a:buFont typeface="Calibri"/>
                        <a:buNone/>
                      </a:pPr>
                      <a:r>
                        <a:rPr lang="en" sz="1000" b="1" u="none" strike="noStrike" cap="none">
                          <a:solidFill>
                            <a:srgbClr val="FFFFFF"/>
                          </a:solidFill>
                        </a:rPr>
                        <a:t>Low Conformance</a:t>
                      </a:r>
                      <a:endParaRPr sz="1000" b="1" u="none" strike="noStrike" cap="none">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4</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39</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9FF6"/>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37</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2A4F7"/>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dirty="0"/>
                        <a:t>5</a:t>
                      </a:r>
                      <a:endParaRPr sz="1800" u="none" strike="noStrike" cap="none"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CF3FE"/>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1</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FDFF"/>
                    </a:solidFill>
                  </a:tcPr>
                </a:tc>
                <a:extLst>
                  <a:ext uri="{0D108BD9-81ED-4DB2-BD59-A6C34878D82A}">
                    <a16:rowId xmlns:a16="http://schemas.microsoft.com/office/drawing/2014/main" val="10004"/>
                  </a:ext>
                </a:extLst>
              </a:tr>
              <a:tr h="467231">
                <a:tc>
                  <a:txBody>
                    <a:bodyPr/>
                    <a:lstStyle/>
                    <a:p>
                      <a:pPr marL="0" marR="0" lvl="0" indent="0" algn="l" rtl="0">
                        <a:lnSpc>
                          <a:spcPct val="115000"/>
                        </a:lnSpc>
                        <a:spcBef>
                          <a:spcPts val="0"/>
                        </a:spcBef>
                        <a:spcAft>
                          <a:spcPts val="0"/>
                        </a:spcAft>
                        <a:buClr>
                          <a:srgbClr val="FFFFFF"/>
                        </a:buClr>
                        <a:buSzPts val="1300"/>
                        <a:buFont typeface="Calibri"/>
                        <a:buNone/>
                      </a:pPr>
                      <a:r>
                        <a:rPr lang="en" sz="1000" b="1" u="none" strike="noStrike" cap="none" dirty="0">
                          <a:solidFill>
                            <a:srgbClr val="FFFFFF"/>
                          </a:solidFill>
                        </a:rPr>
                        <a:t>Very Low Conformance</a:t>
                      </a:r>
                      <a:endParaRPr sz="1000" b="1" u="none" strike="noStrike" cap="none" dirty="0">
                        <a:solidFill>
                          <a:srgbClr val="FFFFFF"/>
                        </a:solidFill>
                      </a:endParaRPr>
                    </a:p>
                  </a:txBody>
                  <a:tcPr marL="63506" marR="63506" marT="63506" marB="63506">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21</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FCCFB"/>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25</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0C2FA"/>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27</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8BDF9"/>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a:t>4</a:t>
                      </a:r>
                      <a:endParaRPr sz="18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6FF"/>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 sz="1800" u="none" strike="noStrike" cap="none" dirty="0"/>
                        <a:t>1</a:t>
                      </a:r>
                      <a:endParaRPr sz="1800" u="none" strike="noStrike" cap="none" dirty="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FDFF"/>
                    </a:solidFill>
                  </a:tcPr>
                </a:tc>
                <a:extLst>
                  <a:ext uri="{0D108BD9-81ED-4DB2-BD59-A6C34878D82A}">
                    <a16:rowId xmlns:a16="http://schemas.microsoft.com/office/drawing/2014/main" val="10005"/>
                  </a:ext>
                </a:extLst>
              </a:tr>
            </a:tbl>
          </a:graphicData>
        </a:graphic>
      </p:graphicFrame>
      <p:pic>
        <p:nvPicPr>
          <p:cNvPr id="333" name="Google Shape;333;p13" descr="A scatter plot shows the distribution of agencies on a 0-to-5 scale across the x-axis representing maturity (m-index) and the y-axis representing conformance (c-index), with a heavy concentration of respondents located in the bottom and left of the graph. A dark red trend line shows an upward trend, indicating that, as respondent’s maturity increased, their conformance also generally tended to increase. The table on this slide further details the number of respondents who fell into specific brackets."/>
          <p:cNvPicPr preferRelativeResize="0"/>
          <p:nvPr/>
        </p:nvPicPr>
        <p:blipFill rotWithShape="1">
          <a:blip r:embed="rId3">
            <a:alphaModFix/>
          </a:blip>
          <a:srcRect/>
          <a:stretch/>
        </p:blipFill>
        <p:spPr>
          <a:xfrm>
            <a:off x="4872376" y="1913038"/>
            <a:ext cx="4135844" cy="2819400"/>
          </a:xfrm>
          <a:prstGeom prst="rect">
            <a:avLst/>
          </a:prstGeom>
          <a:noFill/>
          <a:ln w="9525" cap="flat" cmpd="sng">
            <a:solidFill>
              <a:schemeClr val="dk2"/>
            </a:solidFill>
            <a:prstDash val="solid"/>
            <a:round/>
            <a:headEnd type="none" w="sm" len="sm"/>
            <a:tailEnd type="none" w="sm" len="sm"/>
          </a:ln>
        </p:spPr>
      </p:pic>
      <p:sp>
        <p:nvSpPr>
          <p:cNvPr id="334" name="Google Shape;334;p1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solidFill>
                  <a:srgbClr val="003C71"/>
                </a:solidFill>
              </a:rPr>
              <a:pPr/>
              <a:t>14</a:t>
            </a:fld>
            <a:endParaRPr dirty="0">
              <a:solidFill>
                <a:srgbClr val="003C7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Title 1">
            <a:extLst>
              <a:ext uri="{FF2B5EF4-FFF2-40B4-BE49-F238E27FC236}">
                <a16:creationId xmlns:a16="http://schemas.microsoft.com/office/drawing/2014/main" id="{33F61174-C3E4-357F-D99B-C7F3D92A390C}"/>
              </a:ext>
            </a:extLst>
          </p:cNvPr>
          <p:cNvSpPr txBox="1">
            <a:spLocks/>
          </p:cNvSpPr>
          <p:nvPr/>
        </p:nvSpPr>
        <p:spPr>
          <a:xfrm>
            <a:off x="311700" y="597425"/>
            <a:ext cx="3818078" cy="1380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Public Sans SemiBold"/>
              <a:buNone/>
              <a:defRPr sz="2800" b="0" i="0" u="none" strike="noStrike" cap="none">
                <a:solidFill>
                  <a:schemeClr val="dk2"/>
                </a:solidFill>
                <a:latin typeface="Public Sans SemiBold"/>
                <a:ea typeface="Public Sans SemiBold"/>
                <a:cs typeface="Public Sans SemiBold"/>
                <a:sym typeface="Public Sa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 sz="2000" b="1" dirty="0">
                <a:solidFill>
                  <a:srgbClr val="003C71"/>
                </a:solidFill>
                <a:latin typeface="Public Sans SemiBold" panose="020B0604020202020204" charset="0"/>
                <a:ea typeface="Arial"/>
                <a:cs typeface="Arial"/>
                <a:sym typeface="Arial"/>
              </a:rPr>
              <a:t>The Majority of Top-Viewed ICT Tested Do Not Fully Conform to Section 508 Standards</a:t>
            </a:r>
            <a:endParaRPr lang="en-US" sz="2000" b="1" dirty="0">
              <a:latin typeface="Public Sans SemiBold" panose="020B0604020202020204" charset="0"/>
            </a:endParaRPr>
          </a:p>
        </p:txBody>
      </p:sp>
      <p:sp>
        <p:nvSpPr>
          <p:cNvPr id="339" name="Google Shape;339;p14"/>
          <p:cNvSpPr txBox="1">
            <a:spLocks noGrp="1"/>
          </p:cNvSpPr>
          <p:nvPr>
            <p:ph type="title"/>
          </p:nvPr>
        </p:nvSpPr>
        <p:spPr>
          <a:xfrm>
            <a:off x="311700" y="1977813"/>
            <a:ext cx="3914860" cy="2426477"/>
          </a:xfrm>
          <a:prstGeom prst="rect">
            <a:avLst/>
          </a:prstGeom>
          <a:noFill/>
          <a:ln>
            <a:noFill/>
          </a:ln>
        </p:spPr>
        <p:txBody>
          <a:bodyPr spcFirstLastPara="1" wrap="square" lIns="91425" tIns="91425" rIns="91425" bIns="91425" anchor="t" anchorCtr="0">
            <a:noAutofit/>
          </a:bodyPr>
          <a:lstStyle/>
          <a:p>
            <a:pPr>
              <a:lnSpc>
                <a:spcPct val="115000"/>
              </a:lnSpc>
              <a:spcBef>
                <a:spcPts val="1800"/>
              </a:spcBef>
              <a:buClr>
                <a:srgbClr val="091423"/>
              </a:buClr>
              <a:buSzPts val="2667"/>
            </a:pPr>
            <a:r>
              <a:rPr lang="en" sz="1800" dirty="0">
                <a:solidFill>
                  <a:srgbClr val="003C71"/>
                </a:solidFill>
                <a:latin typeface="Public Sans" panose="020B0604020202020204" charset="0"/>
                <a:ea typeface="Arial"/>
                <a:cs typeface="Arial"/>
                <a:sym typeface="Arial"/>
              </a:rPr>
              <a:t>Of the self-reported top 10 viewed intranet and internet pages, top 10 viewed electronic documents, and top five viewed videos, less than 30% fully conform to Section 508 standards.  </a:t>
            </a:r>
            <a:endParaRPr sz="1800" dirty="0">
              <a:solidFill>
                <a:srgbClr val="003C71"/>
              </a:solidFill>
              <a:latin typeface="Public Sans" panose="020B0604020202020204" charset="0"/>
            </a:endParaRPr>
          </a:p>
        </p:txBody>
      </p:sp>
      <p:pic>
        <p:nvPicPr>
          <p:cNvPr id="340" name="Google Shape;340;p14" descr="A bar graph shows the percentage of fully conformant ICT for all top intranet web pages, internet web pages, electronic documents, and videos tested. Twenty-five percent (25%) of the top 10 intranet pages were reported as fully conformant, 22% of the top 10 internet pages were reported as fully conformant, 24% of the top 10 electronic documents were reported as fully conformant, and 29% of top 5 videos were reported as fully conformant."/>
          <p:cNvPicPr preferRelativeResize="0"/>
          <p:nvPr/>
        </p:nvPicPr>
        <p:blipFill rotWithShape="1">
          <a:blip r:embed="rId3">
            <a:alphaModFix/>
          </a:blip>
          <a:srcRect/>
          <a:stretch/>
        </p:blipFill>
        <p:spPr>
          <a:xfrm>
            <a:off x="4461827" y="776859"/>
            <a:ext cx="4070639" cy="4053680"/>
          </a:xfrm>
          <a:prstGeom prst="rect">
            <a:avLst/>
          </a:prstGeom>
          <a:noFill/>
          <a:ln>
            <a:noFill/>
          </a:ln>
        </p:spPr>
      </p:pic>
      <p:sp>
        <p:nvSpPr>
          <p:cNvPr id="341" name="Google Shape;341;p14"/>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F9F9F9"/>
                </a:solidFill>
                <a:latin typeface="Calibri"/>
                <a:ea typeface="Calibri"/>
                <a:cs typeface="Calibri"/>
                <a:sym typeface="Calibri"/>
              </a:defRPr>
            </a:lvl9pPr>
          </a:lstStyle>
          <a:p>
            <a:fld id="{00000000-1234-1234-1234-123412341234}" type="slidenum">
              <a:rPr lang="en" sz="1000">
                <a:solidFill>
                  <a:srgbClr val="003C71"/>
                </a:solidFill>
              </a:rPr>
              <a:pPr/>
              <a:t>15</a:t>
            </a:fld>
            <a:endParaRPr sz="1100" dirty="0">
              <a:solidFill>
                <a:srgbClr val="003C7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150000"/>
              </a:lnSpc>
            </a:pPr>
            <a:r>
              <a:rPr lang="en" dirty="0"/>
              <a:t>Top ICT Compliance Outcomes</a:t>
            </a:r>
            <a:endParaRPr dirty="0"/>
          </a:p>
        </p:txBody>
      </p:sp>
      <p:pic>
        <p:nvPicPr>
          <p:cNvPr id="347" name="Google Shape;347;p15" descr="A bar chart shows the percentage of respondents reporting full conformance for select ICT: 31.7% fully conformed for Time and Attendance; 51% for employee training, 62.2% for Email App; 57.8% Virtual Meeting Platform, 51.4% Telework Agreement, 49% for SSO technology, 31.3% for W2, and 52.6% for 508 Complaint process."/>
          <p:cNvPicPr preferRelativeResize="0"/>
          <p:nvPr/>
        </p:nvPicPr>
        <p:blipFill rotWithShape="1">
          <a:blip r:embed="rId3">
            <a:alphaModFix/>
          </a:blip>
          <a:srcRect/>
          <a:stretch/>
        </p:blipFill>
        <p:spPr>
          <a:xfrm>
            <a:off x="187780" y="1581143"/>
            <a:ext cx="4249928" cy="3459963"/>
          </a:xfrm>
          <a:prstGeom prst="rect">
            <a:avLst/>
          </a:prstGeom>
          <a:noFill/>
          <a:ln>
            <a:noFill/>
          </a:ln>
        </p:spPr>
      </p:pic>
      <p:sp>
        <p:nvSpPr>
          <p:cNvPr id="348" name="Google Shape;348;p15"/>
          <p:cNvSpPr txBox="1">
            <a:spLocks noGrp="1"/>
          </p:cNvSpPr>
          <p:nvPr>
            <p:ph type="body" idx="1"/>
          </p:nvPr>
        </p:nvSpPr>
        <p:spPr>
          <a:xfrm>
            <a:off x="4572000" y="1304875"/>
            <a:ext cx="4260300" cy="3313800"/>
          </a:xfrm>
          <a:prstGeom prst="rect">
            <a:avLst/>
          </a:prstGeom>
          <a:noFill/>
          <a:ln>
            <a:noFill/>
          </a:ln>
        </p:spPr>
        <p:txBody>
          <a:bodyPr spcFirstLastPara="1" wrap="square" lIns="91425" tIns="91425" rIns="91425" bIns="91425" anchor="t" anchorCtr="0">
            <a:noAutofit/>
          </a:bodyPr>
          <a:lstStyle/>
          <a:p>
            <a:pPr marL="0" indent="0">
              <a:buSzPts val="2000"/>
              <a:buNone/>
            </a:pPr>
            <a:r>
              <a:rPr lang="en" sz="1500" dirty="0"/>
              <a:t>The self-reported conformance information for common digital technologies used within agencies shows:</a:t>
            </a:r>
            <a:endParaRPr sz="1500" dirty="0"/>
          </a:p>
          <a:p>
            <a:pPr marL="175022" indent="-175022">
              <a:spcBef>
                <a:spcPts val="1200"/>
              </a:spcBef>
              <a:buSzPts val="1400"/>
            </a:pPr>
            <a:r>
              <a:rPr lang="en" sz="1500" dirty="0"/>
              <a:t>The highest conformance was 62.2% for agency email applications.</a:t>
            </a:r>
            <a:endParaRPr sz="1500" dirty="0"/>
          </a:p>
          <a:p>
            <a:pPr marL="175022" indent="-175022">
              <a:buSzPts val="1400"/>
            </a:pPr>
            <a:r>
              <a:rPr lang="en" sz="1500" dirty="0"/>
              <a:t>The lowest was 31.3% with organization W2s.</a:t>
            </a:r>
            <a:endParaRPr sz="1500" dirty="0"/>
          </a:p>
          <a:p>
            <a:pPr marL="0" indent="0">
              <a:spcBef>
                <a:spcPts val="1200"/>
              </a:spcBef>
              <a:buClr>
                <a:schemeClr val="dk1"/>
              </a:buClr>
              <a:buSzPts val="1100"/>
              <a:buNone/>
            </a:pPr>
            <a:r>
              <a:rPr lang="en" sz="1500" dirty="0"/>
              <a:t>Every instance of noncompliance with Section 508 captured in this data indicates federal employees with disabilities and members of the public are impeded or excluded in their interactions with federal ICT.</a:t>
            </a:r>
            <a:endParaRPr sz="1500" dirty="0"/>
          </a:p>
          <a:p>
            <a:pPr marL="0" indent="0">
              <a:spcBef>
                <a:spcPts val="1200"/>
              </a:spcBef>
              <a:buSzPts val="1867"/>
              <a:buNone/>
            </a:pPr>
            <a:endParaRPr sz="1400" dirty="0"/>
          </a:p>
          <a:p>
            <a:pPr marL="0" indent="0">
              <a:spcBef>
                <a:spcPts val="1200"/>
              </a:spcBef>
              <a:spcAft>
                <a:spcPts val="1200"/>
              </a:spcAft>
              <a:buSzPts val="1867"/>
              <a:buNone/>
            </a:pPr>
            <a:endParaRPr sz="1400" dirty="0"/>
          </a:p>
        </p:txBody>
      </p:sp>
      <p:sp>
        <p:nvSpPr>
          <p:cNvPr id="349" name="Google Shape;349;p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150000"/>
              </a:lnSpc>
              <a:buClr>
                <a:schemeClr val="dk2"/>
              </a:buClr>
            </a:pPr>
            <a:r>
              <a:rPr lang="en" dirty="0"/>
              <a:t>Key Compliance Recommendations</a:t>
            </a:r>
            <a:endParaRPr dirty="0"/>
          </a:p>
        </p:txBody>
      </p:sp>
      <p:sp>
        <p:nvSpPr>
          <p:cNvPr id="355" name="Google Shape;355;p16"/>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71450" indent="-171450">
              <a:spcAft>
                <a:spcPts val="1200"/>
              </a:spcAft>
            </a:pPr>
            <a:r>
              <a:rPr lang="en-US" b="1" kern="100" dirty="0">
                <a:effectLst/>
                <a:latin typeface="Public Sans" panose="020B0604020202020204" charset="0"/>
                <a:ea typeface="Aptos" panose="020B0004020202020204" pitchFamily="34" charset="0"/>
                <a:cs typeface="Times New Roman" panose="02020603050405020304" pitchFamily="18" charset="0"/>
              </a:rPr>
              <a:t>Target Accessibility of High-Use Software: </a:t>
            </a:r>
            <a:r>
              <a:rPr lang="en-US" sz="1800" kern="100" dirty="0">
                <a:effectLst/>
                <a:latin typeface="Public Sans" panose="020B0604020202020204" charset="0"/>
                <a:ea typeface="Aptos" panose="020B0004020202020204" pitchFamily="34" charset="0"/>
                <a:cs typeface="Times New Roman" panose="02020603050405020304" pitchFamily="18" charset="0"/>
              </a:rPr>
              <a:t>Congress should consider conducting oversight efforts into major providers of ICT to the federal government to determine the best course of action for improving accessibility of high-use products. </a:t>
            </a:r>
            <a:endParaRPr lang="en-US" sz="1800" kern="100" dirty="0">
              <a:latin typeface="Public Sans" panose="020B0604020202020204" charset="0"/>
              <a:ea typeface="Aptos" panose="020B0004020202020204" pitchFamily="34" charset="0"/>
              <a:cs typeface="Times New Roman" panose="02020603050405020304" pitchFamily="18" charset="0"/>
            </a:endParaRPr>
          </a:p>
          <a:p>
            <a:pPr marL="171450" indent="-171450">
              <a:spcAft>
                <a:spcPts val="1800"/>
              </a:spcAft>
            </a:pPr>
            <a:r>
              <a:rPr lang="en-US" b="1" kern="100" dirty="0">
                <a:effectLst/>
                <a:latin typeface="Public Sans" panose="020B0604020202020204" charset="0"/>
                <a:ea typeface="Aptos" panose="020B0004020202020204" pitchFamily="34" charset="0"/>
                <a:cs typeface="Times New Roman" panose="02020603050405020304" pitchFamily="18" charset="0"/>
              </a:rPr>
              <a:t>Share Best Practices: </a:t>
            </a:r>
            <a:r>
              <a:rPr lang="en-US" sz="1800" kern="100" dirty="0">
                <a:effectLst/>
                <a:latin typeface="Public Sans" panose="020B0604020202020204" charset="0"/>
                <a:ea typeface="Aptos" panose="020B0004020202020204" pitchFamily="34" charset="0"/>
                <a:cs typeface="Times New Roman" panose="02020603050405020304" pitchFamily="18" charset="0"/>
              </a:rPr>
              <a:t>Agencies should more actively engage with the digital accessibility community, GSA, and the Access Board to develop and share best practices.</a:t>
            </a:r>
          </a:p>
        </p:txBody>
      </p:sp>
      <p:sp>
        <p:nvSpPr>
          <p:cNvPr id="356" name="Google Shape;356;p1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prstGeom prst="rect">
            <a:avLst/>
          </a:prstGeom>
          <a:noFill/>
          <a:ln>
            <a:noFill/>
          </a:ln>
        </p:spPr>
        <p:txBody>
          <a:bodyPr spcFirstLastPara="1" wrap="square" lIns="68569" tIns="34275" rIns="68569" bIns="34275" anchor="b" anchorCtr="0">
            <a:noAutofit/>
          </a:bodyPr>
          <a:lstStyle/>
          <a:p>
            <a:r>
              <a:rPr lang="en-US" dirty="0"/>
              <a:t>Key Finding #2</a:t>
            </a:r>
          </a:p>
        </p:txBody>
      </p:sp>
      <p:sp>
        <p:nvSpPr>
          <p:cNvPr id="324" name="Google Shape;324;p12"/>
          <p:cNvSpPr txBox="1">
            <a:spLocks noGrp="1"/>
          </p:cNvSpPr>
          <p:nvPr>
            <p:ph type="body" idx="1"/>
          </p:nvPr>
        </p:nvSpPr>
        <p:spPr>
          <a:prstGeom prst="rect">
            <a:avLst/>
          </a:prstGeom>
          <a:noFill/>
          <a:ln>
            <a:noFill/>
          </a:ln>
        </p:spPr>
        <p:txBody>
          <a:bodyPr spcFirstLastPara="1" wrap="square" lIns="68569" tIns="34275" rIns="68569" bIns="34275" anchor="ctr" anchorCtr="0">
            <a:normAutofit/>
          </a:bodyPr>
          <a:lstStyle/>
          <a:p>
            <a:pPr marL="0" indent="0" algn="ctr">
              <a:lnSpc>
                <a:spcPct val="90000"/>
              </a:lnSpc>
              <a:spcBef>
                <a:spcPts val="0"/>
              </a:spcBef>
              <a:buSzPts val="6000"/>
              <a:buNone/>
            </a:pPr>
            <a:r>
              <a:rPr lang="en-US" sz="3750" b="1" dirty="0"/>
              <a:t>Resources Are Impactful</a:t>
            </a:r>
            <a:endParaRPr lang="en-US" sz="2850" dirty="0"/>
          </a:p>
        </p:txBody>
      </p:sp>
      <p:sp>
        <p:nvSpPr>
          <p:cNvPr id="325" name="Google Shape;325;p1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fld id="{00000000-1234-1234-1234-123412341234}" type="slidenum">
              <a:rPr lang="en" smtClean="0"/>
              <a:pPr/>
              <a:t>18</a:t>
            </a:fld>
            <a:endParaRPr lang="en"/>
          </a:p>
        </p:txBody>
      </p:sp>
    </p:spTree>
    <p:extLst>
      <p:ext uri="{BB962C8B-B14F-4D97-AF65-F5344CB8AC3E}">
        <p14:creationId xmlns:p14="http://schemas.microsoft.com/office/powerpoint/2010/main" val="173555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100000"/>
              </a:lnSpc>
            </a:pPr>
            <a:r>
              <a:rPr lang="en"/>
              <a:t>Section 508 Program Manager (PM) Utilization</a:t>
            </a:r>
            <a:endParaRPr/>
          </a:p>
        </p:txBody>
      </p:sp>
      <p:pic>
        <p:nvPicPr>
          <p:cNvPr id="369" name="Google Shape;369;p18" descr="A bar chart showing the percentages of government-wide Section 508 PM or equivalent utilization (Q3): 28.1% of reporting entities had a full-time Section 508 PM, 51.4% had a part-time Section 508 PM, and 20.5% had no Section 508 PM."/>
          <p:cNvPicPr preferRelativeResize="0"/>
          <p:nvPr/>
        </p:nvPicPr>
        <p:blipFill rotWithShape="1">
          <a:blip r:embed="rId3">
            <a:alphaModFix/>
          </a:blip>
          <a:srcRect/>
          <a:stretch/>
        </p:blipFill>
        <p:spPr>
          <a:xfrm>
            <a:off x="140175" y="1451950"/>
            <a:ext cx="6222602" cy="1257888"/>
          </a:xfrm>
          <a:prstGeom prst="rect">
            <a:avLst/>
          </a:prstGeom>
          <a:noFill/>
          <a:ln w="9525" cap="flat" cmpd="sng">
            <a:solidFill>
              <a:srgbClr val="D9D9D9"/>
            </a:solidFill>
            <a:prstDash val="solid"/>
            <a:round/>
            <a:headEnd type="none" w="sm" len="sm"/>
            <a:tailEnd type="none" w="sm" len="sm"/>
          </a:ln>
        </p:spPr>
      </p:pic>
      <p:sp>
        <p:nvSpPr>
          <p:cNvPr id="370" name="Google Shape;370;p18"/>
          <p:cNvSpPr txBox="1">
            <a:spLocks noGrp="1"/>
          </p:cNvSpPr>
          <p:nvPr>
            <p:ph type="body" idx="1"/>
          </p:nvPr>
        </p:nvSpPr>
        <p:spPr>
          <a:xfrm>
            <a:off x="311700" y="2777067"/>
            <a:ext cx="6051077" cy="1841608"/>
          </a:xfrm>
          <a:prstGeom prst="rect">
            <a:avLst/>
          </a:prstGeom>
          <a:noFill/>
          <a:ln>
            <a:noFill/>
          </a:ln>
        </p:spPr>
        <p:txBody>
          <a:bodyPr spcFirstLastPara="1" wrap="square" lIns="91425" tIns="91425" rIns="91425" bIns="91425" anchor="t" anchorCtr="0">
            <a:noAutofit/>
          </a:bodyPr>
          <a:lstStyle/>
          <a:p>
            <a:pPr marL="469897" indent="-342900">
              <a:spcBef>
                <a:spcPts val="0"/>
              </a:spcBef>
              <a:spcAft>
                <a:spcPts val="1200"/>
              </a:spcAft>
              <a:buSzPts val="1600"/>
            </a:pPr>
            <a:r>
              <a:rPr lang="en" dirty="0"/>
              <a:t>Entities with higher Section 508 PM participation tend to have more mature Section 508 organizations.</a:t>
            </a:r>
            <a:endParaRPr dirty="0"/>
          </a:p>
          <a:p>
            <a:pPr marL="469897" indent="-342900">
              <a:spcBef>
                <a:spcPts val="0"/>
              </a:spcBef>
              <a:buSzPts val="1600"/>
            </a:pPr>
            <a:r>
              <a:rPr lang="en" dirty="0"/>
              <a:t>Section 508 PMs across government spent an average of 15.4 hours per week on Section 508.</a:t>
            </a:r>
            <a:endParaRPr dirty="0"/>
          </a:p>
        </p:txBody>
      </p:sp>
      <p:graphicFrame>
        <p:nvGraphicFramePr>
          <p:cNvPr id="371" name="Google Shape;371;p18"/>
          <p:cNvGraphicFramePr/>
          <p:nvPr/>
        </p:nvGraphicFramePr>
        <p:xfrm>
          <a:off x="6535650" y="2424450"/>
          <a:ext cx="2532150" cy="2244126"/>
        </p:xfrm>
        <a:graphic>
          <a:graphicData uri="http://schemas.openxmlformats.org/drawingml/2006/table">
            <a:tbl>
              <a:tblPr firstRow="1">
                <a:noFill/>
              </a:tblPr>
              <a:tblGrid>
                <a:gridCol w="1012856">
                  <a:extLst>
                    <a:ext uri="{9D8B030D-6E8A-4147-A177-3AD203B41FA5}">
                      <a16:colId xmlns:a16="http://schemas.microsoft.com/office/drawing/2014/main" val="20000"/>
                    </a:ext>
                  </a:extLst>
                </a:gridCol>
                <a:gridCol w="1519294">
                  <a:extLst>
                    <a:ext uri="{9D8B030D-6E8A-4147-A177-3AD203B41FA5}">
                      <a16:colId xmlns:a16="http://schemas.microsoft.com/office/drawing/2014/main" val="20001"/>
                    </a:ext>
                  </a:extLst>
                </a:gridCol>
              </a:tblGrid>
              <a:tr h="701751">
                <a:tc>
                  <a:txBody>
                    <a:bodyPr/>
                    <a:lstStyle/>
                    <a:p>
                      <a:pPr marL="0" marR="0" lvl="0" indent="0" algn="ctr" rtl="0">
                        <a:lnSpc>
                          <a:spcPct val="115000"/>
                        </a:lnSpc>
                        <a:spcBef>
                          <a:spcPts val="0"/>
                        </a:spcBef>
                        <a:spcAft>
                          <a:spcPts val="0"/>
                        </a:spcAft>
                        <a:buClr>
                          <a:srgbClr val="FFFFFF"/>
                        </a:buClr>
                        <a:buSzPts val="1500"/>
                        <a:buFont typeface="Calibri"/>
                        <a:buNone/>
                      </a:pPr>
                      <a:r>
                        <a:rPr lang="en" sz="1100" b="1" u="none" strike="noStrike" cap="none">
                          <a:solidFill>
                            <a:srgbClr val="FFFFFF"/>
                          </a:solidFill>
                        </a:rPr>
                        <a:t>Maturity Bracket</a:t>
                      </a:r>
                      <a:endParaRPr sz="1100" b="1" u="none" strike="noStrike" cap="none">
                        <a:solidFill>
                          <a:srgbClr val="FFFFF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73763"/>
                    </a:solidFill>
                  </a:tcPr>
                </a:tc>
                <a:tc>
                  <a:txBody>
                    <a:bodyPr/>
                    <a:lstStyle/>
                    <a:p>
                      <a:pPr marL="0" marR="0" lvl="0" indent="0" algn="ctr" rtl="0">
                        <a:lnSpc>
                          <a:spcPct val="115000"/>
                        </a:lnSpc>
                        <a:spcBef>
                          <a:spcPts val="0"/>
                        </a:spcBef>
                        <a:spcAft>
                          <a:spcPts val="0"/>
                        </a:spcAft>
                        <a:buClr>
                          <a:srgbClr val="FFFFFF"/>
                        </a:buClr>
                        <a:buSzPts val="1500"/>
                        <a:buFont typeface="Calibri"/>
                        <a:buNone/>
                      </a:pPr>
                      <a:r>
                        <a:rPr lang="en" sz="1100" b="1" u="none" strike="noStrike" cap="none">
                          <a:solidFill>
                            <a:srgbClr val="FFFFFF"/>
                          </a:solidFill>
                        </a:rPr>
                        <a:t>Average Section 508 PM Hours Spent per Week</a:t>
                      </a:r>
                      <a:endParaRPr sz="1100" b="1" u="none" strike="noStrike" cap="none">
                        <a:solidFill>
                          <a:srgbClr val="FFFFF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08475">
                <a:tc>
                  <a:txBody>
                    <a:bodyPr/>
                    <a:lstStyle/>
                    <a:p>
                      <a:pPr marL="0" marR="0" lvl="0" indent="0" algn="l"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Very High</a:t>
                      </a:r>
                      <a:endParaRPr sz="1100" u="none" strike="noStrike" cap="none">
                        <a:solidFill>
                          <a:srgbClr val="1F1F1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31 hours</a:t>
                      </a:r>
                      <a:endParaRPr sz="1100" u="none" strike="noStrike" cap="none">
                        <a:solidFill>
                          <a:srgbClr val="1F1F1F"/>
                        </a:solidFill>
                      </a:endParaRPr>
                    </a:p>
                  </a:txBody>
                  <a:tcPr marL="63506" marR="63506" marT="63506" marB="63506"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308475">
                <a:tc>
                  <a:txBody>
                    <a:bodyPr/>
                    <a:lstStyle/>
                    <a:p>
                      <a:pPr marL="0" marR="0" lvl="0" indent="0" algn="l"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High</a:t>
                      </a:r>
                      <a:endParaRPr sz="1100" u="none" strike="noStrike" cap="none">
                        <a:solidFill>
                          <a:srgbClr val="1F1F1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26 hours</a:t>
                      </a:r>
                      <a:endParaRPr sz="1100" u="none" strike="noStrike" cap="none">
                        <a:solidFill>
                          <a:srgbClr val="1F1F1F"/>
                        </a:solidFill>
                      </a:endParaRPr>
                    </a:p>
                  </a:txBody>
                  <a:tcPr marL="63506" marR="63506" marT="63506" marB="63506"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308475">
                <a:tc>
                  <a:txBody>
                    <a:bodyPr/>
                    <a:lstStyle/>
                    <a:p>
                      <a:pPr marL="0" marR="0" lvl="0" indent="0" algn="l"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Moderate</a:t>
                      </a:r>
                      <a:endParaRPr sz="1100" u="none" strike="noStrike" cap="none">
                        <a:solidFill>
                          <a:srgbClr val="1F1F1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19 hours</a:t>
                      </a:r>
                      <a:endParaRPr sz="1100" u="none" strike="noStrike" cap="none">
                        <a:solidFill>
                          <a:srgbClr val="1F1F1F"/>
                        </a:solidFill>
                      </a:endParaRPr>
                    </a:p>
                  </a:txBody>
                  <a:tcPr marL="63506" marR="63506" marT="63506" marB="63506"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08475">
                <a:tc>
                  <a:txBody>
                    <a:bodyPr/>
                    <a:lstStyle/>
                    <a:p>
                      <a:pPr marL="0" marR="0" lvl="0" indent="0" algn="l"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Low </a:t>
                      </a:r>
                      <a:endParaRPr sz="1100" u="none" strike="noStrike" cap="none">
                        <a:solidFill>
                          <a:srgbClr val="1F1F1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10 hours</a:t>
                      </a:r>
                      <a:endParaRPr sz="1100" u="none" strike="noStrike" cap="none">
                        <a:solidFill>
                          <a:srgbClr val="1F1F1F"/>
                        </a:solidFill>
                      </a:endParaRPr>
                    </a:p>
                  </a:txBody>
                  <a:tcPr marL="63506" marR="63506" marT="63506" marB="63506"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r h="308475">
                <a:tc>
                  <a:txBody>
                    <a:bodyPr/>
                    <a:lstStyle/>
                    <a:p>
                      <a:pPr marL="0" marR="0" lvl="0" indent="0" algn="l" rtl="0">
                        <a:lnSpc>
                          <a:spcPct val="115000"/>
                        </a:lnSpc>
                        <a:spcBef>
                          <a:spcPts val="0"/>
                        </a:spcBef>
                        <a:spcAft>
                          <a:spcPts val="0"/>
                        </a:spcAft>
                        <a:buClr>
                          <a:srgbClr val="1F1F1F"/>
                        </a:buClr>
                        <a:buSzPts val="1500"/>
                        <a:buFont typeface="Calibri"/>
                        <a:buNone/>
                      </a:pPr>
                      <a:r>
                        <a:rPr lang="en" sz="1100" u="none" strike="noStrike" cap="none">
                          <a:solidFill>
                            <a:srgbClr val="1F1F1F"/>
                          </a:solidFill>
                        </a:rPr>
                        <a:t>Very Low</a:t>
                      </a:r>
                      <a:endParaRPr sz="1100" u="none" strike="noStrike" cap="none">
                        <a:solidFill>
                          <a:srgbClr val="1F1F1F"/>
                        </a:solidFill>
                      </a:endParaRPr>
                    </a:p>
                  </a:txBody>
                  <a:tcPr marL="63506" marR="63506" marT="63506" marB="63506">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1F1F1F"/>
                        </a:buClr>
                        <a:buSzPts val="1500"/>
                        <a:buFont typeface="Calibri"/>
                        <a:buNone/>
                      </a:pPr>
                      <a:r>
                        <a:rPr lang="en" sz="1100" u="none" strike="noStrike" cap="none" dirty="0">
                          <a:solidFill>
                            <a:srgbClr val="1F1F1F"/>
                          </a:solidFill>
                        </a:rPr>
                        <a:t>3 hours</a:t>
                      </a:r>
                      <a:endParaRPr sz="1100" u="none" strike="noStrike" cap="none" dirty="0">
                        <a:solidFill>
                          <a:srgbClr val="1F1F1F"/>
                        </a:solidFill>
                      </a:endParaRPr>
                    </a:p>
                  </a:txBody>
                  <a:tcPr marL="63506" marR="63506" marT="63506" marB="63506"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2" name="Google Shape;372;p1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Today’s Agenda</a:t>
            </a:r>
            <a:endParaRPr dirty="0"/>
          </a:p>
        </p:txBody>
      </p:sp>
      <p:sp>
        <p:nvSpPr>
          <p:cNvPr id="150" name="Google Shape;150;p2"/>
          <p:cNvSpPr txBox="1">
            <a:spLocks noGrp="1"/>
          </p:cNvSpPr>
          <p:nvPr>
            <p:ph type="subTitle" idx="2"/>
          </p:nvPr>
        </p:nvSpPr>
        <p:spPr>
          <a:xfrm>
            <a:off x="689811" y="1332277"/>
            <a:ext cx="7980056" cy="3334549"/>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dirty="0">
                <a:solidFill>
                  <a:srgbClr val="003C71"/>
                </a:solidFill>
                <a:latin typeface="Public Sans" panose="020B0604020202020204" charset="0"/>
              </a:rPr>
              <a:t>Why Accessibility Matters</a:t>
            </a:r>
          </a:p>
          <a:p>
            <a:pPr marL="457200" lvl="0" indent="-342900" algn="l" rtl="0">
              <a:lnSpc>
                <a:spcPct val="150000"/>
              </a:lnSpc>
              <a:spcBef>
                <a:spcPts val="0"/>
              </a:spcBef>
              <a:spcAft>
                <a:spcPts val="0"/>
              </a:spcAft>
              <a:buSzPts val="1800"/>
              <a:buChar char="●"/>
            </a:pPr>
            <a:r>
              <a:rPr lang="en" dirty="0">
                <a:solidFill>
                  <a:srgbClr val="003C71"/>
                </a:solidFill>
                <a:latin typeface="Public Sans" panose="020B0604020202020204" charset="0"/>
              </a:rPr>
              <a:t>Legislative and Regulatory Landscape for Digital Accessibility</a:t>
            </a:r>
          </a:p>
          <a:p>
            <a:pPr marL="457200" lvl="0" indent="-342900" algn="l" rtl="0">
              <a:lnSpc>
                <a:spcPct val="150000"/>
              </a:lnSpc>
              <a:spcBef>
                <a:spcPts val="0"/>
              </a:spcBef>
              <a:spcAft>
                <a:spcPts val="0"/>
              </a:spcAft>
              <a:buSzPts val="1800"/>
              <a:buChar char="●"/>
            </a:pPr>
            <a:r>
              <a:rPr lang="en" dirty="0">
                <a:solidFill>
                  <a:srgbClr val="003C71"/>
                </a:solidFill>
                <a:latin typeface="Public Sans" panose="020B0604020202020204" charset="0"/>
                <a:ea typeface="Calibri"/>
                <a:cs typeface="Calibri"/>
                <a:sym typeface="Calibri"/>
              </a:rPr>
              <a:t>About Us: The GSA Government-wide IT Accessibility P</a:t>
            </a:r>
            <a:r>
              <a:rPr lang="en-US" dirty="0">
                <a:solidFill>
                  <a:srgbClr val="003C71"/>
                </a:solidFill>
                <a:latin typeface="Public Sans" panose="020B0604020202020204" charset="0"/>
                <a:ea typeface="Calibri"/>
                <a:cs typeface="Calibri"/>
                <a:sym typeface="Calibri"/>
              </a:rPr>
              <a:t>r</a:t>
            </a:r>
            <a:r>
              <a:rPr lang="en" dirty="0">
                <a:solidFill>
                  <a:srgbClr val="003C71"/>
                </a:solidFill>
                <a:latin typeface="Public Sans" panose="020B0604020202020204" charset="0"/>
                <a:ea typeface="Calibri"/>
                <a:cs typeface="Calibri"/>
                <a:sym typeface="Calibri"/>
              </a:rPr>
              <a:t>ogram</a:t>
            </a:r>
          </a:p>
          <a:p>
            <a:pPr marL="457200" lvl="0" indent="-342900" algn="l" rtl="0">
              <a:lnSpc>
                <a:spcPct val="150000"/>
              </a:lnSpc>
              <a:spcBef>
                <a:spcPts val="0"/>
              </a:spcBef>
              <a:spcAft>
                <a:spcPts val="0"/>
              </a:spcAft>
              <a:buSzPts val="1800"/>
              <a:buChar char="●"/>
            </a:pPr>
            <a:r>
              <a:rPr lang="en" dirty="0">
                <a:solidFill>
                  <a:srgbClr val="003C71"/>
                </a:solidFill>
                <a:latin typeface="Public Sans" panose="020B0604020202020204" charset="0"/>
                <a:ea typeface="Calibri"/>
                <a:cs typeface="Calibri"/>
                <a:sym typeface="Calibri"/>
              </a:rPr>
              <a:t>R</a:t>
            </a:r>
            <a:r>
              <a:rPr lang="en-US" dirty="0">
                <a:solidFill>
                  <a:srgbClr val="003C71"/>
                </a:solidFill>
                <a:latin typeface="Public Sans" panose="020B0604020202020204" charset="0"/>
                <a:ea typeface="Calibri"/>
                <a:cs typeface="Calibri"/>
                <a:sym typeface="Calibri"/>
              </a:rPr>
              <a:t>e</a:t>
            </a:r>
            <a:r>
              <a:rPr lang="en" dirty="0">
                <a:solidFill>
                  <a:srgbClr val="003C71"/>
                </a:solidFill>
                <a:latin typeface="Public Sans" panose="020B0604020202020204" charset="0"/>
                <a:ea typeface="Calibri"/>
                <a:cs typeface="Calibri"/>
                <a:sym typeface="Calibri"/>
              </a:rPr>
              <a:t>cent Congressional and Executive A</a:t>
            </a:r>
            <a:r>
              <a:rPr lang="en-US" dirty="0">
                <a:solidFill>
                  <a:srgbClr val="003C71"/>
                </a:solidFill>
                <a:latin typeface="Public Sans" panose="020B0604020202020204" charset="0"/>
                <a:ea typeface="Calibri"/>
                <a:cs typeface="Calibri"/>
                <a:sym typeface="Calibri"/>
              </a:rPr>
              <a:t>c</a:t>
            </a:r>
            <a:r>
              <a:rPr lang="en" dirty="0">
                <a:solidFill>
                  <a:srgbClr val="003C71"/>
                </a:solidFill>
                <a:latin typeface="Public Sans" panose="020B0604020202020204" charset="0"/>
                <a:ea typeface="Calibri"/>
                <a:cs typeface="Calibri"/>
                <a:sym typeface="Calibri"/>
              </a:rPr>
              <a:t>tions</a:t>
            </a:r>
          </a:p>
          <a:p>
            <a:pPr marL="457200" lvl="0" indent="-342900" algn="l" rtl="0">
              <a:lnSpc>
                <a:spcPct val="150000"/>
              </a:lnSpc>
              <a:spcBef>
                <a:spcPts val="0"/>
              </a:spcBef>
              <a:spcAft>
                <a:spcPts val="0"/>
              </a:spcAft>
              <a:buSzPts val="1800"/>
              <a:buChar char="●"/>
            </a:pPr>
            <a:r>
              <a:rPr lang="en" dirty="0">
                <a:solidFill>
                  <a:srgbClr val="003C71"/>
                </a:solidFill>
                <a:latin typeface="Public Sans" panose="020B0604020202020204" charset="0"/>
                <a:ea typeface="Calibri"/>
                <a:cs typeface="Calibri"/>
                <a:sym typeface="Calibri"/>
              </a:rPr>
              <a:t>Findings from GSA’s (Federal) Governmentwide Section 508 Assessment</a:t>
            </a:r>
          </a:p>
          <a:p>
            <a:pPr marL="457200" lvl="0" indent="-342900" algn="l" rtl="0">
              <a:lnSpc>
                <a:spcPct val="150000"/>
              </a:lnSpc>
              <a:spcBef>
                <a:spcPts val="0"/>
              </a:spcBef>
              <a:spcAft>
                <a:spcPts val="0"/>
              </a:spcAft>
              <a:buSzPts val="1800"/>
              <a:buChar char="●"/>
            </a:pPr>
            <a:r>
              <a:rPr lang="en-US" dirty="0">
                <a:solidFill>
                  <a:srgbClr val="003C71"/>
                </a:solidFill>
                <a:latin typeface="Public Sans" panose="020B0604020202020204" charset="0"/>
                <a:ea typeface="Calibri"/>
                <a:cs typeface="Calibri"/>
                <a:sym typeface="Calibri"/>
              </a:rPr>
              <a:t>Insights and Resources for Advancing Digital Accessibility</a:t>
            </a:r>
            <a:endParaRPr dirty="0">
              <a:solidFill>
                <a:srgbClr val="003C71"/>
              </a:solidFill>
              <a:latin typeface="Public Sans" panose="020B0604020202020204" charset="0"/>
              <a:ea typeface="Calibri"/>
              <a:cs typeface="Calibri"/>
              <a:sym typeface="Calibri"/>
            </a:endParaRPr>
          </a:p>
        </p:txBody>
      </p:sp>
      <p:sp>
        <p:nvSpPr>
          <p:cNvPr id="148" name="Google Shape;148;p2"/>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500">
                <a:latin typeface="Public Sans" panose="020B0604020202020204" charset="0"/>
              </a:rPr>
              <a:t>2</a:t>
            </a:fld>
            <a:endParaRPr sz="1500">
              <a:latin typeface="Public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100000"/>
              </a:lnSpc>
              <a:buSzPts val="4400"/>
            </a:pPr>
            <a:r>
              <a:rPr lang="en" sz="3300"/>
              <a:t>FTE by Maturity and Conformance Bracket</a:t>
            </a:r>
            <a:endParaRPr sz="3300"/>
          </a:p>
        </p:txBody>
      </p:sp>
      <p:pic>
        <p:nvPicPr>
          <p:cNvPr id="378" name="Google Shape;378;p19" descr="A line graph shows that, as the maturity bracket increases, the average total FTE increases: The line graph data shows: 0.2 FTEs in the Very Low bracket, 2.5 FTEs in the Low bracket, 5.3 FTEs in the Moderate bracket, 6.1 FTEs in the High bracket, and 8.3 FTEs in the Very High bracket."/>
          <p:cNvPicPr preferRelativeResize="0"/>
          <p:nvPr/>
        </p:nvPicPr>
        <p:blipFill rotWithShape="1">
          <a:blip r:embed="rId3">
            <a:alphaModFix/>
          </a:blip>
          <a:srcRect/>
          <a:stretch/>
        </p:blipFill>
        <p:spPr>
          <a:xfrm>
            <a:off x="166776" y="1734051"/>
            <a:ext cx="3108526" cy="3108526"/>
          </a:xfrm>
          <a:prstGeom prst="rect">
            <a:avLst/>
          </a:prstGeom>
          <a:noFill/>
          <a:ln w="9525" cap="flat" cmpd="sng">
            <a:solidFill>
              <a:srgbClr val="D9D9D9"/>
            </a:solidFill>
            <a:prstDash val="solid"/>
            <a:round/>
            <a:headEnd type="none" w="sm" len="sm"/>
            <a:tailEnd type="none" w="sm" len="sm"/>
          </a:ln>
        </p:spPr>
      </p:pic>
      <p:pic>
        <p:nvPicPr>
          <p:cNvPr id="379" name="Google Shape;379;p19" descr="A line graph shows that, as the conformance bracket increases, the average total FTE generally increases:. The line graph data shows: 1.9 FTEs in the Very Low bracket, 6.1 FTEs in the Low bracket, 3.6 FTEs in the Moderate bracket, 4.9 FTEs in the High bracket, and 8.2 FTEs in the Very High bracket."/>
          <p:cNvPicPr preferRelativeResize="0"/>
          <p:nvPr/>
        </p:nvPicPr>
        <p:blipFill rotWithShape="1">
          <a:blip r:embed="rId4">
            <a:alphaModFix/>
          </a:blip>
          <a:srcRect/>
          <a:stretch/>
        </p:blipFill>
        <p:spPr>
          <a:xfrm>
            <a:off x="3386151" y="1734051"/>
            <a:ext cx="3108526" cy="3108526"/>
          </a:xfrm>
          <a:prstGeom prst="rect">
            <a:avLst/>
          </a:prstGeom>
          <a:noFill/>
          <a:ln w="9525" cap="flat" cmpd="sng">
            <a:solidFill>
              <a:srgbClr val="D9D9D9"/>
            </a:solidFill>
            <a:prstDash val="solid"/>
            <a:round/>
            <a:headEnd type="none" w="sm" len="sm"/>
            <a:tailEnd type="none" w="sm" len="sm"/>
          </a:ln>
        </p:spPr>
      </p:pic>
      <p:sp>
        <p:nvSpPr>
          <p:cNvPr id="380" name="Google Shape;380;p19"/>
          <p:cNvSpPr txBox="1">
            <a:spLocks noGrp="1"/>
          </p:cNvSpPr>
          <p:nvPr>
            <p:ph type="body" idx="1"/>
          </p:nvPr>
        </p:nvSpPr>
        <p:spPr>
          <a:xfrm>
            <a:off x="6605526" y="1734051"/>
            <a:ext cx="2226774" cy="2884624"/>
          </a:xfrm>
          <a:prstGeom prst="rect">
            <a:avLst/>
          </a:prstGeom>
          <a:noFill/>
          <a:ln>
            <a:noFill/>
          </a:ln>
        </p:spPr>
        <p:txBody>
          <a:bodyPr spcFirstLastPara="1" wrap="square" lIns="91425" tIns="91425" rIns="91425" bIns="91425" anchor="t" anchorCtr="0">
            <a:noAutofit/>
          </a:bodyPr>
          <a:lstStyle/>
          <a:p>
            <a:pPr marL="175022" indent="-175022">
              <a:buSzPts val="1600"/>
            </a:pPr>
            <a:r>
              <a:rPr lang="en" dirty="0"/>
              <a:t>More mature entities tend to have more FTEs. </a:t>
            </a:r>
            <a:endParaRPr dirty="0"/>
          </a:p>
          <a:p>
            <a:pPr marL="175022" indent="-175022">
              <a:spcBef>
                <a:spcPts val="600"/>
              </a:spcBef>
              <a:spcAft>
                <a:spcPts val="600"/>
              </a:spcAft>
              <a:buSzPts val="1600"/>
            </a:pPr>
            <a:r>
              <a:rPr lang="en" dirty="0"/>
              <a:t>Entities with better conformance outcomes tend to have more FTEs.</a:t>
            </a:r>
            <a:endParaRPr dirty="0"/>
          </a:p>
        </p:txBody>
      </p:sp>
      <p:sp>
        <p:nvSpPr>
          <p:cNvPr id="381" name="Google Shape;381;p1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pPr/>
              <a:t>20</a:t>
            </a:fld>
            <a:endParaRPr>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150000"/>
              </a:lnSpc>
              <a:buClr>
                <a:schemeClr val="dk2"/>
              </a:buClr>
            </a:pPr>
            <a:r>
              <a:rPr lang="en" dirty="0"/>
              <a:t>Key Resourcing Recommendations</a:t>
            </a:r>
            <a:endParaRPr dirty="0"/>
          </a:p>
        </p:txBody>
      </p:sp>
      <p:sp>
        <p:nvSpPr>
          <p:cNvPr id="387" name="Google Shape;387;p2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342900" marR="0" lvl="0" indent="-342900">
              <a:lnSpc>
                <a:spcPct val="100000"/>
              </a:lnSpc>
              <a:spcBef>
                <a:spcPts val="0"/>
              </a:spcBef>
              <a:spcAft>
                <a:spcPts val="1200"/>
              </a:spcAft>
              <a:buFont typeface="Public Sans" panose="020B0604020202020204" charset="0"/>
              <a:buChar char="●"/>
              <a:tabLst>
                <a:tab pos="457200" algn="l"/>
              </a:tabLst>
            </a:pPr>
            <a:r>
              <a:rPr lang="en-US" b="1" kern="100" dirty="0">
                <a:effectLst/>
                <a:latin typeface="Public Sans" panose="020B0604020202020204" charset="0"/>
                <a:ea typeface="Aptos" panose="020B0004020202020204" pitchFamily="34" charset="0"/>
                <a:cs typeface="Times New Roman" panose="02020603050405020304" pitchFamily="18" charset="0"/>
              </a:rPr>
              <a:t>Ensure Sufficient Section 508 Program Manager (PM) Utilization:</a:t>
            </a:r>
            <a:r>
              <a:rPr lang="en-US" sz="1400" b="1" kern="100" dirty="0">
                <a:latin typeface="Public Sans" panose="020B0604020202020204" charset="0"/>
                <a:ea typeface="Aptos" panose="020B0004020202020204" pitchFamily="34" charset="0"/>
                <a:cs typeface="Times New Roman" panose="02020603050405020304" pitchFamily="18" charset="0"/>
              </a:rPr>
              <a:t> </a:t>
            </a:r>
            <a:r>
              <a:rPr lang="en-US" sz="1800" kern="100" dirty="0">
                <a:effectLst/>
                <a:latin typeface="Public Sans" panose="020B0604020202020204" charset="0"/>
                <a:ea typeface="Aptos" panose="020B0004020202020204" pitchFamily="34" charset="0"/>
                <a:cs typeface="Times New Roman" panose="02020603050405020304" pitchFamily="18" charset="0"/>
              </a:rPr>
              <a:t>Agencies should have an assigned Section 508 PM with utilization and authority that is proportionate and sufficient to ensure an effective Section 508 program.</a:t>
            </a:r>
          </a:p>
          <a:p>
            <a:pPr marL="342900" marR="0" lvl="0" indent="-342900">
              <a:lnSpc>
                <a:spcPct val="100000"/>
              </a:lnSpc>
              <a:spcBef>
                <a:spcPts val="0"/>
              </a:spcBef>
              <a:spcAft>
                <a:spcPts val="800"/>
              </a:spcAft>
              <a:buFont typeface="Public Sans" panose="020B0604020202020204" charset="0"/>
              <a:buChar char="●"/>
              <a:tabLst>
                <a:tab pos="457200" algn="l"/>
              </a:tabLst>
            </a:pPr>
            <a:r>
              <a:rPr lang="en-US" b="1" kern="100" dirty="0">
                <a:effectLst/>
                <a:latin typeface="Public Sans" panose="020B0604020202020204" charset="0"/>
                <a:ea typeface="Aptos" panose="020B0004020202020204" pitchFamily="34" charset="0"/>
                <a:cs typeface="Times New Roman" panose="02020603050405020304" pitchFamily="18" charset="0"/>
              </a:rPr>
              <a:t>Ensure Sufficient Section 508 Program Resourcing:</a:t>
            </a:r>
            <a:r>
              <a:rPr lang="en-US" sz="1400" b="1" kern="100" dirty="0">
                <a:latin typeface="Public Sans" panose="020B0604020202020204" charset="0"/>
                <a:ea typeface="Aptos" panose="020B0004020202020204" pitchFamily="34" charset="0"/>
                <a:cs typeface="Times New Roman" panose="02020603050405020304" pitchFamily="18" charset="0"/>
              </a:rPr>
              <a:t> </a:t>
            </a:r>
            <a:r>
              <a:rPr lang="en-US" sz="1800" kern="100" dirty="0">
                <a:effectLst/>
                <a:latin typeface="Public Sans" panose="020B0604020202020204" charset="0"/>
                <a:ea typeface="Aptos" panose="020B0004020202020204" pitchFamily="34" charset="0"/>
                <a:cs typeface="Times New Roman" panose="02020603050405020304" pitchFamily="18" charset="0"/>
              </a:rPr>
              <a:t>Agencies should consider including information about Section 508 program capacity in annual budget requests to highlight necessary resources to improve ICT accessibility.</a:t>
            </a:r>
          </a:p>
        </p:txBody>
      </p:sp>
      <p:sp>
        <p:nvSpPr>
          <p:cNvPr id="388" name="Google Shape;388;p2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fld id="{00000000-1234-1234-1234-123412341234}" type="slidenum">
              <a:rPr lang="en"/>
              <a:pPr/>
              <a:t>21</a:t>
            </a:fld>
            <a:endParaRPr>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E1E8-C385-9B46-D60F-B3B5EC4F3FAE}"/>
              </a:ext>
            </a:extLst>
          </p:cNvPr>
          <p:cNvSpPr>
            <a:spLocks noGrp="1"/>
          </p:cNvSpPr>
          <p:nvPr>
            <p:ph type="title"/>
          </p:nvPr>
        </p:nvSpPr>
        <p:spPr/>
        <p:txBody>
          <a:bodyPr/>
          <a:lstStyle/>
          <a:p>
            <a:r>
              <a:rPr lang="en-US" dirty="0"/>
              <a:t>Read the FY23 Assessment Report</a:t>
            </a:r>
          </a:p>
        </p:txBody>
      </p:sp>
      <p:sp>
        <p:nvSpPr>
          <p:cNvPr id="3" name="Text Placeholder 2">
            <a:extLst>
              <a:ext uri="{FF2B5EF4-FFF2-40B4-BE49-F238E27FC236}">
                <a16:creationId xmlns:a16="http://schemas.microsoft.com/office/drawing/2014/main" id="{B5C52862-EB48-8A57-987A-E7FC9842F29A}"/>
              </a:ext>
            </a:extLst>
          </p:cNvPr>
          <p:cNvSpPr>
            <a:spLocks noGrp="1"/>
          </p:cNvSpPr>
          <p:nvPr>
            <p:ph type="body" idx="1"/>
          </p:nvPr>
        </p:nvSpPr>
        <p:spPr/>
        <p:txBody>
          <a:bodyPr/>
          <a:lstStyle/>
          <a:p>
            <a:pPr>
              <a:lnSpc>
                <a:spcPct val="100000"/>
              </a:lnSpc>
              <a:spcBef>
                <a:spcPts val="1200"/>
              </a:spcBef>
            </a:pPr>
            <a:r>
              <a:rPr lang="en-US" sz="1600" dirty="0"/>
              <a:t>The web version of the report is available at: </a:t>
            </a:r>
            <a:r>
              <a:rPr lang="en-US" sz="1600" dirty="0">
                <a:hlinkClick r:id="rId2"/>
              </a:rPr>
              <a:t>https://www.section508.gov/manage/section-508-assessment/2023/message-from-gsa-administrator/</a:t>
            </a:r>
            <a:endParaRPr lang="en-US" sz="1600" dirty="0"/>
          </a:p>
          <a:p>
            <a:pPr>
              <a:lnSpc>
                <a:spcPct val="100000"/>
              </a:lnSpc>
              <a:spcBef>
                <a:spcPts val="1200"/>
              </a:spcBef>
            </a:pPr>
            <a:r>
              <a:rPr lang="en-US" sz="1600" dirty="0"/>
              <a:t>A downloadable PDF version of the report is available at: </a:t>
            </a:r>
            <a:r>
              <a:rPr lang="en-US" sz="1600" dirty="0">
                <a:hlinkClick r:id="rId3"/>
              </a:rPr>
              <a:t>https://assets.section508.gov/files/reports/cr-2023/FY%2023%20Governmentwide%20Section%20508%20Assessment%20Report.pdf</a:t>
            </a:r>
            <a:endParaRPr lang="en-US" sz="1600" dirty="0"/>
          </a:p>
          <a:p>
            <a:pPr>
              <a:lnSpc>
                <a:spcPct val="100000"/>
              </a:lnSpc>
              <a:spcBef>
                <a:spcPts val="1200"/>
              </a:spcBef>
            </a:pPr>
            <a:r>
              <a:rPr lang="en-US" sz="1600" dirty="0"/>
              <a:t>All response data is available at: </a:t>
            </a:r>
            <a:r>
              <a:rPr lang="en-US" sz="1600" dirty="0">
                <a:hlinkClick r:id="rId4"/>
              </a:rPr>
              <a:t>https://www.section508.gov/manage/section-508-assessment/2023/assessment-data-downloads/</a:t>
            </a:r>
            <a:endParaRPr lang="en-US" sz="1600" dirty="0"/>
          </a:p>
          <a:p>
            <a:pPr>
              <a:lnSpc>
                <a:spcPct val="100000"/>
              </a:lnSpc>
              <a:spcBef>
                <a:spcPts val="1200"/>
              </a:spcBef>
            </a:pPr>
            <a:r>
              <a:rPr lang="en-US" sz="1600" dirty="0"/>
              <a:t>All criteria and instructions are available at: </a:t>
            </a:r>
            <a:r>
              <a:rPr lang="en-US" sz="1600" dirty="0">
                <a:hlinkClick r:id="rId5"/>
              </a:rPr>
              <a:t>https://www.section508.gov/manage/section-508-assessment/criteria-01/</a:t>
            </a:r>
            <a:endParaRPr lang="en-US" sz="1600" dirty="0"/>
          </a:p>
        </p:txBody>
      </p:sp>
      <p:sp>
        <p:nvSpPr>
          <p:cNvPr id="4" name="Slide Number Placeholder 3">
            <a:extLst>
              <a:ext uri="{FF2B5EF4-FFF2-40B4-BE49-F238E27FC236}">
                <a16:creationId xmlns:a16="http://schemas.microsoft.com/office/drawing/2014/main" id="{D0ECE0E8-3EAA-0FF1-37FC-639472ACC6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21928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39AF-C173-3A54-040D-7862E90088B6}"/>
              </a:ext>
            </a:extLst>
          </p:cNvPr>
          <p:cNvSpPr>
            <a:spLocks noGrp="1"/>
          </p:cNvSpPr>
          <p:nvPr>
            <p:ph type="title"/>
          </p:nvPr>
        </p:nvSpPr>
        <p:spPr/>
        <p:txBody>
          <a:bodyPr/>
          <a:lstStyle/>
          <a:p>
            <a:r>
              <a:rPr lang="en-US" dirty="0"/>
              <a:t>Foundations for a Model 508 Program</a:t>
            </a:r>
          </a:p>
        </p:txBody>
      </p:sp>
      <p:sp>
        <p:nvSpPr>
          <p:cNvPr id="3" name="Slide Number Placeholder 2">
            <a:extLst>
              <a:ext uri="{FF2B5EF4-FFF2-40B4-BE49-F238E27FC236}">
                <a16:creationId xmlns:a16="http://schemas.microsoft.com/office/drawing/2014/main" id="{902480CC-6828-C32A-D86E-8BA703F262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5887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F256-4EFD-4679-60DF-7F0E5F45442D}"/>
              </a:ext>
            </a:extLst>
          </p:cNvPr>
          <p:cNvSpPr>
            <a:spLocks noGrp="1"/>
          </p:cNvSpPr>
          <p:nvPr>
            <p:ph type="title"/>
          </p:nvPr>
        </p:nvSpPr>
        <p:spPr/>
        <p:txBody>
          <a:bodyPr/>
          <a:lstStyle/>
          <a:p>
            <a:r>
              <a:rPr lang="en-US" dirty="0"/>
              <a:t>Strategic Agency Outreach</a:t>
            </a:r>
          </a:p>
        </p:txBody>
      </p:sp>
      <p:sp>
        <p:nvSpPr>
          <p:cNvPr id="3" name="Text Placeholder 2">
            <a:extLst>
              <a:ext uri="{FF2B5EF4-FFF2-40B4-BE49-F238E27FC236}">
                <a16:creationId xmlns:a16="http://schemas.microsoft.com/office/drawing/2014/main" id="{A5017CFA-2956-DE82-62B3-CE187FDA7ED0}"/>
              </a:ext>
            </a:extLst>
          </p:cNvPr>
          <p:cNvSpPr>
            <a:spLocks noGrp="1"/>
          </p:cNvSpPr>
          <p:nvPr>
            <p:ph type="body" idx="1"/>
          </p:nvPr>
        </p:nvSpPr>
        <p:spPr>
          <a:xfrm>
            <a:off x="311700" y="1170126"/>
            <a:ext cx="6501853" cy="3730738"/>
          </a:xfrm>
        </p:spPr>
        <p:txBody>
          <a:bodyPr/>
          <a:lstStyle/>
          <a:p>
            <a:pPr marL="342900" marR="0" lvl="0" indent="-342900">
              <a:lnSpc>
                <a:spcPct val="100000"/>
              </a:lnSpc>
              <a:buFont typeface="Symbol" panose="05050102010706020507" pitchFamily="18" charset="2"/>
              <a:buChar char=""/>
            </a:pPr>
            <a:r>
              <a:rPr lang="en-US" sz="1500" b="1" kern="100" dirty="0">
                <a:effectLst/>
                <a:latin typeface="Public Sans" panose="020B0604020202020204" charset="0"/>
                <a:ea typeface="Aptos" panose="020B0004020202020204" pitchFamily="34" charset="0"/>
                <a:cs typeface="Times New Roman" panose="02020603050405020304" pitchFamily="18" charset="0"/>
              </a:rPr>
              <a:t>Assessment-Driven Insight</a:t>
            </a:r>
            <a:r>
              <a:rPr lang="en-US" sz="1500" kern="100" dirty="0">
                <a:effectLst/>
                <a:latin typeface="Public Sans" panose="020B0604020202020204" charset="0"/>
                <a:ea typeface="Aptos" panose="020B0004020202020204" pitchFamily="34" charset="0"/>
                <a:cs typeface="Times New Roman" panose="02020603050405020304" pitchFamily="18" charset="0"/>
              </a:rPr>
              <a:t>: The 2023 Government-wide Section 508 Assessment revealed significant performance gaps, with only 7% of entities scoring high for both maturity and conformance.</a:t>
            </a:r>
          </a:p>
          <a:p>
            <a:pPr marL="342900" marR="0" lvl="0" indent="-342900">
              <a:lnSpc>
                <a:spcPct val="100000"/>
              </a:lnSpc>
              <a:spcBef>
                <a:spcPts val="1200"/>
              </a:spcBef>
              <a:buFont typeface="Symbol" panose="05050102010706020507" pitchFamily="18" charset="2"/>
              <a:buChar char=""/>
            </a:pPr>
            <a:r>
              <a:rPr lang="en-US" sz="1500" b="1" kern="100" dirty="0">
                <a:effectLst/>
                <a:latin typeface="Public Sans" panose="020B0604020202020204" charset="0"/>
                <a:ea typeface="Aptos" panose="020B0004020202020204" pitchFamily="34" charset="0"/>
                <a:cs typeface="Times New Roman" panose="02020603050405020304" pitchFamily="18" charset="0"/>
              </a:rPr>
              <a:t>Purpose</a:t>
            </a:r>
            <a:r>
              <a:rPr lang="en-US" sz="1500" kern="100" dirty="0">
                <a:effectLst/>
                <a:latin typeface="Public Sans" panose="020B0604020202020204" charset="0"/>
                <a:ea typeface="Aptos" panose="020B0004020202020204" pitchFamily="34" charset="0"/>
                <a:cs typeface="Times New Roman" panose="02020603050405020304" pitchFamily="18" charset="0"/>
              </a:rPr>
              <a:t>: To understand what characterized these high achievers, GSA conducted a focused study, exploring the strategies and practices of top-performing agencies. In other words:</a:t>
            </a:r>
            <a:endParaRPr lang="en-US" sz="1500" kern="100" dirty="0">
              <a:latin typeface="Public Sans" panose="020B0604020202020204" charset="0"/>
              <a:ea typeface="Aptos" panose="020B0004020202020204" pitchFamily="34" charset="0"/>
              <a:cs typeface="Times New Roman" panose="02020603050405020304" pitchFamily="18" charset="0"/>
            </a:endParaRPr>
          </a:p>
          <a:p>
            <a:pPr marL="342900" marR="0" lvl="0" indent="-342900">
              <a:lnSpc>
                <a:spcPct val="100000"/>
              </a:lnSpc>
              <a:spcBef>
                <a:spcPts val="1200"/>
              </a:spcBef>
              <a:buFont typeface="Symbol" panose="05050102010706020507" pitchFamily="18" charset="2"/>
              <a:buChar char=""/>
            </a:pPr>
            <a:r>
              <a:rPr lang="en-US" sz="1500" b="1" kern="100" dirty="0">
                <a:effectLst/>
                <a:latin typeface="Public Sans" panose="020B0604020202020204" charset="0"/>
                <a:ea typeface="Aptos" panose="020B0004020202020204" pitchFamily="34" charset="0"/>
                <a:cs typeface="Times New Roman" panose="02020603050405020304" pitchFamily="18" charset="0"/>
              </a:rPr>
              <a:t>Key Question:</a:t>
            </a:r>
            <a:r>
              <a:rPr lang="en-US" sz="1500" kern="100" dirty="0">
                <a:effectLst/>
                <a:latin typeface="Public Sans" panose="020B0604020202020204" charset="0"/>
                <a:ea typeface="Aptos" panose="020B0004020202020204" pitchFamily="34" charset="0"/>
                <a:cs typeface="Times New Roman" panose="02020603050405020304" pitchFamily="18" charset="0"/>
              </a:rPr>
              <a:t> How do you get to the top spot?</a:t>
            </a:r>
          </a:p>
          <a:p>
            <a:pPr marL="342900" marR="0" lvl="0" indent="-342900">
              <a:lnSpc>
                <a:spcPct val="100000"/>
              </a:lnSpc>
              <a:spcBef>
                <a:spcPts val="1200"/>
              </a:spcBef>
              <a:buFont typeface="Symbol" panose="05050102010706020507" pitchFamily="18" charset="2"/>
              <a:buChar char=""/>
            </a:pPr>
            <a:r>
              <a:rPr lang="en-US" sz="1500" b="1" kern="100" dirty="0">
                <a:latin typeface="Public Sans" panose="020B0604020202020204" charset="0"/>
                <a:ea typeface="Aptos" panose="020B0004020202020204" pitchFamily="34" charset="0"/>
                <a:cs typeface="Times New Roman" panose="02020603050405020304" pitchFamily="18" charset="0"/>
              </a:rPr>
              <a:t>Methods: </a:t>
            </a:r>
            <a:r>
              <a:rPr lang="en-US" sz="1500" dirty="0"/>
              <a:t>In-depth interviews with federal employees across five departments, maintaining respondent anonymity.</a:t>
            </a:r>
          </a:p>
          <a:p>
            <a:pPr marL="342900" marR="0" lvl="0" indent="-342900">
              <a:lnSpc>
                <a:spcPct val="100000"/>
              </a:lnSpc>
              <a:spcBef>
                <a:spcPts val="1200"/>
              </a:spcBef>
              <a:buFont typeface="Symbol" panose="05050102010706020507" pitchFamily="18" charset="2"/>
              <a:buChar char=""/>
            </a:pPr>
            <a:r>
              <a:rPr lang="en-US" sz="1500" b="1" kern="100" dirty="0">
                <a:latin typeface="Public Sans" panose="020B0604020202020204" charset="0"/>
                <a:ea typeface="Aptos" panose="020B0004020202020204" pitchFamily="34" charset="0"/>
                <a:cs typeface="Times New Roman" panose="02020603050405020304" pitchFamily="18" charset="0"/>
              </a:rPr>
              <a:t>Outcome</a:t>
            </a:r>
            <a:r>
              <a:rPr lang="en-US" sz="1500" kern="100" dirty="0">
                <a:latin typeface="Public Sans" panose="020B0604020202020204" charset="0"/>
                <a:ea typeface="Aptos" panose="020B0004020202020204" pitchFamily="34" charset="0"/>
                <a:cs typeface="Times New Roman" panose="02020603050405020304" pitchFamily="18" charset="0"/>
              </a:rPr>
              <a:t>: </a:t>
            </a:r>
            <a:r>
              <a:rPr lang="en-US" sz="1500" dirty="0"/>
              <a:t>Identified key </a:t>
            </a:r>
            <a:r>
              <a:rPr lang="en-US" sz="1500" b="1" dirty="0"/>
              <a:t>foundational</a:t>
            </a:r>
            <a:r>
              <a:rPr lang="en-US" sz="1500" dirty="0"/>
              <a:t> </a:t>
            </a:r>
            <a:r>
              <a:rPr lang="en-US" sz="1500" b="1" dirty="0"/>
              <a:t>practices</a:t>
            </a:r>
            <a:r>
              <a:rPr lang="en-US" sz="1500" dirty="0"/>
              <a:t> that distinguish top-performing Section 508 programs and established the groundwork for a "model 508 program."</a:t>
            </a:r>
            <a:endParaRPr lang="en-US" sz="1500" kern="100" dirty="0">
              <a:effectLst/>
              <a:latin typeface="Public Sans" panose="020B0604020202020204" charset="0"/>
              <a:ea typeface="Aptos" panose="020B0004020202020204" pitchFamily="34" charset="0"/>
              <a:cs typeface="Times New Roman" panose="02020603050405020304" pitchFamily="18" charset="0"/>
            </a:endParaRPr>
          </a:p>
        </p:txBody>
      </p:sp>
      <p:pic>
        <p:nvPicPr>
          <p:cNvPr id="8" name="Picture 7" descr="A 5-by-5 grid with maturity on the horizonal axis and conformance on the vertical axis. Maturity increases from left to right, and conformance increases from bottom to top. A dark blue diamond occupies the top right spot in the grid.">
            <a:extLst>
              <a:ext uri="{FF2B5EF4-FFF2-40B4-BE49-F238E27FC236}">
                <a16:creationId xmlns:a16="http://schemas.microsoft.com/office/drawing/2014/main" id="{316C6A5F-0277-063C-4571-2B721A68BDA9}"/>
              </a:ext>
            </a:extLst>
          </p:cNvPr>
          <p:cNvPicPr>
            <a:picLocks noChangeAspect="1"/>
          </p:cNvPicPr>
          <p:nvPr/>
        </p:nvPicPr>
        <p:blipFill>
          <a:blip r:embed="rId3"/>
          <a:stretch>
            <a:fillRect/>
          </a:stretch>
        </p:blipFill>
        <p:spPr>
          <a:xfrm>
            <a:off x="6595576" y="1995327"/>
            <a:ext cx="2548424" cy="2457718"/>
          </a:xfrm>
          <a:prstGeom prst="rect">
            <a:avLst/>
          </a:prstGeom>
        </p:spPr>
      </p:pic>
      <p:sp>
        <p:nvSpPr>
          <p:cNvPr id="4" name="Slide Number Placeholder 3">
            <a:extLst>
              <a:ext uri="{FF2B5EF4-FFF2-40B4-BE49-F238E27FC236}">
                <a16:creationId xmlns:a16="http://schemas.microsoft.com/office/drawing/2014/main" id="{D231349F-7188-D782-7FC9-861A060FEA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15598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9C4FB6-64E5-FF08-453B-116101F28CB4}"/>
              </a:ext>
            </a:extLst>
          </p:cNvPr>
          <p:cNvSpPr>
            <a:spLocks noGrp="1"/>
          </p:cNvSpPr>
          <p:nvPr>
            <p:ph type="title"/>
          </p:nvPr>
        </p:nvSpPr>
        <p:spPr>
          <a:xfrm>
            <a:off x="311700" y="597425"/>
            <a:ext cx="8520600" cy="572700"/>
          </a:xfrm>
        </p:spPr>
        <p:txBody>
          <a:bodyPr/>
          <a:lstStyle/>
          <a:p>
            <a:r>
              <a:rPr lang="en-US" sz="2400" dirty="0"/>
              <a:t>Foundations for a Model 508 Program: In Three Parts</a:t>
            </a:r>
          </a:p>
        </p:txBody>
      </p:sp>
      <p:sp>
        <p:nvSpPr>
          <p:cNvPr id="3" name="Freeform 2">
            <a:extLst>
              <a:ext uri="{FF2B5EF4-FFF2-40B4-BE49-F238E27FC236}">
                <a16:creationId xmlns:a16="http://schemas.microsoft.com/office/drawing/2014/main" id="{B963876F-F162-F2F3-F3EA-5A46469C7252}"/>
              </a:ext>
            </a:extLst>
          </p:cNvPr>
          <p:cNvSpPr/>
          <p:nvPr/>
        </p:nvSpPr>
        <p:spPr>
          <a:xfrm>
            <a:off x="159310" y="1431272"/>
            <a:ext cx="961349" cy="480674"/>
          </a:xfrm>
          <a:custGeom>
            <a:avLst/>
            <a:gdLst>
              <a:gd name="connsiteX0" fmla="*/ 0 w 961349"/>
              <a:gd name="connsiteY0" fmla="*/ 48067 h 480674"/>
              <a:gd name="connsiteX1" fmla="*/ 48067 w 961349"/>
              <a:gd name="connsiteY1" fmla="*/ 0 h 480674"/>
              <a:gd name="connsiteX2" fmla="*/ 913282 w 961349"/>
              <a:gd name="connsiteY2" fmla="*/ 0 h 480674"/>
              <a:gd name="connsiteX3" fmla="*/ 961349 w 961349"/>
              <a:gd name="connsiteY3" fmla="*/ 48067 h 480674"/>
              <a:gd name="connsiteX4" fmla="*/ 961349 w 961349"/>
              <a:gd name="connsiteY4" fmla="*/ 432607 h 480674"/>
              <a:gd name="connsiteX5" fmla="*/ 913282 w 961349"/>
              <a:gd name="connsiteY5" fmla="*/ 480674 h 480674"/>
              <a:gd name="connsiteX6" fmla="*/ 48067 w 961349"/>
              <a:gd name="connsiteY6" fmla="*/ 480674 h 480674"/>
              <a:gd name="connsiteX7" fmla="*/ 0 w 961349"/>
              <a:gd name="connsiteY7" fmla="*/ 432607 h 480674"/>
              <a:gd name="connsiteX8" fmla="*/ 0 w 961349"/>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49" h="480674">
                <a:moveTo>
                  <a:pt x="0" y="48067"/>
                </a:moveTo>
                <a:cubicBezTo>
                  <a:pt x="0" y="21520"/>
                  <a:pt x="21520" y="0"/>
                  <a:pt x="48067" y="0"/>
                </a:cubicBezTo>
                <a:lnTo>
                  <a:pt x="913282" y="0"/>
                </a:lnTo>
                <a:cubicBezTo>
                  <a:pt x="939829" y="0"/>
                  <a:pt x="961349" y="21520"/>
                  <a:pt x="961349" y="48067"/>
                </a:cubicBezTo>
                <a:lnTo>
                  <a:pt x="961349" y="432607"/>
                </a:lnTo>
                <a:cubicBezTo>
                  <a:pt x="961349" y="459154"/>
                  <a:pt x="939829" y="480674"/>
                  <a:pt x="913282" y="480674"/>
                </a:cubicBezTo>
                <a:lnTo>
                  <a:pt x="48067" y="480674"/>
                </a:lnTo>
                <a:cubicBezTo>
                  <a:pt x="21520" y="480674"/>
                  <a:pt x="0" y="459154"/>
                  <a:pt x="0" y="432607"/>
                </a:cubicBezTo>
                <a:lnTo>
                  <a:pt x="0" y="480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28" tIns="26778" rIns="33128" bIns="26778" numCol="1" spcCol="1270" anchor="ctr" anchorCtr="0">
            <a:noAutofit/>
          </a:bodyPr>
          <a:lstStyle/>
          <a:p>
            <a:pPr marL="0" lvl="0" indent="0" algn="ctr" defTabSz="444500">
              <a:lnSpc>
                <a:spcPct val="90000"/>
              </a:lnSpc>
              <a:spcBef>
                <a:spcPct val="0"/>
              </a:spcBef>
              <a:spcAft>
                <a:spcPct val="35000"/>
              </a:spcAft>
              <a:buNone/>
            </a:pPr>
            <a:r>
              <a:rPr lang="en-US" sz="1000" kern="1200" dirty="0"/>
              <a:t>Situational Awareness and Goal Setting</a:t>
            </a:r>
          </a:p>
        </p:txBody>
      </p:sp>
      <p:sp>
        <p:nvSpPr>
          <p:cNvPr id="5" name="Freeform 4">
            <a:extLst>
              <a:ext uri="{FF2B5EF4-FFF2-40B4-BE49-F238E27FC236}">
                <a16:creationId xmlns:a16="http://schemas.microsoft.com/office/drawing/2014/main" id="{49378646-DCDD-A900-955D-792F24EDE932}"/>
              </a:ext>
              <a:ext uri="{C183D7F6-B498-43B3-948B-1728B52AA6E4}">
                <adec:decorative xmlns:adec="http://schemas.microsoft.com/office/drawing/2017/decorative" val="1"/>
              </a:ext>
            </a:extLst>
          </p:cNvPr>
          <p:cNvSpPr/>
          <p:nvPr/>
        </p:nvSpPr>
        <p:spPr>
          <a:xfrm>
            <a:off x="255445" y="1911947"/>
            <a:ext cx="96134" cy="276058"/>
          </a:xfrm>
          <a:custGeom>
            <a:avLst/>
            <a:gdLst/>
            <a:ahLst/>
            <a:cxnLst/>
            <a:rect l="0" t="0" r="0" b="0"/>
            <a:pathLst>
              <a:path>
                <a:moveTo>
                  <a:pt x="0" y="0"/>
                </a:moveTo>
                <a:lnTo>
                  <a:pt x="0" y="276058"/>
                </a:lnTo>
                <a:lnTo>
                  <a:pt x="96134" y="2760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5">
            <a:extLst>
              <a:ext uri="{FF2B5EF4-FFF2-40B4-BE49-F238E27FC236}">
                <a16:creationId xmlns:a16="http://schemas.microsoft.com/office/drawing/2014/main" id="{4E1FFBAD-06D6-2A77-DCDF-9B7D360480A7}"/>
              </a:ext>
            </a:extLst>
          </p:cNvPr>
          <p:cNvSpPr/>
          <p:nvPr/>
        </p:nvSpPr>
        <p:spPr>
          <a:xfrm>
            <a:off x="351580" y="2032115"/>
            <a:ext cx="2437552" cy="311780"/>
          </a:xfrm>
          <a:custGeom>
            <a:avLst/>
            <a:gdLst>
              <a:gd name="connsiteX0" fmla="*/ 0 w 2437552"/>
              <a:gd name="connsiteY0" fmla="*/ 31178 h 311780"/>
              <a:gd name="connsiteX1" fmla="*/ 31178 w 2437552"/>
              <a:gd name="connsiteY1" fmla="*/ 0 h 311780"/>
              <a:gd name="connsiteX2" fmla="*/ 2406374 w 2437552"/>
              <a:gd name="connsiteY2" fmla="*/ 0 h 311780"/>
              <a:gd name="connsiteX3" fmla="*/ 2437552 w 2437552"/>
              <a:gd name="connsiteY3" fmla="*/ 31178 h 311780"/>
              <a:gd name="connsiteX4" fmla="*/ 2437552 w 2437552"/>
              <a:gd name="connsiteY4" fmla="*/ 280602 h 311780"/>
              <a:gd name="connsiteX5" fmla="*/ 2406374 w 2437552"/>
              <a:gd name="connsiteY5" fmla="*/ 311780 h 311780"/>
              <a:gd name="connsiteX6" fmla="*/ 31178 w 2437552"/>
              <a:gd name="connsiteY6" fmla="*/ 311780 h 311780"/>
              <a:gd name="connsiteX7" fmla="*/ 0 w 2437552"/>
              <a:gd name="connsiteY7" fmla="*/ 280602 h 311780"/>
              <a:gd name="connsiteX8" fmla="*/ 0 w 2437552"/>
              <a:gd name="connsiteY8" fmla="*/ 31178 h 31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311780">
                <a:moveTo>
                  <a:pt x="0" y="31178"/>
                </a:moveTo>
                <a:cubicBezTo>
                  <a:pt x="0" y="13959"/>
                  <a:pt x="13959" y="0"/>
                  <a:pt x="31178" y="0"/>
                </a:cubicBezTo>
                <a:lnTo>
                  <a:pt x="2406374" y="0"/>
                </a:lnTo>
                <a:cubicBezTo>
                  <a:pt x="2423593" y="0"/>
                  <a:pt x="2437552" y="13959"/>
                  <a:pt x="2437552" y="31178"/>
                </a:cubicBezTo>
                <a:lnTo>
                  <a:pt x="2437552" y="280602"/>
                </a:lnTo>
                <a:cubicBezTo>
                  <a:pt x="2437552" y="297821"/>
                  <a:pt x="2423593" y="311780"/>
                  <a:pt x="2406374" y="311780"/>
                </a:cubicBezTo>
                <a:lnTo>
                  <a:pt x="31178" y="311780"/>
                </a:lnTo>
                <a:cubicBezTo>
                  <a:pt x="13959" y="311780"/>
                  <a:pt x="0" y="297821"/>
                  <a:pt x="0" y="280602"/>
                </a:cubicBezTo>
                <a:lnTo>
                  <a:pt x="0" y="311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277" tIns="20562" rIns="26277" bIns="20562" numCol="1" spcCol="1270" anchor="ctr" anchorCtr="0">
            <a:noAutofit/>
          </a:bodyPr>
          <a:lstStyle/>
          <a:p>
            <a:pPr marL="0" lvl="0" indent="0" algn="l" defTabSz="400050">
              <a:lnSpc>
                <a:spcPct val="90000"/>
              </a:lnSpc>
              <a:spcBef>
                <a:spcPct val="0"/>
              </a:spcBef>
              <a:spcAft>
                <a:spcPct val="35000"/>
              </a:spcAft>
              <a:buNone/>
            </a:pPr>
            <a:r>
              <a:rPr lang="en-US" sz="900" kern="1200" dirty="0"/>
              <a:t>Document your current situation.</a:t>
            </a:r>
          </a:p>
        </p:txBody>
      </p:sp>
      <p:sp>
        <p:nvSpPr>
          <p:cNvPr id="8" name="Freeform 7">
            <a:extLst>
              <a:ext uri="{FF2B5EF4-FFF2-40B4-BE49-F238E27FC236}">
                <a16:creationId xmlns:a16="http://schemas.microsoft.com/office/drawing/2014/main" id="{A6610344-113B-B839-5C9E-810A55CB917C}"/>
              </a:ext>
              <a:ext uri="{C183D7F6-B498-43B3-948B-1728B52AA6E4}">
                <adec:decorative xmlns:adec="http://schemas.microsoft.com/office/drawing/2017/decorative" val="1"/>
              </a:ext>
            </a:extLst>
          </p:cNvPr>
          <p:cNvSpPr/>
          <p:nvPr/>
        </p:nvSpPr>
        <p:spPr>
          <a:xfrm>
            <a:off x="255445" y="1911947"/>
            <a:ext cx="96134" cy="693601"/>
          </a:xfrm>
          <a:custGeom>
            <a:avLst/>
            <a:gdLst/>
            <a:ahLst/>
            <a:cxnLst/>
            <a:rect l="0" t="0" r="0" b="0"/>
            <a:pathLst>
              <a:path>
                <a:moveTo>
                  <a:pt x="0" y="0"/>
                </a:moveTo>
                <a:lnTo>
                  <a:pt x="0" y="693601"/>
                </a:lnTo>
                <a:lnTo>
                  <a:pt x="96134" y="6936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E13841C3-B48B-3EFE-656E-9B6B35A08C27}"/>
              </a:ext>
            </a:extLst>
          </p:cNvPr>
          <p:cNvSpPr/>
          <p:nvPr/>
        </p:nvSpPr>
        <p:spPr>
          <a:xfrm>
            <a:off x="351580" y="2464064"/>
            <a:ext cx="2437552" cy="282968"/>
          </a:xfrm>
          <a:custGeom>
            <a:avLst/>
            <a:gdLst>
              <a:gd name="connsiteX0" fmla="*/ 0 w 2437552"/>
              <a:gd name="connsiteY0" fmla="*/ 28297 h 282968"/>
              <a:gd name="connsiteX1" fmla="*/ 28297 w 2437552"/>
              <a:gd name="connsiteY1" fmla="*/ 0 h 282968"/>
              <a:gd name="connsiteX2" fmla="*/ 2409255 w 2437552"/>
              <a:gd name="connsiteY2" fmla="*/ 0 h 282968"/>
              <a:gd name="connsiteX3" fmla="*/ 2437552 w 2437552"/>
              <a:gd name="connsiteY3" fmla="*/ 28297 h 282968"/>
              <a:gd name="connsiteX4" fmla="*/ 2437552 w 2437552"/>
              <a:gd name="connsiteY4" fmla="*/ 254671 h 282968"/>
              <a:gd name="connsiteX5" fmla="*/ 2409255 w 2437552"/>
              <a:gd name="connsiteY5" fmla="*/ 282968 h 282968"/>
              <a:gd name="connsiteX6" fmla="*/ 28297 w 2437552"/>
              <a:gd name="connsiteY6" fmla="*/ 282968 h 282968"/>
              <a:gd name="connsiteX7" fmla="*/ 0 w 2437552"/>
              <a:gd name="connsiteY7" fmla="*/ 254671 h 282968"/>
              <a:gd name="connsiteX8" fmla="*/ 0 w 2437552"/>
              <a:gd name="connsiteY8" fmla="*/ 28297 h 2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282968">
                <a:moveTo>
                  <a:pt x="0" y="28297"/>
                </a:moveTo>
                <a:cubicBezTo>
                  <a:pt x="0" y="12669"/>
                  <a:pt x="12669" y="0"/>
                  <a:pt x="28297" y="0"/>
                </a:cubicBezTo>
                <a:lnTo>
                  <a:pt x="2409255" y="0"/>
                </a:lnTo>
                <a:cubicBezTo>
                  <a:pt x="2424883" y="0"/>
                  <a:pt x="2437552" y="12669"/>
                  <a:pt x="2437552" y="28297"/>
                </a:cubicBezTo>
                <a:lnTo>
                  <a:pt x="2437552" y="254671"/>
                </a:lnTo>
                <a:cubicBezTo>
                  <a:pt x="2437552" y="270299"/>
                  <a:pt x="2424883" y="282968"/>
                  <a:pt x="2409255" y="282968"/>
                </a:cubicBezTo>
                <a:lnTo>
                  <a:pt x="28297" y="282968"/>
                </a:lnTo>
                <a:cubicBezTo>
                  <a:pt x="12669" y="282968"/>
                  <a:pt x="0" y="270299"/>
                  <a:pt x="0" y="254671"/>
                </a:cubicBezTo>
                <a:lnTo>
                  <a:pt x="0" y="282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5433" tIns="19718" rIns="25433" bIns="19718" numCol="1" spcCol="1270" anchor="ctr" anchorCtr="0">
            <a:noAutofit/>
          </a:bodyPr>
          <a:lstStyle/>
          <a:p>
            <a:pPr marL="0" lvl="0" indent="0" algn="l" defTabSz="400050">
              <a:lnSpc>
                <a:spcPct val="90000"/>
              </a:lnSpc>
              <a:spcBef>
                <a:spcPct val="0"/>
              </a:spcBef>
              <a:spcAft>
                <a:spcPct val="35000"/>
              </a:spcAft>
              <a:buNone/>
            </a:pPr>
            <a:r>
              <a:rPr lang="en-US" sz="900" kern="1200" dirty="0"/>
              <a:t>Set your goals.</a:t>
            </a:r>
          </a:p>
        </p:txBody>
      </p:sp>
      <p:sp>
        <p:nvSpPr>
          <p:cNvPr id="10" name="Freeform 9">
            <a:extLst>
              <a:ext uri="{FF2B5EF4-FFF2-40B4-BE49-F238E27FC236}">
                <a16:creationId xmlns:a16="http://schemas.microsoft.com/office/drawing/2014/main" id="{8CC08ABF-DDBD-38C6-A419-C130D787355D}"/>
              </a:ext>
            </a:extLst>
          </p:cNvPr>
          <p:cNvSpPr/>
          <p:nvPr/>
        </p:nvSpPr>
        <p:spPr>
          <a:xfrm>
            <a:off x="2837199" y="1431272"/>
            <a:ext cx="961349" cy="480674"/>
          </a:xfrm>
          <a:custGeom>
            <a:avLst/>
            <a:gdLst>
              <a:gd name="connsiteX0" fmla="*/ 0 w 961349"/>
              <a:gd name="connsiteY0" fmla="*/ 48067 h 480674"/>
              <a:gd name="connsiteX1" fmla="*/ 48067 w 961349"/>
              <a:gd name="connsiteY1" fmla="*/ 0 h 480674"/>
              <a:gd name="connsiteX2" fmla="*/ 913282 w 961349"/>
              <a:gd name="connsiteY2" fmla="*/ 0 h 480674"/>
              <a:gd name="connsiteX3" fmla="*/ 961349 w 961349"/>
              <a:gd name="connsiteY3" fmla="*/ 48067 h 480674"/>
              <a:gd name="connsiteX4" fmla="*/ 961349 w 961349"/>
              <a:gd name="connsiteY4" fmla="*/ 432607 h 480674"/>
              <a:gd name="connsiteX5" fmla="*/ 913282 w 961349"/>
              <a:gd name="connsiteY5" fmla="*/ 480674 h 480674"/>
              <a:gd name="connsiteX6" fmla="*/ 48067 w 961349"/>
              <a:gd name="connsiteY6" fmla="*/ 480674 h 480674"/>
              <a:gd name="connsiteX7" fmla="*/ 0 w 961349"/>
              <a:gd name="connsiteY7" fmla="*/ 432607 h 480674"/>
              <a:gd name="connsiteX8" fmla="*/ 0 w 961349"/>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49" h="480674">
                <a:moveTo>
                  <a:pt x="0" y="48067"/>
                </a:moveTo>
                <a:cubicBezTo>
                  <a:pt x="0" y="21520"/>
                  <a:pt x="21520" y="0"/>
                  <a:pt x="48067" y="0"/>
                </a:cubicBezTo>
                <a:lnTo>
                  <a:pt x="913282" y="0"/>
                </a:lnTo>
                <a:cubicBezTo>
                  <a:pt x="939829" y="0"/>
                  <a:pt x="961349" y="21520"/>
                  <a:pt x="961349" y="48067"/>
                </a:cubicBezTo>
                <a:lnTo>
                  <a:pt x="961349" y="432607"/>
                </a:lnTo>
                <a:cubicBezTo>
                  <a:pt x="961349" y="459154"/>
                  <a:pt x="939829" y="480674"/>
                  <a:pt x="913282" y="480674"/>
                </a:cubicBezTo>
                <a:lnTo>
                  <a:pt x="48067" y="480674"/>
                </a:lnTo>
                <a:cubicBezTo>
                  <a:pt x="21520" y="480674"/>
                  <a:pt x="0" y="459154"/>
                  <a:pt x="0" y="432607"/>
                </a:cubicBezTo>
                <a:lnTo>
                  <a:pt x="0" y="480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28" tIns="26778" rIns="33128" bIns="26778" numCol="1" spcCol="1270" anchor="ctr" anchorCtr="0">
            <a:noAutofit/>
          </a:bodyPr>
          <a:lstStyle/>
          <a:p>
            <a:pPr marL="0" lvl="0" indent="0" algn="ctr" defTabSz="444500">
              <a:lnSpc>
                <a:spcPct val="90000"/>
              </a:lnSpc>
              <a:spcBef>
                <a:spcPct val="0"/>
              </a:spcBef>
              <a:spcAft>
                <a:spcPct val="35000"/>
              </a:spcAft>
              <a:buNone/>
            </a:pPr>
            <a:r>
              <a:rPr lang="en-US" sz="1000" kern="1200" dirty="0"/>
              <a:t>Leadership and Coordination</a:t>
            </a:r>
          </a:p>
        </p:txBody>
      </p:sp>
      <p:sp>
        <p:nvSpPr>
          <p:cNvPr id="11" name="Freeform 10">
            <a:extLst>
              <a:ext uri="{FF2B5EF4-FFF2-40B4-BE49-F238E27FC236}">
                <a16:creationId xmlns:a16="http://schemas.microsoft.com/office/drawing/2014/main" id="{E594EADA-CFE2-315F-A157-EA77840B5301}"/>
              </a:ext>
              <a:ext uri="{C183D7F6-B498-43B3-948B-1728B52AA6E4}">
                <adec:decorative xmlns:adec="http://schemas.microsoft.com/office/drawing/2017/decorative" val="1"/>
              </a:ext>
            </a:extLst>
          </p:cNvPr>
          <p:cNvSpPr/>
          <p:nvPr/>
        </p:nvSpPr>
        <p:spPr>
          <a:xfrm>
            <a:off x="2933334" y="1911947"/>
            <a:ext cx="96134" cy="344100"/>
          </a:xfrm>
          <a:custGeom>
            <a:avLst/>
            <a:gdLst/>
            <a:ahLst/>
            <a:cxnLst/>
            <a:rect l="0" t="0" r="0" b="0"/>
            <a:pathLst>
              <a:path>
                <a:moveTo>
                  <a:pt x="0" y="0"/>
                </a:moveTo>
                <a:lnTo>
                  <a:pt x="0" y="344100"/>
                </a:lnTo>
                <a:lnTo>
                  <a:pt x="96134" y="3441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11">
            <a:extLst>
              <a:ext uri="{FF2B5EF4-FFF2-40B4-BE49-F238E27FC236}">
                <a16:creationId xmlns:a16="http://schemas.microsoft.com/office/drawing/2014/main" id="{A3C2CE7D-C065-BD77-3F7E-25F5EDE205A1}"/>
              </a:ext>
            </a:extLst>
          </p:cNvPr>
          <p:cNvSpPr/>
          <p:nvPr/>
        </p:nvSpPr>
        <p:spPr>
          <a:xfrm>
            <a:off x="3029469" y="2032115"/>
            <a:ext cx="2437552" cy="447864"/>
          </a:xfrm>
          <a:custGeom>
            <a:avLst/>
            <a:gdLst>
              <a:gd name="connsiteX0" fmla="*/ 0 w 2437552"/>
              <a:gd name="connsiteY0" fmla="*/ 44786 h 447864"/>
              <a:gd name="connsiteX1" fmla="*/ 44786 w 2437552"/>
              <a:gd name="connsiteY1" fmla="*/ 0 h 447864"/>
              <a:gd name="connsiteX2" fmla="*/ 2392766 w 2437552"/>
              <a:gd name="connsiteY2" fmla="*/ 0 h 447864"/>
              <a:gd name="connsiteX3" fmla="*/ 2437552 w 2437552"/>
              <a:gd name="connsiteY3" fmla="*/ 44786 h 447864"/>
              <a:gd name="connsiteX4" fmla="*/ 2437552 w 2437552"/>
              <a:gd name="connsiteY4" fmla="*/ 403078 h 447864"/>
              <a:gd name="connsiteX5" fmla="*/ 2392766 w 2437552"/>
              <a:gd name="connsiteY5" fmla="*/ 447864 h 447864"/>
              <a:gd name="connsiteX6" fmla="*/ 44786 w 2437552"/>
              <a:gd name="connsiteY6" fmla="*/ 447864 h 447864"/>
              <a:gd name="connsiteX7" fmla="*/ 0 w 2437552"/>
              <a:gd name="connsiteY7" fmla="*/ 403078 h 447864"/>
              <a:gd name="connsiteX8" fmla="*/ 0 w 2437552"/>
              <a:gd name="connsiteY8" fmla="*/ 44786 h 4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47864">
                <a:moveTo>
                  <a:pt x="0" y="44786"/>
                </a:moveTo>
                <a:cubicBezTo>
                  <a:pt x="0" y="20051"/>
                  <a:pt x="20051" y="0"/>
                  <a:pt x="44786" y="0"/>
                </a:cubicBezTo>
                <a:lnTo>
                  <a:pt x="2392766" y="0"/>
                </a:lnTo>
                <a:cubicBezTo>
                  <a:pt x="2417501" y="0"/>
                  <a:pt x="2437552" y="20051"/>
                  <a:pt x="2437552" y="44786"/>
                </a:cubicBezTo>
                <a:lnTo>
                  <a:pt x="2437552" y="403078"/>
                </a:lnTo>
                <a:cubicBezTo>
                  <a:pt x="2437552" y="427813"/>
                  <a:pt x="2417501" y="447864"/>
                  <a:pt x="2392766" y="447864"/>
                </a:cubicBezTo>
                <a:lnTo>
                  <a:pt x="44786" y="447864"/>
                </a:lnTo>
                <a:cubicBezTo>
                  <a:pt x="20051" y="447864"/>
                  <a:pt x="0" y="427813"/>
                  <a:pt x="0" y="403078"/>
                </a:cubicBezTo>
                <a:lnTo>
                  <a:pt x="0" y="4478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262" tIns="24547" rIns="30262" bIns="24547" numCol="1" spcCol="1270" anchor="ctr" anchorCtr="0">
            <a:noAutofit/>
          </a:bodyPr>
          <a:lstStyle/>
          <a:p>
            <a:pPr marL="0" lvl="0" indent="0" algn="l" defTabSz="400050">
              <a:lnSpc>
                <a:spcPct val="90000"/>
              </a:lnSpc>
              <a:spcBef>
                <a:spcPct val="0"/>
              </a:spcBef>
              <a:spcAft>
                <a:spcPct val="35000"/>
              </a:spcAft>
              <a:buNone/>
            </a:pPr>
            <a:r>
              <a:rPr lang="en-US" sz="900" kern="1200" dirty="0"/>
              <a:t>Leadership must assert to the organization that accessibility is the right thing to do (and v.v.)</a:t>
            </a:r>
          </a:p>
        </p:txBody>
      </p:sp>
      <p:sp>
        <p:nvSpPr>
          <p:cNvPr id="13" name="Freeform 12">
            <a:extLst>
              <a:ext uri="{FF2B5EF4-FFF2-40B4-BE49-F238E27FC236}">
                <a16:creationId xmlns:a16="http://schemas.microsoft.com/office/drawing/2014/main" id="{DD50BA18-F3D7-3B8D-C2F7-670BF02FF1B9}"/>
              </a:ext>
              <a:ext uri="{C183D7F6-B498-43B3-948B-1728B52AA6E4}">
                <adec:decorative xmlns:adec="http://schemas.microsoft.com/office/drawing/2017/decorative" val="1"/>
              </a:ext>
            </a:extLst>
          </p:cNvPr>
          <p:cNvSpPr/>
          <p:nvPr/>
        </p:nvSpPr>
        <p:spPr>
          <a:xfrm>
            <a:off x="2933334" y="1911947"/>
            <a:ext cx="96134" cy="894177"/>
          </a:xfrm>
          <a:custGeom>
            <a:avLst/>
            <a:gdLst/>
            <a:ahLst/>
            <a:cxnLst/>
            <a:rect l="0" t="0" r="0" b="0"/>
            <a:pathLst>
              <a:path>
                <a:moveTo>
                  <a:pt x="0" y="0"/>
                </a:moveTo>
                <a:lnTo>
                  <a:pt x="0" y="894177"/>
                </a:lnTo>
                <a:lnTo>
                  <a:pt x="96134" y="8941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3">
            <a:extLst>
              <a:ext uri="{FF2B5EF4-FFF2-40B4-BE49-F238E27FC236}">
                <a16:creationId xmlns:a16="http://schemas.microsoft.com/office/drawing/2014/main" id="{78A96B74-7DF9-9594-9C3D-57149D46437B}"/>
              </a:ext>
            </a:extLst>
          </p:cNvPr>
          <p:cNvSpPr/>
          <p:nvPr/>
        </p:nvSpPr>
        <p:spPr>
          <a:xfrm>
            <a:off x="3029469" y="2600148"/>
            <a:ext cx="2437552" cy="411952"/>
          </a:xfrm>
          <a:custGeom>
            <a:avLst/>
            <a:gdLst>
              <a:gd name="connsiteX0" fmla="*/ 0 w 2437552"/>
              <a:gd name="connsiteY0" fmla="*/ 41195 h 411952"/>
              <a:gd name="connsiteX1" fmla="*/ 41195 w 2437552"/>
              <a:gd name="connsiteY1" fmla="*/ 0 h 411952"/>
              <a:gd name="connsiteX2" fmla="*/ 2396357 w 2437552"/>
              <a:gd name="connsiteY2" fmla="*/ 0 h 411952"/>
              <a:gd name="connsiteX3" fmla="*/ 2437552 w 2437552"/>
              <a:gd name="connsiteY3" fmla="*/ 41195 h 411952"/>
              <a:gd name="connsiteX4" fmla="*/ 2437552 w 2437552"/>
              <a:gd name="connsiteY4" fmla="*/ 370757 h 411952"/>
              <a:gd name="connsiteX5" fmla="*/ 2396357 w 2437552"/>
              <a:gd name="connsiteY5" fmla="*/ 411952 h 411952"/>
              <a:gd name="connsiteX6" fmla="*/ 41195 w 2437552"/>
              <a:gd name="connsiteY6" fmla="*/ 411952 h 411952"/>
              <a:gd name="connsiteX7" fmla="*/ 0 w 2437552"/>
              <a:gd name="connsiteY7" fmla="*/ 370757 h 411952"/>
              <a:gd name="connsiteX8" fmla="*/ 0 w 2437552"/>
              <a:gd name="connsiteY8" fmla="*/ 41195 h 41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11952">
                <a:moveTo>
                  <a:pt x="0" y="41195"/>
                </a:moveTo>
                <a:cubicBezTo>
                  <a:pt x="0" y="18444"/>
                  <a:pt x="18444" y="0"/>
                  <a:pt x="41195" y="0"/>
                </a:cubicBezTo>
                <a:lnTo>
                  <a:pt x="2396357" y="0"/>
                </a:lnTo>
                <a:cubicBezTo>
                  <a:pt x="2419108" y="0"/>
                  <a:pt x="2437552" y="18444"/>
                  <a:pt x="2437552" y="41195"/>
                </a:cubicBezTo>
                <a:lnTo>
                  <a:pt x="2437552" y="370757"/>
                </a:lnTo>
                <a:cubicBezTo>
                  <a:pt x="2437552" y="393508"/>
                  <a:pt x="2419108" y="411952"/>
                  <a:pt x="2396357" y="411952"/>
                </a:cubicBezTo>
                <a:lnTo>
                  <a:pt x="41195" y="411952"/>
                </a:lnTo>
                <a:cubicBezTo>
                  <a:pt x="18444" y="411952"/>
                  <a:pt x="0" y="393508"/>
                  <a:pt x="0" y="370757"/>
                </a:cubicBezTo>
                <a:lnTo>
                  <a:pt x="0" y="4119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211" tIns="23496" rIns="29211" bIns="23496" numCol="1" spcCol="1270" anchor="ctr" anchorCtr="0">
            <a:noAutofit/>
          </a:bodyPr>
          <a:lstStyle/>
          <a:p>
            <a:pPr marL="0" lvl="0" indent="0" algn="l" defTabSz="400050">
              <a:lnSpc>
                <a:spcPct val="90000"/>
              </a:lnSpc>
              <a:spcBef>
                <a:spcPct val="0"/>
              </a:spcBef>
              <a:spcAft>
                <a:spcPct val="35000"/>
              </a:spcAft>
              <a:buNone/>
            </a:pPr>
            <a:r>
              <a:rPr lang="en-US" sz="900" kern="1200" dirty="0"/>
              <a:t>Leadership must steer and ensure coordination of the Section 508 work for the organization</a:t>
            </a:r>
          </a:p>
        </p:txBody>
      </p:sp>
      <p:sp>
        <p:nvSpPr>
          <p:cNvPr id="17" name="Freeform 16">
            <a:extLst>
              <a:ext uri="{FF2B5EF4-FFF2-40B4-BE49-F238E27FC236}">
                <a16:creationId xmlns:a16="http://schemas.microsoft.com/office/drawing/2014/main" id="{1F05CBE7-C6C5-7095-F508-9C43640A5681}"/>
              </a:ext>
              <a:ext uri="{C183D7F6-B498-43B3-948B-1728B52AA6E4}">
                <adec:decorative xmlns:adec="http://schemas.microsoft.com/office/drawing/2017/decorative" val="1"/>
              </a:ext>
            </a:extLst>
          </p:cNvPr>
          <p:cNvSpPr/>
          <p:nvPr/>
        </p:nvSpPr>
        <p:spPr>
          <a:xfrm>
            <a:off x="2933334" y="1911947"/>
            <a:ext cx="96134" cy="1513118"/>
          </a:xfrm>
          <a:custGeom>
            <a:avLst/>
            <a:gdLst/>
            <a:ahLst/>
            <a:cxnLst/>
            <a:rect l="0" t="0" r="0" b="0"/>
            <a:pathLst>
              <a:path>
                <a:moveTo>
                  <a:pt x="0" y="0"/>
                </a:moveTo>
                <a:lnTo>
                  <a:pt x="0" y="1513118"/>
                </a:lnTo>
                <a:lnTo>
                  <a:pt x="96134" y="15131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a:extLst>
              <a:ext uri="{FF2B5EF4-FFF2-40B4-BE49-F238E27FC236}">
                <a16:creationId xmlns:a16="http://schemas.microsoft.com/office/drawing/2014/main" id="{690A7BE8-5DD1-2F3F-3377-02F862589825}"/>
              </a:ext>
            </a:extLst>
          </p:cNvPr>
          <p:cNvSpPr/>
          <p:nvPr/>
        </p:nvSpPr>
        <p:spPr>
          <a:xfrm>
            <a:off x="3029469" y="3132270"/>
            <a:ext cx="2437552" cy="585591"/>
          </a:xfrm>
          <a:custGeom>
            <a:avLst/>
            <a:gdLst>
              <a:gd name="connsiteX0" fmla="*/ 0 w 2437552"/>
              <a:gd name="connsiteY0" fmla="*/ 58559 h 585591"/>
              <a:gd name="connsiteX1" fmla="*/ 58559 w 2437552"/>
              <a:gd name="connsiteY1" fmla="*/ 0 h 585591"/>
              <a:gd name="connsiteX2" fmla="*/ 2378993 w 2437552"/>
              <a:gd name="connsiteY2" fmla="*/ 0 h 585591"/>
              <a:gd name="connsiteX3" fmla="*/ 2437552 w 2437552"/>
              <a:gd name="connsiteY3" fmla="*/ 58559 h 585591"/>
              <a:gd name="connsiteX4" fmla="*/ 2437552 w 2437552"/>
              <a:gd name="connsiteY4" fmla="*/ 527032 h 585591"/>
              <a:gd name="connsiteX5" fmla="*/ 2378993 w 2437552"/>
              <a:gd name="connsiteY5" fmla="*/ 585591 h 585591"/>
              <a:gd name="connsiteX6" fmla="*/ 58559 w 2437552"/>
              <a:gd name="connsiteY6" fmla="*/ 585591 h 585591"/>
              <a:gd name="connsiteX7" fmla="*/ 0 w 2437552"/>
              <a:gd name="connsiteY7" fmla="*/ 527032 h 585591"/>
              <a:gd name="connsiteX8" fmla="*/ 0 w 2437552"/>
              <a:gd name="connsiteY8" fmla="*/ 58559 h 58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585591">
                <a:moveTo>
                  <a:pt x="0" y="58559"/>
                </a:moveTo>
                <a:cubicBezTo>
                  <a:pt x="0" y="26218"/>
                  <a:pt x="26218" y="0"/>
                  <a:pt x="58559" y="0"/>
                </a:cubicBezTo>
                <a:lnTo>
                  <a:pt x="2378993" y="0"/>
                </a:lnTo>
                <a:cubicBezTo>
                  <a:pt x="2411334" y="0"/>
                  <a:pt x="2437552" y="26218"/>
                  <a:pt x="2437552" y="58559"/>
                </a:cubicBezTo>
                <a:lnTo>
                  <a:pt x="2437552" y="527032"/>
                </a:lnTo>
                <a:cubicBezTo>
                  <a:pt x="2437552" y="559373"/>
                  <a:pt x="2411334" y="585591"/>
                  <a:pt x="2378993" y="585591"/>
                </a:cubicBezTo>
                <a:lnTo>
                  <a:pt x="58559" y="585591"/>
                </a:lnTo>
                <a:cubicBezTo>
                  <a:pt x="26218" y="585591"/>
                  <a:pt x="0" y="559373"/>
                  <a:pt x="0" y="527032"/>
                </a:cubicBezTo>
                <a:lnTo>
                  <a:pt x="0" y="585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296" tIns="28581" rIns="34296" bIns="28581" numCol="1" spcCol="1270" anchor="ctr" anchorCtr="0">
            <a:noAutofit/>
          </a:bodyPr>
          <a:lstStyle/>
          <a:p>
            <a:pPr marL="0" lvl="0" indent="0" algn="l" defTabSz="400050">
              <a:lnSpc>
                <a:spcPct val="90000"/>
              </a:lnSpc>
              <a:spcBef>
                <a:spcPct val="0"/>
              </a:spcBef>
              <a:spcAft>
                <a:spcPct val="35000"/>
              </a:spcAft>
              <a:buNone/>
            </a:pPr>
            <a:r>
              <a:rPr lang="en-US" sz="900" kern="1200" dirty="0"/>
              <a:t>Leadership must ensure that Section 508 compliance is included in ICT-related leadership and management performance plans.</a:t>
            </a:r>
          </a:p>
        </p:txBody>
      </p:sp>
      <p:sp>
        <p:nvSpPr>
          <p:cNvPr id="19" name="Freeform 18">
            <a:extLst>
              <a:ext uri="{FF2B5EF4-FFF2-40B4-BE49-F238E27FC236}">
                <a16:creationId xmlns:a16="http://schemas.microsoft.com/office/drawing/2014/main" id="{15867308-F957-402A-0609-37977F1D9A6F}"/>
              </a:ext>
            </a:extLst>
          </p:cNvPr>
          <p:cNvSpPr/>
          <p:nvPr/>
        </p:nvSpPr>
        <p:spPr>
          <a:xfrm>
            <a:off x="5515089" y="1431272"/>
            <a:ext cx="961349" cy="480674"/>
          </a:xfrm>
          <a:custGeom>
            <a:avLst/>
            <a:gdLst>
              <a:gd name="connsiteX0" fmla="*/ 0 w 961349"/>
              <a:gd name="connsiteY0" fmla="*/ 48067 h 480674"/>
              <a:gd name="connsiteX1" fmla="*/ 48067 w 961349"/>
              <a:gd name="connsiteY1" fmla="*/ 0 h 480674"/>
              <a:gd name="connsiteX2" fmla="*/ 913282 w 961349"/>
              <a:gd name="connsiteY2" fmla="*/ 0 h 480674"/>
              <a:gd name="connsiteX3" fmla="*/ 961349 w 961349"/>
              <a:gd name="connsiteY3" fmla="*/ 48067 h 480674"/>
              <a:gd name="connsiteX4" fmla="*/ 961349 w 961349"/>
              <a:gd name="connsiteY4" fmla="*/ 432607 h 480674"/>
              <a:gd name="connsiteX5" fmla="*/ 913282 w 961349"/>
              <a:gd name="connsiteY5" fmla="*/ 480674 h 480674"/>
              <a:gd name="connsiteX6" fmla="*/ 48067 w 961349"/>
              <a:gd name="connsiteY6" fmla="*/ 480674 h 480674"/>
              <a:gd name="connsiteX7" fmla="*/ 0 w 961349"/>
              <a:gd name="connsiteY7" fmla="*/ 432607 h 480674"/>
              <a:gd name="connsiteX8" fmla="*/ 0 w 961349"/>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49" h="480674">
                <a:moveTo>
                  <a:pt x="0" y="48067"/>
                </a:moveTo>
                <a:cubicBezTo>
                  <a:pt x="0" y="21520"/>
                  <a:pt x="21520" y="0"/>
                  <a:pt x="48067" y="0"/>
                </a:cubicBezTo>
                <a:lnTo>
                  <a:pt x="913282" y="0"/>
                </a:lnTo>
                <a:cubicBezTo>
                  <a:pt x="939829" y="0"/>
                  <a:pt x="961349" y="21520"/>
                  <a:pt x="961349" y="48067"/>
                </a:cubicBezTo>
                <a:lnTo>
                  <a:pt x="961349" y="432607"/>
                </a:lnTo>
                <a:cubicBezTo>
                  <a:pt x="961349" y="459154"/>
                  <a:pt x="939829" y="480674"/>
                  <a:pt x="913282" y="480674"/>
                </a:cubicBezTo>
                <a:lnTo>
                  <a:pt x="48067" y="480674"/>
                </a:lnTo>
                <a:cubicBezTo>
                  <a:pt x="21520" y="480674"/>
                  <a:pt x="0" y="459154"/>
                  <a:pt x="0" y="432607"/>
                </a:cubicBezTo>
                <a:lnTo>
                  <a:pt x="0" y="480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28" tIns="26778" rIns="33128" bIns="26778" numCol="1" spcCol="1270" anchor="ctr" anchorCtr="0">
            <a:noAutofit/>
          </a:bodyPr>
          <a:lstStyle/>
          <a:p>
            <a:pPr marL="0" lvl="0" indent="0" algn="ctr" defTabSz="444500">
              <a:lnSpc>
                <a:spcPct val="90000"/>
              </a:lnSpc>
              <a:spcBef>
                <a:spcPct val="0"/>
              </a:spcBef>
              <a:spcAft>
                <a:spcPct val="35000"/>
              </a:spcAft>
              <a:buNone/>
            </a:pPr>
            <a:r>
              <a:rPr lang="en-US" sz="1000" kern="1200" dirty="0"/>
              <a:t>Setting the Location of 508 Operations</a:t>
            </a:r>
          </a:p>
        </p:txBody>
      </p:sp>
      <p:sp>
        <p:nvSpPr>
          <p:cNvPr id="20" name="Freeform 19">
            <a:extLst>
              <a:ext uri="{FF2B5EF4-FFF2-40B4-BE49-F238E27FC236}">
                <a16:creationId xmlns:a16="http://schemas.microsoft.com/office/drawing/2014/main" id="{4218ADC2-DC2E-1502-4001-F60D76A21964}"/>
              </a:ext>
              <a:ext uri="{C183D7F6-B498-43B3-948B-1728B52AA6E4}">
                <adec:decorative xmlns:adec="http://schemas.microsoft.com/office/drawing/2017/decorative" val="1"/>
              </a:ext>
            </a:extLst>
          </p:cNvPr>
          <p:cNvSpPr/>
          <p:nvPr/>
        </p:nvSpPr>
        <p:spPr>
          <a:xfrm>
            <a:off x="5611224" y="1911947"/>
            <a:ext cx="96134" cy="360506"/>
          </a:xfrm>
          <a:custGeom>
            <a:avLst/>
            <a:gdLst/>
            <a:ahLst/>
            <a:cxnLst/>
            <a:rect l="0" t="0" r="0" b="0"/>
            <a:pathLst>
              <a:path>
                <a:moveTo>
                  <a:pt x="0" y="0"/>
                </a:moveTo>
                <a:lnTo>
                  <a:pt x="0" y="360506"/>
                </a:lnTo>
                <a:lnTo>
                  <a:pt x="96134" y="3605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20">
            <a:extLst>
              <a:ext uri="{FF2B5EF4-FFF2-40B4-BE49-F238E27FC236}">
                <a16:creationId xmlns:a16="http://schemas.microsoft.com/office/drawing/2014/main" id="{3B5ACD32-5C16-4C67-4672-7C87B8289E3B}"/>
              </a:ext>
            </a:extLst>
          </p:cNvPr>
          <p:cNvSpPr/>
          <p:nvPr/>
        </p:nvSpPr>
        <p:spPr>
          <a:xfrm>
            <a:off x="5707359" y="2032115"/>
            <a:ext cx="2437552" cy="480674"/>
          </a:xfrm>
          <a:custGeom>
            <a:avLst/>
            <a:gdLst>
              <a:gd name="connsiteX0" fmla="*/ 0 w 2437552"/>
              <a:gd name="connsiteY0" fmla="*/ 48067 h 480674"/>
              <a:gd name="connsiteX1" fmla="*/ 48067 w 2437552"/>
              <a:gd name="connsiteY1" fmla="*/ 0 h 480674"/>
              <a:gd name="connsiteX2" fmla="*/ 2389485 w 2437552"/>
              <a:gd name="connsiteY2" fmla="*/ 0 h 480674"/>
              <a:gd name="connsiteX3" fmla="*/ 2437552 w 2437552"/>
              <a:gd name="connsiteY3" fmla="*/ 48067 h 480674"/>
              <a:gd name="connsiteX4" fmla="*/ 2437552 w 2437552"/>
              <a:gd name="connsiteY4" fmla="*/ 432607 h 480674"/>
              <a:gd name="connsiteX5" fmla="*/ 2389485 w 2437552"/>
              <a:gd name="connsiteY5" fmla="*/ 480674 h 480674"/>
              <a:gd name="connsiteX6" fmla="*/ 48067 w 2437552"/>
              <a:gd name="connsiteY6" fmla="*/ 480674 h 480674"/>
              <a:gd name="connsiteX7" fmla="*/ 0 w 2437552"/>
              <a:gd name="connsiteY7" fmla="*/ 432607 h 480674"/>
              <a:gd name="connsiteX8" fmla="*/ 0 w 2437552"/>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80674">
                <a:moveTo>
                  <a:pt x="0" y="48067"/>
                </a:moveTo>
                <a:cubicBezTo>
                  <a:pt x="0" y="21520"/>
                  <a:pt x="21520" y="0"/>
                  <a:pt x="48067" y="0"/>
                </a:cubicBezTo>
                <a:lnTo>
                  <a:pt x="2389485" y="0"/>
                </a:lnTo>
                <a:cubicBezTo>
                  <a:pt x="2416032" y="0"/>
                  <a:pt x="2437552" y="21520"/>
                  <a:pt x="2437552" y="48067"/>
                </a:cubicBezTo>
                <a:lnTo>
                  <a:pt x="2437552" y="432607"/>
                </a:lnTo>
                <a:cubicBezTo>
                  <a:pt x="2437552" y="459154"/>
                  <a:pt x="2416032" y="480674"/>
                  <a:pt x="2389485" y="480674"/>
                </a:cubicBezTo>
                <a:lnTo>
                  <a:pt x="48067" y="480674"/>
                </a:lnTo>
                <a:cubicBezTo>
                  <a:pt x="21520" y="480674"/>
                  <a:pt x="0" y="459154"/>
                  <a:pt x="0" y="432607"/>
                </a:cubicBezTo>
                <a:lnTo>
                  <a:pt x="0" y="480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223" tIns="25508" rIns="31223" bIns="25508"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n-US" sz="900" kern="1200" dirty="0"/>
              <a:t>The 508 Program Office must be established and funded as a service to applicable organizational elements.</a:t>
            </a:r>
          </a:p>
        </p:txBody>
      </p:sp>
      <p:sp>
        <p:nvSpPr>
          <p:cNvPr id="22" name="Freeform 21">
            <a:extLst>
              <a:ext uri="{FF2B5EF4-FFF2-40B4-BE49-F238E27FC236}">
                <a16:creationId xmlns:a16="http://schemas.microsoft.com/office/drawing/2014/main" id="{939E9AC9-07CD-9EE4-1146-C3A95F930347}"/>
              </a:ext>
              <a:ext uri="{C183D7F6-B498-43B3-948B-1728B52AA6E4}">
                <adec:decorative xmlns:adec="http://schemas.microsoft.com/office/drawing/2017/decorative" val="1"/>
              </a:ext>
            </a:extLst>
          </p:cNvPr>
          <p:cNvSpPr/>
          <p:nvPr/>
        </p:nvSpPr>
        <p:spPr>
          <a:xfrm>
            <a:off x="5611224" y="1911947"/>
            <a:ext cx="96134" cy="961349"/>
          </a:xfrm>
          <a:custGeom>
            <a:avLst/>
            <a:gdLst/>
            <a:ahLst/>
            <a:cxnLst/>
            <a:rect l="0" t="0" r="0" b="0"/>
            <a:pathLst>
              <a:path>
                <a:moveTo>
                  <a:pt x="0" y="0"/>
                </a:moveTo>
                <a:lnTo>
                  <a:pt x="0" y="961349"/>
                </a:lnTo>
                <a:lnTo>
                  <a:pt x="96134" y="96134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22">
            <a:extLst>
              <a:ext uri="{FF2B5EF4-FFF2-40B4-BE49-F238E27FC236}">
                <a16:creationId xmlns:a16="http://schemas.microsoft.com/office/drawing/2014/main" id="{FA88A4C6-9790-DFB7-638E-8ED2B6AC9FC1}"/>
              </a:ext>
            </a:extLst>
          </p:cNvPr>
          <p:cNvSpPr/>
          <p:nvPr/>
        </p:nvSpPr>
        <p:spPr>
          <a:xfrm>
            <a:off x="5707359" y="2632959"/>
            <a:ext cx="2437552" cy="480674"/>
          </a:xfrm>
          <a:custGeom>
            <a:avLst/>
            <a:gdLst>
              <a:gd name="connsiteX0" fmla="*/ 0 w 2437552"/>
              <a:gd name="connsiteY0" fmla="*/ 48067 h 480674"/>
              <a:gd name="connsiteX1" fmla="*/ 48067 w 2437552"/>
              <a:gd name="connsiteY1" fmla="*/ 0 h 480674"/>
              <a:gd name="connsiteX2" fmla="*/ 2389485 w 2437552"/>
              <a:gd name="connsiteY2" fmla="*/ 0 h 480674"/>
              <a:gd name="connsiteX3" fmla="*/ 2437552 w 2437552"/>
              <a:gd name="connsiteY3" fmla="*/ 48067 h 480674"/>
              <a:gd name="connsiteX4" fmla="*/ 2437552 w 2437552"/>
              <a:gd name="connsiteY4" fmla="*/ 432607 h 480674"/>
              <a:gd name="connsiteX5" fmla="*/ 2389485 w 2437552"/>
              <a:gd name="connsiteY5" fmla="*/ 480674 h 480674"/>
              <a:gd name="connsiteX6" fmla="*/ 48067 w 2437552"/>
              <a:gd name="connsiteY6" fmla="*/ 480674 h 480674"/>
              <a:gd name="connsiteX7" fmla="*/ 0 w 2437552"/>
              <a:gd name="connsiteY7" fmla="*/ 432607 h 480674"/>
              <a:gd name="connsiteX8" fmla="*/ 0 w 2437552"/>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80674">
                <a:moveTo>
                  <a:pt x="0" y="48067"/>
                </a:moveTo>
                <a:cubicBezTo>
                  <a:pt x="0" y="21520"/>
                  <a:pt x="21520" y="0"/>
                  <a:pt x="48067" y="0"/>
                </a:cubicBezTo>
                <a:lnTo>
                  <a:pt x="2389485" y="0"/>
                </a:lnTo>
                <a:cubicBezTo>
                  <a:pt x="2416032" y="0"/>
                  <a:pt x="2437552" y="21520"/>
                  <a:pt x="2437552" y="48067"/>
                </a:cubicBezTo>
                <a:lnTo>
                  <a:pt x="2437552" y="432607"/>
                </a:lnTo>
                <a:cubicBezTo>
                  <a:pt x="2437552" y="459154"/>
                  <a:pt x="2416032" y="480674"/>
                  <a:pt x="2389485" y="480674"/>
                </a:cubicBezTo>
                <a:lnTo>
                  <a:pt x="48067" y="480674"/>
                </a:lnTo>
                <a:cubicBezTo>
                  <a:pt x="21520" y="480674"/>
                  <a:pt x="0" y="459154"/>
                  <a:pt x="0" y="432607"/>
                </a:cubicBezTo>
                <a:lnTo>
                  <a:pt x="0" y="480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223" tIns="25508" rIns="31223" bIns="25508"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n-US" sz="900" kern="1200" dirty="0"/>
              <a:t>Establish that 100% of any division’s budget covers 100% of the target population.</a:t>
            </a:r>
          </a:p>
        </p:txBody>
      </p:sp>
      <p:sp>
        <p:nvSpPr>
          <p:cNvPr id="24" name="Freeform 23">
            <a:extLst>
              <a:ext uri="{FF2B5EF4-FFF2-40B4-BE49-F238E27FC236}">
                <a16:creationId xmlns:a16="http://schemas.microsoft.com/office/drawing/2014/main" id="{B98F42E9-681F-AE5F-8B28-C9085735016A}"/>
              </a:ext>
              <a:ext uri="{C183D7F6-B498-43B3-948B-1728B52AA6E4}">
                <adec:decorative xmlns:adec="http://schemas.microsoft.com/office/drawing/2017/decorative" val="1"/>
              </a:ext>
            </a:extLst>
          </p:cNvPr>
          <p:cNvSpPr/>
          <p:nvPr/>
        </p:nvSpPr>
        <p:spPr>
          <a:xfrm>
            <a:off x="5611224" y="1911947"/>
            <a:ext cx="96134" cy="1520050"/>
          </a:xfrm>
          <a:custGeom>
            <a:avLst/>
            <a:gdLst/>
            <a:ahLst/>
            <a:cxnLst/>
            <a:rect l="0" t="0" r="0" b="0"/>
            <a:pathLst>
              <a:path>
                <a:moveTo>
                  <a:pt x="0" y="0"/>
                </a:moveTo>
                <a:lnTo>
                  <a:pt x="0" y="1520050"/>
                </a:lnTo>
                <a:lnTo>
                  <a:pt x="96134" y="15200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24">
            <a:extLst>
              <a:ext uri="{FF2B5EF4-FFF2-40B4-BE49-F238E27FC236}">
                <a16:creationId xmlns:a16="http://schemas.microsoft.com/office/drawing/2014/main" id="{A1D1C792-338E-5C0D-6A7F-16EBA26EE92D}"/>
              </a:ext>
            </a:extLst>
          </p:cNvPr>
          <p:cNvSpPr/>
          <p:nvPr/>
        </p:nvSpPr>
        <p:spPr>
          <a:xfrm>
            <a:off x="5707359" y="3233803"/>
            <a:ext cx="2437552" cy="396388"/>
          </a:xfrm>
          <a:custGeom>
            <a:avLst/>
            <a:gdLst>
              <a:gd name="connsiteX0" fmla="*/ 0 w 2437552"/>
              <a:gd name="connsiteY0" fmla="*/ 39639 h 396388"/>
              <a:gd name="connsiteX1" fmla="*/ 39639 w 2437552"/>
              <a:gd name="connsiteY1" fmla="*/ 0 h 396388"/>
              <a:gd name="connsiteX2" fmla="*/ 2397913 w 2437552"/>
              <a:gd name="connsiteY2" fmla="*/ 0 h 396388"/>
              <a:gd name="connsiteX3" fmla="*/ 2437552 w 2437552"/>
              <a:gd name="connsiteY3" fmla="*/ 39639 h 396388"/>
              <a:gd name="connsiteX4" fmla="*/ 2437552 w 2437552"/>
              <a:gd name="connsiteY4" fmla="*/ 356749 h 396388"/>
              <a:gd name="connsiteX5" fmla="*/ 2397913 w 2437552"/>
              <a:gd name="connsiteY5" fmla="*/ 396388 h 396388"/>
              <a:gd name="connsiteX6" fmla="*/ 39639 w 2437552"/>
              <a:gd name="connsiteY6" fmla="*/ 396388 h 396388"/>
              <a:gd name="connsiteX7" fmla="*/ 0 w 2437552"/>
              <a:gd name="connsiteY7" fmla="*/ 356749 h 396388"/>
              <a:gd name="connsiteX8" fmla="*/ 0 w 2437552"/>
              <a:gd name="connsiteY8" fmla="*/ 39639 h 39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396388">
                <a:moveTo>
                  <a:pt x="0" y="39639"/>
                </a:moveTo>
                <a:cubicBezTo>
                  <a:pt x="0" y="17747"/>
                  <a:pt x="17747" y="0"/>
                  <a:pt x="39639" y="0"/>
                </a:cubicBezTo>
                <a:lnTo>
                  <a:pt x="2397913" y="0"/>
                </a:lnTo>
                <a:cubicBezTo>
                  <a:pt x="2419805" y="0"/>
                  <a:pt x="2437552" y="17747"/>
                  <a:pt x="2437552" y="39639"/>
                </a:cubicBezTo>
                <a:lnTo>
                  <a:pt x="2437552" y="356749"/>
                </a:lnTo>
                <a:cubicBezTo>
                  <a:pt x="2437552" y="378641"/>
                  <a:pt x="2419805" y="396388"/>
                  <a:pt x="2397913" y="396388"/>
                </a:cubicBezTo>
                <a:lnTo>
                  <a:pt x="39639" y="396388"/>
                </a:lnTo>
                <a:cubicBezTo>
                  <a:pt x="17747" y="396388"/>
                  <a:pt x="0" y="378641"/>
                  <a:pt x="0" y="356749"/>
                </a:cubicBezTo>
                <a:lnTo>
                  <a:pt x="0" y="3963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755" tIns="23040" rIns="28755" bIns="23040"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n-US" sz="900" kern="1200" dirty="0"/>
              <a:t>Establish that applicable organizational elements include Section 508 in their policies.</a:t>
            </a:r>
          </a:p>
        </p:txBody>
      </p:sp>
      <p:sp>
        <p:nvSpPr>
          <p:cNvPr id="26" name="Freeform 25">
            <a:extLst>
              <a:ext uri="{FF2B5EF4-FFF2-40B4-BE49-F238E27FC236}">
                <a16:creationId xmlns:a16="http://schemas.microsoft.com/office/drawing/2014/main" id="{EED9D8A0-99EF-DFC3-7E71-ADC9343AC289}"/>
              </a:ext>
              <a:ext uri="{C183D7F6-B498-43B3-948B-1728B52AA6E4}">
                <adec:decorative xmlns:adec="http://schemas.microsoft.com/office/drawing/2017/decorative" val="1"/>
              </a:ext>
            </a:extLst>
          </p:cNvPr>
          <p:cNvSpPr/>
          <p:nvPr/>
        </p:nvSpPr>
        <p:spPr>
          <a:xfrm>
            <a:off x="5611224" y="1911947"/>
            <a:ext cx="96134" cy="2078750"/>
          </a:xfrm>
          <a:custGeom>
            <a:avLst/>
            <a:gdLst/>
            <a:ahLst/>
            <a:cxnLst/>
            <a:rect l="0" t="0" r="0" b="0"/>
            <a:pathLst>
              <a:path>
                <a:moveTo>
                  <a:pt x="0" y="0"/>
                </a:moveTo>
                <a:lnTo>
                  <a:pt x="0" y="2078750"/>
                </a:lnTo>
                <a:lnTo>
                  <a:pt x="96134" y="20787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Freeform 26">
            <a:extLst>
              <a:ext uri="{FF2B5EF4-FFF2-40B4-BE49-F238E27FC236}">
                <a16:creationId xmlns:a16="http://schemas.microsoft.com/office/drawing/2014/main" id="{73142620-4001-3CDE-B41A-B52371DAE462}"/>
              </a:ext>
            </a:extLst>
          </p:cNvPr>
          <p:cNvSpPr/>
          <p:nvPr/>
        </p:nvSpPr>
        <p:spPr>
          <a:xfrm>
            <a:off x="5707359" y="3750360"/>
            <a:ext cx="2437552" cy="480674"/>
          </a:xfrm>
          <a:custGeom>
            <a:avLst/>
            <a:gdLst>
              <a:gd name="connsiteX0" fmla="*/ 0 w 2437552"/>
              <a:gd name="connsiteY0" fmla="*/ 48067 h 480674"/>
              <a:gd name="connsiteX1" fmla="*/ 48067 w 2437552"/>
              <a:gd name="connsiteY1" fmla="*/ 0 h 480674"/>
              <a:gd name="connsiteX2" fmla="*/ 2389485 w 2437552"/>
              <a:gd name="connsiteY2" fmla="*/ 0 h 480674"/>
              <a:gd name="connsiteX3" fmla="*/ 2437552 w 2437552"/>
              <a:gd name="connsiteY3" fmla="*/ 48067 h 480674"/>
              <a:gd name="connsiteX4" fmla="*/ 2437552 w 2437552"/>
              <a:gd name="connsiteY4" fmla="*/ 432607 h 480674"/>
              <a:gd name="connsiteX5" fmla="*/ 2389485 w 2437552"/>
              <a:gd name="connsiteY5" fmla="*/ 480674 h 480674"/>
              <a:gd name="connsiteX6" fmla="*/ 48067 w 2437552"/>
              <a:gd name="connsiteY6" fmla="*/ 480674 h 480674"/>
              <a:gd name="connsiteX7" fmla="*/ 0 w 2437552"/>
              <a:gd name="connsiteY7" fmla="*/ 432607 h 480674"/>
              <a:gd name="connsiteX8" fmla="*/ 0 w 2437552"/>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80674">
                <a:moveTo>
                  <a:pt x="0" y="48067"/>
                </a:moveTo>
                <a:cubicBezTo>
                  <a:pt x="0" y="21520"/>
                  <a:pt x="21520" y="0"/>
                  <a:pt x="48067" y="0"/>
                </a:cubicBezTo>
                <a:lnTo>
                  <a:pt x="2389485" y="0"/>
                </a:lnTo>
                <a:cubicBezTo>
                  <a:pt x="2416032" y="0"/>
                  <a:pt x="2437552" y="21520"/>
                  <a:pt x="2437552" y="48067"/>
                </a:cubicBezTo>
                <a:lnTo>
                  <a:pt x="2437552" y="432607"/>
                </a:lnTo>
                <a:cubicBezTo>
                  <a:pt x="2437552" y="459154"/>
                  <a:pt x="2416032" y="480674"/>
                  <a:pt x="2389485" y="480674"/>
                </a:cubicBezTo>
                <a:lnTo>
                  <a:pt x="48067" y="480674"/>
                </a:lnTo>
                <a:cubicBezTo>
                  <a:pt x="21520" y="480674"/>
                  <a:pt x="0" y="459154"/>
                  <a:pt x="0" y="432607"/>
                </a:cubicBezTo>
                <a:lnTo>
                  <a:pt x="0" y="480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223" tIns="25508" rIns="31223" bIns="25508"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n-US" sz="900" kern="1200" dirty="0"/>
              <a:t>Hold division leadership accountable for providing the appropriate skills for Section 508 work.</a:t>
            </a:r>
          </a:p>
        </p:txBody>
      </p:sp>
      <p:sp>
        <p:nvSpPr>
          <p:cNvPr id="28" name="Freeform 27">
            <a:extLst>
              <a:ext uri="{FF2B5EF4-FFF2-40B4-BE49-F238E27FC236}">
                <a16:creationId xmlns:a16="http://schemas.microsoft.com/office/drawing/2014/main" id="{252EEC64-5706-42A1-5F86-8F8CAD29B94B}"/>
              </a:ext>
              <a:ext uri="{C183D7F6-B498-43B3-948B-1728B52AA6E4}">
                <adec:decorative xmlns:adec="http://schemas.microsoft.com/office/drawing/2017/decorative" val="1"/>
              </a:ext>
            </a:extLst>
          </p:cNvPr>
          <p:cNvSpPr/>
          <p:nvPr/>
        </p:nvSpPr>
        <p:spPr>
          <a:xfrm>
            <a:off x="5611224" y="1911947"/>
            <a:ext cx="96134" cy="2679594"/>
          </a:xfrm>
          <a:custGeom>
            <a:avLst/>
            <a:gdLst/>
            <a:ahLst/>
            <a:cxnLst/>
            <a:rect l="0" t="0" r="0" b="0"/>
            <a:pathLst>
              <a:path>
                <a:moveTo>
                  <a:pt x="0" y="0"/>
                </a:moveTo>
                <a:lnTo>
                  <a:pt x="0" y="2679594"/>
                </a:lnTo>
                <a:lnTo>
                  <a:pt x="96134" y="26795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28">
            <a:extLst>
              <a:ext uri="{FF2B5EF4-FFF2-40B4-BE49-F238E27FC236}">
                <a16:creationId xmlns:a16="http://schemas.microsoft.com/office/drawing/2014/main" id="{CE78DBD7-8B6C-8AA0-5C74-58CC2CD9BB52}"/>
              </a:ext>
            </a:extLst>
          </p:cNvPr>
          <p:cNvSpPr/>
          <p:nvPr/>
        </p:nvSpPr>
        <p:spPr>
          <a:xfrm>
            <a:off x="5707359" y="4351203"/>
            <a:ext cx="2437552" cy="480674"/>
          </a:xfrm>
          <a:custGeom>
            <a:avLst/>
            <a:gdLst>
              <a:gd name="connsiteX0" fmla="*/ 0 w 2437552"/>
              <a:gd name="connsiteY0" fmla="*/ 48067 h 480674"/>
              <a:gd name="connsiteX1" fmla="*/ 48067 w 2437552"/>
              <a:gd name="connsiteY1" fmla="*/ 0 h 480674"/>
              <a:gd name="connsiteX2" fmla="*/ 2389485 w 2437552"/>
              <a:gd name="connsiteY2" fmla="*/ 0 h 480674"/>
              <a:gd name="connsiteX3" fmla="*/ 2437552 w 2437552"/>
              <a:gd name="connsiteY3" fmla="*/ 48067 h 480674"/>
              <a:gd name="connsiteX4" fmla="*/ 2437552 w 2437552"/>
              <a:gd name="connsiteY4" fmla="*/ 432607 h 480674"/>
              <a:gd name="connsiteX5" fmla="*/ 2389485 w 2437552"/>
              <a:gd name="connsiteY5" fmla="*/ 480674 h 480674"/>
              <a:gd name="connsiteX6" fmla="*/ 48067 w 2437552"/>
              <a:gd name="connsiteY6" fmla="*/ 480674 h 480674"/>
              <a:gd name="connsiteX7" fmla="*/ 0 w 2437552"/>
              <a:gd name="connsiteY7" fmla="*/ 432607 h 480674"/>
              <a:gd name="connsiteX8" fmla="*/ 0 w 2437552"/>
              <a:gd name="connsiteY8" fmla="*/ 48067 h 48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552" h="480674">
                <a:moveTo>
                  <a:pt x="0" y="48067"/>
                </a:moveTo>
                <a:cubicBezTo>
                  <a:pt x="0" y="21520"/>
                  <a:pt x="21520" y="0"/>
                  <a:pt x="48067" y="0"/>
                </a:cubicBezTo>
                <a:lnTo>
                  <a:pt x="2389485" y="0"/>
                </a:lnTo>
                <a:cubicBezTo>
                  <a:pt x="2416032" y="0"/>
                  <a:pt x="2437552" y="21520"/>
                  <a:pt x="2437552" y="48067"/>
                </a:cubicBezTo>
                <a:lnTo>
                  <a:pt x="2437552" y="432607"/>
                </a:lnTo>
                <a:cubicBezTo>
                  <a:pt x="2437552" y="459154"/>
                  <a:pt x="2416032" y="480674"/>
                  <a:pt x="2389485" y="480674"/>
                </a:cubicBezTo>
                <a:lnTo>
                  <a:pt x="48067" y="480674"/>
                </a:lnTo>
                <a:cubicBezTo>
                  <a:pt x="21520" y="480674"/>
                  <a:pt x="0" y="459154"/>
                  <a:pt x="0" y="432607"/>
                </a:cubicBezTo>
                <a:lnTo>
                  <a:pt x="0" y="4806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223" tIns="25508" rIns="31223" bIns="25508"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n-US" sz="900" kern="1200" dirty="0"/>
              <a:t>Hold division leadership accountable for including Section 508 work in development, testing, and reporting.</a:t>
            </a:r>
          </a:p>
        </p:txBody>
      </p:sp>
      <p:sp>
        <p:nvSpPr>
          <p:cNvPr id="16" name="Text Placeholder 2">
            <a:extLst>
              <a:ext uri="{FF2B5EF4-FFF2-40B4-BE49-F238E27FC236}">
                <a16:creationId xmlns:a16="http://schemas.microsoft.com/office/drawing/2014/main" id="{86BAAABF-7DB5-68E7-BEB5-214BF9720709}"/>
              </a:ext>
            </a:extLst>
          </p:cNvPr>
          <p:cNvSpPr>
            <a:spLocks noGrp="1"/>
          </p:cNvSpPr>
          <p:nvPr>
            <p:ph type="body" idx="1"/>
          </p:nvPr>
        </p:nvSpPr>
        <p:spPr>
          <a:xfrm>
            <a:off x="158511" y="3767508"/>
            <a:ext cx="5336278" cy="1186655"/>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Focus on Foundational Shifts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One-time foundational changes have a greater impact on building strong Section 508 programs than incremental improvements.</a:t>
            </a:r>
          </a:p>
          <a:p>
            <a:pPr marL="342900" marR="0" lvl="0" indent="-342900">
              <a:lnSpc>
                <a:spcPct val="115000"/>
              </a:lnSpc>
              <a:spcBef>
                <a:spcPts val="0"/>
              </a:spcBef>
              <a:spcAft>
                <a:spcPts val="800"/>
              </a:spcAft>
              <a:buFont typeface="Symbol" panose="05050102010706020507" pitchFamily="18"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Improve the Foundations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Just like fixing a cracked house foundation, investing in foundational program improvements is critical for long-term success, even if it requires upfront resources.</a:t>
            </a:r>
          </a:p>
        </p:txBody>
      </p:sp>
      <p:sp>
        <p:nvSpPr>
          <p:cNvPr id="4" name="Slide Number Placeholder 3">
            <a:extLst>
              <a:ext uri="{FF2B5EF4-FFF2-40B4-BE49-F238E27FC236}">
                <a16:creationId xmlns:a16="http://schemas.microsoft.com/office/drawing/2014/main" id="{01986567-721C-3BF7-54B1-9140314F6E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25</a:t>
            </a:fld>
            <a:endParaRPr lang="en"/>
          </a:p>
        </p:txBody>
      </p:sp>
    </p:spTree>
    <p:extLst>
      <p:ext uri="{BB962C8B-B14F-4D97-AF65-F5344CB8AC3E}">
        <p14:creationId xmlns:p14="http://schemas.microsoft.com/office/powerpoint/2010/main" val="105356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39AF-C173-3A54-040D-7862E90088B6}"/>
              </a:ext>
            </a:extLst>
          </p:cNvPr>
          <p:cNvSpPr>
            <a:spLocks noGrp="1"/>
          </p:cNvSpPr>
          <p:nvPr>
            <p:ph type="title"/>
          </p:nvPr>
        </p:nvSpPr>
        <p:spPr/>
        <p:txBody>
          <a:bodyPr/>
          <a:lstStyle/>
          <a:p>
            <a:r>
              <a:rPr lang="en-US" dirty="0"/>
              <a:t>Technology Accessibility Playbook</a:t>
            </a:r>
          </a:p>
        </p:txBody>
      </p:sp>
      <p:sp>
        <p:nvSpPr>
          <p:cNvPr id="3" name="Slide Number Placeholder 2">
            <a:extLst>
              <a:ext uri="{FF2B5EF4-FFF2-40B4-BE49-F238E27FC236}">
                <a16:creationId xmlns:a16="http://schemas.microsoft.com/office/drawing/2014/main" id="{902480CC-6828-C32A-D86E-8BA703F262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75700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321C-615D-E056-50C8-4B33425651BB}"/>
              </a:ext>
            </a:extLst>
          </p:cNvPr>
          <p:cNvSpPr>
            <a:spLocks noGrp="1"/>
          </p:cNvSpPr>
          <p:nvPr>
            <p:ph type="title"/>
          </p:nvPr>
        </p:nvSpPr>
        <p:spPr>
          <a:xfrm>
            <a:off x="311700" y="597425"/>
            <a:ext cx="8832300" cy="572700"/>
          </a:xfrm>
        </p:spPr>
        <p:txBody>
          <a:bodyPr/>
          <a:lstStyle/>
          <a:p>
            <a:pPr rtl="0">
              <a:spcBef>
                <a:spcPts val="0"/>
              </a:spcBef>
              <a:spcAft>
                <a:spcPts val="0"/>
              </a:spcAft>
            </a:pPr>
            <a:r>
              <a:rPr lang="en-US" sz="1700" b="1" i="0" u="none" strike="noStrike" dirty="0">
                <a:solidFill>
                  <a:srgbClr val="003C71"/>
                </a:solidFill>
                <a:effectLst/>
                <a:latin typeface="Gill Sans" panose="020B0604020202020204" charset="0"/>
              </a:rPr>
              <a:t>Technology Accessibility Playbook: How to Build an Effective Section 508 Program</a:t>
            </a:r>
            <a:endParaRPr lang="en-US" sz="1700" dirty="0"/>
          </a:p>
        </p:txBody>
      </p:sp>
      <p:sp>
        <p:nvSpPr>
          <p:cNvPr id="3" name="Text Placeholder 2">
            <a:extLst>
              <a:ext uri="{FF2B5EF4-FFF2-40B4-BE49-F238E27FC236}">
                <a16:creationId xmlns:a16="http://schemas.microsoft.com/office/drawing/2014/main" id="{4D2B8FB5-40C6-7D57-5FDE-810AEDA92AFF}"/>
              </a:ext>
            </a:extLst>
          </p:cNvPr>
          <p:cNvSpPr>
            <a:spLocks noGrp="1"/>
          </p:cNvSpPr>
          <p:nvPr>
            <p:ph type="body" idx="1"/>
          </p:nvPr>
        </p:nvSpPr>
        <p:spPr>
          <a:xfrm>
            <a:off x="311700" y="1107907"/>
            <a:ext cx="8008358" cy="905378"/>
          </a:xfrm>
        </p:spPr>
        <p:txBody>
          <a:bodyPr/>
          <a:lstStyle/>
          <a:p>
            <a:pPr marL="114300" indent="0">
              <a:buNone/>
            </a:pPr>
            <a:r>
              <a:rPr lang="en-US" sz="1200" b="1" dirty="0"/>
              <a:t>Foundations vs. Playbook</a:t>
            </a:r>
            <a:r>
              <a:rPr lang="en-US" sz="1200" dirty="0"/>
              <a:t>: While the foundations define </a:t>
            </a:r>
            <a:r>
              <a:rPr lang="en-US" sz="1200" i="1" dirty="0"/>
              <a:t>what</a:t>
            </a:r>
            <a:r>
              <a:rPr lang="en-US" sz="1200" dirty="0"/>
              <a:t> elements are needed for a successful Section 508 program, the Playbook provides the </a:t>
            </a:r>
            <a:r>
              <a:rPr lang="en-US" sz="1200" i="1" dirty="0"/>
              <a:t>how</a:t>
            </a:r>
            <a:r>
              <a:rPr lang="en-US" sz="1200" dirty="0"/>
              <a:t> with 12 strategic plays that guide agencies through building, assessing, and enhancing their programs.</a:t>
            </a:r>
          </a:p>
        </p:txBody>
      </p:sp>
      <p:sp>
        <p:nvSpPr>
          <p:cNvPr id="6" name="Google Shape;553;p64">
            <a:hlinkClick r:id="rId3"/>
            <a:extLst>
              <a:ext uri="{FF2B5EF4-FFF2-40B4-BE49-F238E27FC236}">
                <a16:creationId xmlns:a16="http://schemas.microsoft.com/office/drawing/2014/main" id="{F6087CD0-2ECA-C151-0544-60EA12B63686}"/>
              </a:ext>
            </a:extLst>
          </p:cNvPr>
          <p:cNvSpPr/>
          <p:nvPr/>
        </p:nvSpPr>
        <p:spPr>
          <a:xfrm>
            <a:off x="552331" y="1907971"/>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FFFFFF"/>
                </a:solidFill>
                <a:latin typeface="Arial"/>
                <a:ea typeface="Arial"/>
                <a:cs typeface="Arial"/>
                <a:sym typeface="Arial"/>
              </a:rPr>
              <a:t>Play 1:</a:t>
            </a:r>
            <a:r>
              <a:rPr lang="en" b="0" i="0" u="none" strike="noStrike" cap="none" dirty="0">
                <a:solidFill>
                  <a:srgbClr val="FFFFFF"/>
                </a:solidFill>
                <a:latin typeface="Arial"/>
                <a:ea typeface="Arial"/>
                <a:cs typeface="Arial"/>
                <a:sym typeface="Arial"/>
              </a:rPr>
              <a:t>  Establish a Technology Accessibility Program Manager</a:t>
            </a:r>
            <a:endParaRPr b="0" i="0" u="none" strike="noStrike" cap="none" dirty="0">
              <a:solidFill>
                <a:srgbClr val="FFFFFF"/>
              </a:solidFill>
              <a:latin typeface="Arial"/>
              <a:ea typeface="Arial"/>
              <a:cs typeface="Arial"/>
              <a:sym typeface="Arial"/>
            </a:endParaRPr>
          </a:p>
        </p:txBody>
      </p:sp>
      <p:sp>
        <p:nvSpPr>
          <p:cNvPr id="7" name="Google Shape;554;p64">
            <a:hlinkClick r:id="rId4"/>
            <a:extLst>
              <a:ext uri="{FF2B5EF4-FFF2-40B4-BE49-F238E27FC236}">
                <a16:creationId xmlns:a16="http://schemas.microsoft.com/office/drawing/2014/main" id="{05E8EDD4-2DA7-19F8-4845-A09D7CDAEE04}"/>
              </a:ext>
            </a:extLst>
          </p:cNvPr>
          <p:cNvSpPr/>
          <p:nvPr/>
        </p:nvSpPr>
        <p:spPr>
          <a:xfrm>
            <a:off x="552331" y="2442968"/>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FFFFFF"/>
                </a:solidFill>
                <a:latin typeface="Arial"/>
                <a:ea typeface="Arial"/>
                <a:cs typeface="Arial"/>
                <a:sym typeface="Arial"/>
              </a:rPr>
              <a:t>Play 2:</a:t>
            </a:r>
            <a:r>
              <a:rPr lang="en" b="0" i="0" u="none" strike="noStrike" cap="none" dirty="0">
                <a:solidFill>
                  <a:srgbClr val="FFFFFF"/>
                </a:solidFill>
                <a:latin typeface="Arial"/>
                <a:ea typeface="Arial"/>
                <a:cs typeface="Arial"/>
                <a:sym typeface="Arial"/>
              </a:rPr>
              <a:t>  Assess your Technology Accessibility Program Maturity</a:t>
            </a:r>
            <a:endParaRPr b="0" i="0" u="none" strike="noStrike" cap="none" dirty="0">
              <a:solidFill>
                <a:srgbClr val="FFFFFF"/>
              </a:solidFill>
              <a:latin typeface="Arial"/>
              <a:ea typeface="Arial"/>
              <a:cs typeface="Arial"/>
              <a:sym typeface="Arial"/>
            </a:endParaRPr>
          </a:p>
        </p:txBody>
      </p:sp>
      <p:sp>
        <p:nvSpPr>
          <p:cNvPr id="8" name="Google Shape;555;p64">
            <a:hlinkClick r:id="rId5"/>
            <a:extLst>
              <a:ext uri="{FF2B5EF4-FFF2-40B4-BE49-F238E27FC236}">
                <a16:creationId xmlns:a16="http://schemas.microsoft.com/office/drawing/2014/main" id="{69776D8D-D0EB-ACB1-11F7-EB2ED052714E}"/>
              </a:ext>
            </a:extLst>
          </p:cNvPr>
          <p:cNvSpPr/>
          <p:nvPr/>
        </p:nvSpPr>
        <p:spPr>
          <a:xfrm>
            <a:off x="552331" y="2977966"/>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3:  </a:t>
            </a:r>
            <a:r>
              <a:rPr lang="en" b="0" i="0" u="none" strike="noStrike" cap="none">
                <a:solidFill>
                  <a:srgbClr val="FFFFFF"/>
                </a:solidFill>
                <a:latin typeface="Arial"/>
                <a:ea typeface="Arial"/>
                <a:cs typeface="Arial"/>
                <a:sym typeface="Arial"/>
              </a:rPr>
              <a:t>Develop a Technology Accessibility Roadmap</a:t>
            </a:r>
            <a:endParaRPr b="0" i="0" u="none" strike="noStrike" cap="none">
              <a:solidFill>
                <a:srgbClr val="FFFFFF"/>
              </a:solidFill>
              <a:latin typeface="Arial"/>
              <a:ea typeface="Arial"/>
              <a:cs typeface="Arial"/>
              <a:sym typeface="Arial"/>
            </a:endParaRPr>
          </a:p>
        </p:txBody>
      </p:sp>
      <p:sp>
        <p:nvSpPr>
          <p:cNvPr id="9" name="Google Shape;556;p64">
            <a:hlinkClick r:id="rId6"/>
            <a:extLst>
              <a:ext uri="{FF2B5EF4-FFF2-40B4-BE49-F238E27FC236}">
                <a16:creationId xmlns:a16="http://schemas.microsoft.com/office/drawing/2014/main" id="{7AF3F2E6-2271-2A7B-6A6E-982CE7A2975F}"/>
              </a:ext>
            </a:extLst>
          </p:cNvPr>
          <p:cNvSpPr/>
          <p:nvPr/>
        </p:nvSpPr>
        <p:spPr>
          <a:xfrm>
            <a:off x="552331" y="351296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4: </a:t>
            </a:r>
            <a:r>
              <a:rPr lang="en" b="0" i="0" u="none" strike="noStrike" cap="none">
                <a:solidFill>
                  <a:srgbClr val="FFFFFF"/>
                </a:solidFill>
                <a:latin typeface="Arial"/>
                <a:ea typeface="Arial"/>
                <a:cs typeface="Arial"/>
                <a:sym typeface="Arial"/>
              </a:rPr>
              <a:t> Establish a Technology Accessibility Policy</a:t>
            </a:r>
            <a:endParaRPr b="0" i="0" u="none" strike="noStrike" cap="none">
              <a:solidFill>
                <a:srgbClr val="FFFFFF"/>
              </a:solidFill>
              <a:latin typeface="Arial"/>
              <a:ea typeface="Arial"/>
              <a:cs typeface="Arial"/>
              <a:sym typeface="Arial"/>
            </a:endParaRPr>
          </a:p>
        </p:txBody>
      </p:sp>
      <p:sp>
        <p:nvSpPr>
          <p:cNvPr id="10" name="Google Shape;557;p64">
            <a:hlinkClick r:id="rId7"/>
            <a:extLst>
              <a:ext uri="{FF2B5EF4-FFF2-40B4-BE49-F238E27FC236}">
                <a16:creationId xmlns:a16="http://schemas.microsoft.com/office/drawing/2014/main" id="{40EEFC2B-474F-3B9F-E29E-01E139C86B25}"/>
              </a:ext>
            </a:extLst>
          </p:cNvPr>
          <p:cNvSpPr/>
          <p:nvPr/>
        </p:nvSpPr>
        <p:spPr>
          <a:xfrm>
            <a:off x="552331" y="4047961"/>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5: </a:t>
            </a:r>
            <a:r>
              <a:rPr lang="en" b="0" i="0" u="none" strike="noStrike" cap="none">
                <a:solidFill>
                  <a:srgbClr val="FFFFFF"/>
                </a:solidFill>
                <a:latin typeface="Arial"/>
                <a:ea typeface="Arial"/>
                <a:cs typeface="Arial"/>
                <a:sym typeface="Arial"/>
              </a:rPr>
              <a:t>Develop a Technology Accessibility Program Team</a:t>
            </a:r>
            <a:endParaRPr b="0" i="0" u="none" strike="noStrike" cap="none">
              <a:solidFill>
                <a:srgbClr val="FFFFFF"/>
              </a:solidFill>
              <a:latin typeface="Arial"/>
              <a:ea typeface="Arial"/>
              <a:cs typeface="Arial"/>
              <a:sym typeface="Arial"/>
            </a:endParaRPr>
          </a:p>
        </p:txBody>
      </p:sp>
      <p:sp>
        <p:nvSpPr>
          <p:cNvPr id="11" name="Google Shape;558;p64">
            <a:hlinkClick r:id="rId8"/>
            <a:extLst>
              <a:ext uri="{FF2B5EF4-FFF2-40B4-BE49-F238E27FC236}">
                <a16:creationId xmlns:a16="http://schemas.microsoft.com/office/drawing/2014/main" id="{975139D3-6B18-AD9A-12ED-07DE54B2D90F}"/>
              </a:ext>
            </a:extLst>
          </p:cNvPr>
          <p:cNvSpPr/>
          <p:nvPr/>
        </p:nvSpPr>
        <p:spPr>
          <a:xfrm>
            <a:off x="552331" y="4582959"/>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6: </a:t>
            </a:r>
            <a:r>
              <a:rPr lang="en" b="0" i="0" u="none" strike="noStrike" cap="none">
                <a:solidFill>
                  <a:srgbClr val="FFFFFF"/>
                </a:solidFill>
                <a:latin typeface="Arial"/>
                <a:ea typeface="Arial"/>
                <a:cs typeface="Arial"/>
                <a:sym typeface="Arial"/>
              </a:rPr>
              <a:t>Collaborate with the Federal Accessibility Community</a:t>
            </a:r>
            <a:endParaRPr b="0" i="0" u="none" strike="noStrike" cap="none">
              <a:solidFill>
                <a:srgbClr val="FFFFFF"/>
              </a:solidFill>
              <a:latin typeface="Arial"/>
              <a:ea typeface="Arial"/>
              <a:cs typeface="Arial"/>
              <a:sym typeface="Arial"/>
            </a:endParaRPr>
          </a:p>
        </p:txBody>
      </p:sp>
      <p:sp>
        <p:nvSpPr>
          <p:cNvPr id="12" name="Google Shape;559;p64">
            <a:hlinkClick r:id="rId9"/>
            <a:extLst>
              <a:ext uri="{FF2B5EF4-FFF2-40B4-BE49-F238E27FC236}">
                <a16:creationId xmlns:a16="http://schemas.microsoft.com/office/drawing/2014/main" id="{766979F8-6B4E-E833-FF65-641AA37B170E}"/>
              </a:ext>
            </a:extLst>
          </p:cNvPr>
          <p:cNvSpPr/>
          <p:nvPr/>
        </p:nvSpPr>
        <p:spPr>
          <a:xfrm>
            <a:off x="4726981" y="1907971"/>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FFFFFF"/>
                </a:solidFill>
                <a:latin typeface="Arial"/>
                <a:ea typeface="Arial"/>
                <a:cs typeface="Arial"/>
                <a:sym typeface="Arial"/>
              </a:rPr>
              <a:t>Play 7:</a:t>
            </a:r>
            <a:r>
              <a:rPr lang="en" b="0" i="0" u="none" strike="noStrike" cap="none" dirty="0">
                <a:solidFill>
                  <a:srgbClr val="FFFFFF"/>
                </a:solidFill>
                <a:latin typeface="Arial"/>
                <a:ea typeface="Arial"/>
                <a:cs typeface="Arial"/>
                <a:sym typeface="Arial"/>
              </a:rPr>
              <a:t> Integrate Accessibility Needs Into Market Requirements Design</a:t>
            </a:r>
            <a:endParaRPr b="0" i="0" u="none" strike="noStrike" cap="none" dirty="0">
              <a:solidFill>
                <a:srgbClr val="FFFFFF"/>
              </a:solidFill>
              <a:latin typeface="Arial"/>
              <a:ea typeface="Arial"/>
              <a:cs typeface="Arial"/>
              <a:sym typeface="Arial"/>
            </a:endParaRPr>
          </a:p>
        </p:txBody>
      </p:sp>
      <p:sp>
        <p:nvSpPr>
          <p:cNvPr id="13" name="Google Shape;560;p64">
            <a:hlinkClick r:id="rId10"/>
            <a:extLst>
              <a:ext uri="{FF2B5EF4-FFF2-40B4-BE49-F238E27FC236}">
                <a16:creationId xmlns:a16="http://schemas.microsoft.com/office/drawing/2014/main" id="{93CFE22A-8B07-1094-4FFA-A5A1034F0B63}"/>
              </a:ext>
            </a:extLst>
          </p:cNvPr>
          <p:cNvSpPr/>
          <p:nvPr/>
        </p:nvSpPr>
        <p:spPr>
          <a:xfrm>
            <a:off x="4726981" y="244309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8:</a:t>
            </a:r>
            <a:r>
              <a:rPr lang="en" b="0" i="0" u="none" strike="noStrike" cap="none">
                <a:solidFill>
                  <a:srgbClr val="FFFFFF"/>
                </a:solidFill>
                <a:latin typeface="Arial"/>
                <a:ea typeface="Arial"/>
                <a:cs typeface="Arial"/>
                <a:sym typeface="Arial"/>
              </a:rPr>
              <a:t>  Integrate Accessibility Needs Into Market Research and Acquisition</a:t>
            </a:r>
            <a:endParaRPr b="0" i="0" u="none" strike="noStrike" cap="none">
              <a:solidFill>
                <a:srgbClr val="FFFFFF"/>
              </a:solidFill>
              <a:latin typeface="Arial"/>
              <a:ea typeface="Arial"/>
              <a:cs typeface="Arial"/>
              <a:sym typeface="Arial"/>
            </a:endParaRPr>
          </a:p>
        </p:txBody>
      </p:sp>
      <p:sp>
        <p:nvSpPr>
          <p:cNvPr id="14" name="Google Shape;561;p64">
            <a:hlinkClick r:id="rId11"/>
            <a:extLst>
              <a:ext uri="{FF2B5EF4-FFF2-40B4-BE49-F238E27FC236}">
                <a16:creationId xmlns:a16="http://schemas.microsoft.com/office/drawing/2014/main" id="{E04A1308-CA70-50F4-560B-D4E47095C02C}"/>
              </a:ext>
            </a:extLst>
          </p:cNvPr>
          <p:cNvSpPr/>
          <p:nvPr/>
        </p:nvSpPr>
        <p:spPr>
          <a:xfrm>
            <a:off x="4726981" y="296559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9:</a:t>
            </a:r>
            <a:r>
              <a:rPr lang="en" b="0" i="0" u="none" strike="noStrike" cap="none">
                <a:solidFill>
                  <a:srgbClr val="FFFFFF"/>
                </a:solidFill>
                <a:latin typeface="Arial"/>
                <a:ea typeface="Arial"/>
                <a:cs typeface="Arial"/>
                <a:sym typeface="Arial"/>
              </a:rPr>
              <a:t> Integrate Accessibility Needs Into Development</a:t>
            </a:r>
            <a:endParaRPr b="0" i="0" u="none" strike="noStrike" cap="none">
              <a:solidFill>
                <a:srgbClr val="FFFFFF"/>
              </a:solidFill>
              <a:latin typeface="Arial"/>
              <a:ea typeface="Arial"/>
              <a:cs typeface="Arial"/>
              <a:sym typeface="Arial"/>
            </a:endParaRPr>
          </a:p>
        </p:txBody>
      </p:sp>
      <p:sp>
        <p:nvSpPr>
          <p:cNvPr id="15" name="Google Shape;562;p64">
            <a:hlinkClick r:id="rId12"/>
            <a:extLst>
              <a:ext uri="{FF2B5EF4-FFF2-40B4-BE49-F238E27FC236}">
                <a16:creationId xmlns:a16="http://schemas.microsoft.com/office/drawing/2014/main" id="{C673FBAD-0DA7-9EE9-F27B-D7FD4E17B1FE}"/>
              </a:ext>
            </a:extLst>
          </p:cNvPr>
          <p:cNvSpPr/>
          <p:nvPr/>
        </p:nvSpPr>
        <p:spPr>
          <a:xfrm>
            <a:off x="4726981" y="350059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10: </a:t>
            </a:r>
            <a:r>
              <a:rPr lang="en" b="0" i="0" u="none" strike="noStrike" cap="none">
                <a:solidFill>
                  <a:srgbClr val="FFFFFF"/>
                </a:solidFill>
                <a:latin typeface="Arial"/>
                <a:ea typeface="Arial"/>
                <a:cs typeface="Arial"/>
                <a:sym typeface="Arial"/>
              </a:rPr>
              <a:t>Conduct ICT Standards Testing</a:t>
            </a:r>
            <a:endParaRPr b="0" i="0" u="none" strike="noStrike" cap="none">
              <a:solidFill>
                <a:srgbClr val="FFFFFF"/>
              </a:solidFill>
              <a:latin typeface="Arial"/>
              <a:ea typeface="Arial"/>
              <a:cs typeface="Arial"/>
              <a:sym typeface="Arial"/>
            </a:endParaRPr>
          </a:p>
        </p:txBody>
      </p:sp>
      <p:sp>
        <p:nvSpPr>
          <p:cNvPr id="16" name="Google Shape;563;p64">
            <a:hlinkClick r:id="rId13"/>
            <a:extLst>
              <a:ext uri="{FF2B5EF4-FFF2-40B4-BE49-F238E27FC236}">
                <a16:creationId xmlns:a16="http://schemas.microsoft.com/office/drawing/2014/main" id="{E626DB44-1222-8993-7FF4-21FCA349B75F}"/>
              </a:ext>
            </a:extLst>
          </p:cNvPr>
          <p:cNvSpPr/>
          <p:nvPr/>
        </p:nvSpPr>
        <p:spPr>
          <a:xfrm>
            <a:off x="4726981" y="403559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FFFFFF"/>
                </a:solidFill>
                <a:latin typeface="Arial"/>
                <a:ea typeface="Arial"/>
                <a:cs typeface="Arial"/>
                <a:sym typeface="Arial"/>
              </a:rPr>
              <a:t>Play 11:</a:t>
            </a:r>
            <a:r>
              <a:rPr lang="en" b="0" i="0" u="none" strike="noStrike" cap="none">
                <a:solidFill>
                  <a:srgbClr val="FFFFFF"/>
                </a:solidFill>
                <a:latin typeface="Arial"/>
                <a:ea typeface="Arial"/>
                <a:cs typeface="Arial"/>
                <a:sym typeface="Arial"/>
              </a:rPr>
              <a:t> Track and Resolve Accessibility Issues</a:t>
            </a:r>
            <a:endParaRPr b="0" i="0" u="none" strike="noStrike" cap="none">
              <a:solidFill>
                <a:srgbClr val="FFFFFF"/>
              </a:solidFill>
              <a:latin typeface="Arial"/>
              <a:ea typeface="Arial"/>
              <a:cs typeface="Arial"/>
              <a:sym typeface="Arial"/>
            </a:endParaRPr>
          </a:p>
        </p:txBody>
      </p:sp>
      <p:sp>
        <p:nvSpPr>
          <p:cNvPr id="17" name="Google Shape;564;p64">
            <a:hlinkClick r:id="rId14"/>
            <a:extLst>
              <a:ext uri="{FF2B5EF4-FFF2-40B4-BE49-F238E27FC236}">
                <a16:creationId xmlns:a16="http://schemas.microsoft.com/office/drawing/2014/main" id="{6CF590EB-7124-919A-5DEB-A6A6D4F0A86F}"/>
              </a:ext>
            </a:extLst>
          </p:cNvPr>
          <p:cNvSpPr/>
          <p:nvPr/>
        </p:nvSpPr>
        <p:spPr>
          <a:xfrm>
            <a:off x="4726981" y="4570594"/>
            <a:ext cx="3482100" cy="4593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dirty="0">
                <a:solidFill>
                  <a:srgbClr val="FFFFFF"/>
                </a:solidFill>
                <a:latin typeface="Arial"/>
                <a:ea typeface="Arial"/>
                <a:cs typeface="Arial"/>
                <a:sym typeface="Arial"/>
              </a:rPr>
              <a:t>Play 12:</a:t>
            </a:r>
            <a:r>
              <a:rPr lang="en" b="0" i="0" u="none" strike="noStrike" cap="none" dirty="0">
                <a:solidFill>
                  <a:srgbClr val="FFFFFF"/>
                </a:solidFill>
                <a:latin typeface="Arial"/>
                <a:ea typeface="Arial"/>
                <a:cs typeface="Arial"/>
                <a:sym typeface="Arial"/>
              </a:rPr>
              <a:t>  Educate the Workforce</a:t>
            </a:r>
            <a:endParaRPr b="0" i="0" u="none" strike="noStrike" cap="none" dirty="0">
              <a:solidFill>
                <a:srgbClr val="FFFFFF"/>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2040EE65-6CFD-6C08-4836-7830664B0A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60258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C791-5149-1FF9-B71E-F413CFA62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BAF2B-09C3-C21A-4D07-235F9D84E8BC}"/>
              </a:ext>
            </a:extLst>
          </p:cNvPr>
          <p:cNvSpPr>
            <a:spLocks noGrp="1"/>
          </p:cNvSpPr>
          <p:nvPr>
            <p:ph type="title"/>
          </p:nvPr>
        </p:nvSpPr>
        <p:spPr/>
        <p:txBody>
          <a:bodyPr/>
          <a:lstStyle/>
          <a:p>
            <a:r>
              <a:rPr lang="en-US" dirty="0"/>
              <a:t>Tools for Improving Acquisition of Accessible ICT</a:t>
            </a:r>
          </a:p>
        </p:txBody>
      </p:sp>
      <p:sp>
        <p:nvSpPr>
          <p:cNvPr id="3" name="Slide Number Placeholder 2">
            <a:extLst>
              <a:ext uri="{FF2B5EF4-FFF2-40B4-BE49-F238E27FC236}">
                <a16:creationId xmlns:a16="http://schemas.microsoft.com/office/drawing/2014/main" id="{924BA9C0-2BC4-5869-8113-1677B28EBB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81872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7"/>
          <p:cNvSpPr txBox="1">
            <a:spLocks noGrp="1"/>
          </p:cNvSpPr>
          <p:nvPr>
            <p:ph type="title"/>
          </p:nvPr>
        </p:nvSpPr>
        <p:spPr>
          <a:xfrm>
            <a:off x="311700" y="5974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300"/>
              <a:buFont typeface="Calibri"/>
              <a:buNone/>
            </a:pPr>
            <a:r>
              <a:rPr lang="en"/>
              <a:t>The Accessibility Requirements Tool (ART)</a:t>
            </a:r>
            <a:endParaRPr/>
          </a:p>
        </p:txBody>
      </p:sp>
      <p:pic>
        <p:nvPicPr>
          <p:cNvPr id="203" name="Google Shape;203;p7" descr="SRT homepage on Section508.gov"/>
          <p:cNvPicPr preferRelativeResize="0"/>
          <p:nvPr/>
        </p:nvPicPr>
        <p:blipFill rotWithShape="1">
          <a:blip r:embed="rId3">
            <a:alphaModFix/>
          </a:blip>
          <a:srcRect/>
          <a:stretch/>
        </p:blipFill>
        <p:spPr>
          <a:xfrm>
            <a:off x="440396" y="1327098"/>
            <a:ext cx="3651342" cy="3416608"/>
          </a:xfrm>
          <a:prstGeom prst="rect">
            <a:avLst/>
          </a:prstGeom>
          <a:noFill/>
          <a:ln>
            <a:noFill/>
          </a:ln>
        </p:spPr>
      </p:pic>
      <p:sp>
        <p:nvSpPr>
          <p:cNvPr id="200" name="Google Shape;200;p7"/>
          <p:cNvSpPr txBox="1">
            <a:spLocks noGrp="1"/>
          </p:cNvSpPr>
          <p:nvPr>
            <p:ph type="sldNum" idx="12"/>
          </p:nvPr>
        </p:nvSpPr>
        <p:spPr>
          <a:xfrm>
            <a:off x="8320058" y="4618767"/>
            <a:ext cx="548700" cy="3936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29</a:t>
            </a:fld>
            <a:endParaRPr sz="1100"/>
          </a:p>
        </p:txBody>
      </p:sp>
      <p:sp>
        <p:nvSpPr>
          <p:cNvPr id="4" name="Content Placeholder 2">
            <a:extLst>
              <a:ext uri="{FF2B5EF4-FFF2-40B4-BE49-F238E27FC236}">
                <a16:creationId xmlns:a16="http://schemas.microsoft.com/office/drawing/2014/main" id="{95B5452A-2210-0D51-A10A-881922BFDCCC}"/>
              </a:ext>
            </a:extLst>
          </p:cNvPr>
          <p:cNvSpPr txBox="1">
            <a:spLocks/>
          </p:cNvSpPr>
          <p:nvPr/>
        </p:nvSpPr>
        <p:spPr>
          <a:xfrm>
            <a:off x="4091738" y="1309211"/>
            <a:ext cx="4611866" cy="3434495"/>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ublic Sans"/>
              <a:buChar char="●"/>
              <a:defRPr sz="1800" b="0" i="0" u="none" strike="noStrike" cap="none">
                <a:solidFill>
                  <a:schemeClr val="dk2"/>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9pPr>
          </a:lstStyle>
          <a:p>
            <a:pPr marL="0" indent="0">
              <a:buFont typeface="Public Sans"/>
              <a:buNone/>
            </a:pPr>
            <a:r>
              <a:rPr lang="en-US" dirty="0"/>
              <a:t>ART is a step-by-step guide to help you easily identify relevant accessibility requirements from the Revised 508 Standards and incorporate them into your procurement.</a:t>
            </a:r>
          </a:p>
          <a:p>
            <a:pPr marL="0" indent="0">
              <a:buFont typeface="Public Sans"/>
              <a:buNone/>
            </a:pPr>
            <a:r>
              <a:rPr lang="en-US" dirty="0"/>
              <a:t>Selected recent ART updates:</a:t>
            </a:r>
          </a:p>
          <a:p>
            <a:pPr>
              <a:spcBef>
                <a:spcPts val="400"/>
              </a:spcBef>
              <a:spcAft>
                <a:spcPts val="400"/>
              </a:spcAft>
            </a:pPr>
            <a:r>
              <a:rPr lang="en-US" sz="1900" dirty="0"/>
              <a:t>Reduced time to create a procurement flow by 50%</a:t>
            </a:r>
          </a:p>
          <a:p>
            <a:pPr>
              <a:spcBef>
                <a:spcPts val="400"/>
              </a:spcBef>
              <a:spcAft>
                <a:spcPts val="400"/>
              </a:spcAft>
            </a:pPr>
            <a:r>
              <a:rPr lang="en-US" sz="1900" dirty="0"/>
              <a:t>Ability to save completed form in multiple formats</a:t>
            </a:r>
          </a:p>
          <a:p>
            <a:pPr>
              <a:spcBef>
                <a:spcPts val="400"/>
              </a:spcBef>
              <a:spcAft>
                <a:spcPts val="400"/>
              </a:spcAft>
            </a:pPr>
            <a:r>
              <a:rPr lang="en-US" sz="1900" dirty="0"/>
              <a:t>Upgraded from Drupal7 to most recent framework, Angular 15</a:t>
            </a:r>
          </a:p>
          <a:p>
            <a:pPr>
              <a:spcBef>
                <a:spcPts val="400"/>
              </a:spcBef>
              <a:spcAft>
                <a:spcPts val="400"/>
              </a:spcAft>
            </a:pPr>
            <a:r>
              <a:rPr lang="en-US" sz="1900" dirty="0"/>
              <a:t>Opportunity to continue from where user left off using </a:t>
            </a:r>
            <a:r>
              <a:rPr lang="en-US" sz="1900" dirty="0" err="1"/>
              <a:t>saveable</a:t>
            </a:r>
            <a:r>
              <a:rPr lang="en-US" sz="1900" dirty="0"/>
              <a:t> JSON file</a:t>
            </a:r>
          </a:p>
          <a:p>
            <a:pPr>
              <a:spcBef>
                <a:spcPts val="400"/>
              </a:spcBef>
              <a:spcAft>
                <a:spcPts val="400"/>
              </a:spcAft>
            </a:pPr>
            <a:r>
              <a:rPr lang="en-US" sz="1900" dirty="0"/>
              <a:t>Ability to be integrated with other platforms and software</a:t>
            </a:r>
          </a:p>
          <a:p>
            <a:pPr>
              <a:spcBef>
                <a:spcPts val="400"/>
              </a:spcBef>
              <a:spcAft>
                <a:spcPts val="400"/>
              </a:spcAft>
            </a:pPr>
            <a:r>
              <a:rPr lang="en-US" sz="1900" dirty="0"/>
              <a:t>Brand new Application Programming Interface (API) to facilitate integration with other systems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BFB6-4EB2-C40C-6B7A-09904B367994}"/>
              </a:ext>
            </a:extLst>
          </p:cNvPr>
          <p:cNvSpPr>
            <a:spLocks noGrp="1"/>
          </p:cNvSpPr>
          <p:nvPr>
            <p:ph type="title"/>
          </p:nvPr>
        </p:nvSpPr>
        <p:spPr/>
        <p:txBody>
          <a:bodyPr/>
          <a:lstStyle/>
          <a:p>
            <a:r>
              <a:rPr lang="en-US" dirty="0"/>
              <a:t>Why Accessibility Matters</a:t>
            </a:r>
          </a:p>
        </p:txBody>
      </p:sp>
      <p:sp>
        <p:nvSpPr>
          <p:cNvPr id="3" name="Text Placeholder 2">
            <a:extLst>
              <a:ext uri="{FF2B5EF4-FFF2-40B4-BE49-F238E27FC236}">
                <a16:creationId xmlns:a16="http://schemas.microsoft.com/office/drawing/2014/main" id="{CD2AE6F5-2726-DC95-D1A7-7D1644B35DDC}"/>
              </a:ext>
            </a:extLst>
          </p:cNvPr>
          <p:cNvSpPr>
            <a:spLocks noGrp="1"/>
          </p:cNvSpPr>
          <p:nvPr>
            <p:ph type="body" idx="1"/>
          </p:nvPr>
        </p:nvSpPr>
        <p:spPr>
          <a:xfrm>
            <a:off x="311699" y="1304875"/>
            <a:ext cx="8008359" cy="3313800"/>
          </a:xfrm>
        </p:spPr>
        <p:txBody>
          <a:bodyPr/>
          <a:lstStyle/>
          <a:p>
            <a:r>
              <a:rPr lang="en-US" sz="2000" dirty="0"/>
              <a:t>61 Million adults (26%) in the United States live with a disability</a:t>
            </a:r>
          </a:p>
          <a:p>
            <a:pPr lvl="1"/>
            <a:r>
              <a:rPr lang="en-US" sz="1600" dirty="0"/>
              <a:t>Roughly 1-in-4 adults has some type of disability</a:t>
            </a:r>
          </a:p>
          <a:p>
            <a:pPr lvl="1"/>
            <a:r>
              <a:rPr lang="en-US" sz="1600" dirty="0"/>
              <a:t>14% (8M) blind or with limited vision</a:t>
            </a:r>
          </a:p>
          <a:p>
            <a:pPr lvl="1"/>
            <a:r>
              <a:rPr lang="en-US" sz="1600" dirty="0"/>
              <a:t>13% (8M) deaf or with limited hearing</a:t>
            </a:r>
          </a:p>
          <a:p>
            <a:pPr lvl="1"/>
            <a:r>
              <a:rPr lang="en-US" sz="1600" dirty="0"/>
              <a:t>35% (21M) with limited reach, strength or manipulation</a:t>
            </a:r>
          </a:p>
          <a:p>
            <a:pPr lvl="1"/>
            <a:r>
              <a:rPr lang="en-US" sz="1600" dirty="0"/>
              <a:t>54% (33M ) with limited mobility</a:t>
            </a:r>
          </a:p>
          <a:p>
            <a:pPr lvl="1"/>
            <a:r>
              <a:rPr lang="en-US" sz="1600" dirty="0"/>
              <a:t>*Source: </a:t>
            </a:r>
            <a:r>
              <a:rPr lang="en-US" sz="1600" dirty="0">
                <a:hlinkClick r:id="rId2"/>
              </a:rPr>
              <a:t>2010 US Census</a:t>
            </a:r>
            <a:endParaRPr lang="en-US" sz="1600" dirty="0"/>
          </a:p>
          <a:p>
            <a:r>
              <a:rPr lang="en-US" sz="2000" dirty="0"/>
              <a:t>Just because you haven’t heard a complaint doesn’t mean you don’t have a problem; individuals often fear further discrimination due to complaints</a:t>
            </a:r>
          </a:p>
        </p:txBody>
      </p:sp>
      <p:sp>
        <p:nvSpPr>
          <p:cNvPr id="4" name="Slide Number Placeholder 3">
            <a:extLst>
              <a:ext uri="{FF2B5EF4-FFF2-40B4-BE49-F238E27FC236}">
                <a16:creationId xmlns:a16="http://schemas.microsoft.com/office/drawing/2014/main" id="{C572BE0D-9BEC-E7C5-B5F1-79E21D637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Google Shape;235;p25" descr="1 in 4 figures highlighted, indicating 1 in 4 adults in the U.S. has a disability.">
            <a:extLst>
              <a:ext uri="{FF2B5EF4-FFF2-40B4-BE49-F238E27FC236}">
                <a16:creationId xmlns:a16="http://schemas.microsoft.com/office/drawing/2014/main" id="{B3B0B355-F129-6735-012D-9A58FF229389}"/>
              </a:ext>
            </a:extLst>
          </p:cNvPr>
          <p:cNvPicPr preferRelativeResize="0"/>
          <p:nvPr/>
        </p:nvPicPr>
        <p:blipFill>
          <a:blip r:embed="rId3">
            <a:alphaModFix/>
          </a:blip>
          <a:stretch>
            <a:fillRect/>
          </a:stretch>
        </p:blipFill>
        <p:spPr>
          <a:xfrm>
            <a:off x="7119825" y="2030162"/>
            <a:ext cx="1566976" cy="1566976"/>
          </a:xfrm>
          <a:prstGeom prst="rect">
            <a:avLst/>
          </a:prstGeom>
          <a:noFill/>
          <a:ln>
            <a:noFill/>
          </a:ln>
        </p:spPr>
      </p:pic>
    </p:spTree>
    <p:extLst>
      <p:ext uri="{BB962C8B-B14F-4D97-AF65-F5344CB8AC3E}">
        <p14:creationId xmlns:p14="http://schemas.microsoft.com/office/powerpoint/2010/main" val="944107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3718-BD10-8C4B-0BF7-0E95E4F5C52E}"/>
              </a:ext>
            </a:extLst>
          </p:cNvPr>
          <p:cNvSpPr>
            <a:spLocks noGrp="1"/>
          </p:cNvSpPr>
          <p:nvPr>
            <p:ph type="title"/>
          </p:nvPr>
        </p:nvSpPr>
        <p:spPr>
          <a:xfrm>
            <a:off x="119392" y="597425"/>
            <a:ext cx="8712908" cy="572700"/>
          </a:xfrm>
        </p:spPr>
        <p:txBody>
          <a:bodyPr/>
          <a:lstStyle/>
          <a:p>
            <a:r>
              <a:rPr lang="en-US" dirty="0"/>
              <a:t>The OpenACR portfolio</a:t>
            </a:r>
          </a:p>
        </p:txBody>
      </p:sp>
      <p:sp>
        <p:nvSpPr>
          <p:cNvPr id="5" name="Content Placeholder 4">
            <a:extLst>
              <a:ext uri="{FF2B5EF4-FFF2-40B4-BE49-F238E27FC236}">
                <a16:creationId xmlns:a16="http://schemas.microsoft.com/office/drawing/2014/main" id="{222E5C19-B294-BA55-8D3B-9DA3F115AE3A}"/>
              </a:ext>
            </a:extLst>
          </p:cNvPr>
          <p:cNvSpPr txBox="1">
            <a:spLocks/>
          </p:cNvSpPr>
          <p:nvPr/>
        </p:nvSpPr>
        <p:spPr>
          <a:xfrm>
            <a:off x="119392" y="1346588"/>
            <a:ext cx="3011458" cy="344864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ublic Sans"/>
              <a:buChar char="●"/>
              <a:defRPr sz="1800" b="0" i="0" u="none" strike="noStrike" cap="none">
                <a:solidFill>
                  <a:schemeClr val="dk2"/>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chemeClr val="dk2"/>
              </a:buClr>
              <a:buSzPts val="1400"/>
              <a:buFont typeface="Public Sans"/>
              <a:buChar char="■"/>
              <a:defRPr sz="1400" b="0" i="0" u="none" strike="noStrike" cap="none">
                <a:solidFill>
                  <a:schemeClr val="dk2"/>
                </a:solidFill>
                <a:latin typeface="Public Sans"/>
                <a:ea typeface="Public Sans"/>
                <a:cs typeface="Public Sans"/>
                <a:sym typeface="Public Sans"/>
              </a:defRPr>
            </a:lvl9pPr>
          </a:lstStyle>
          <a:p>
            <a:pPr marL="0" indent="0">
              <a:lnSpc>
                <a:spcPct val="100000"/>
              </a:lnSpc>
              <a:spcAft>
                <a:spcPts val="1200"/>
              </a:spcAft>
              <a:buFont typeface="Public Sans"/>
              <a:buNone/>
            </a:pPr>
            <a:r>
              <a:rPr lang="en-US" sz="1600" dirty="0"/>
              <a:t>The </a:t>
            </a:r>
            <a:r>
              <a:rPr lang="en-US" sz="1600" b="1" dirty="0"/>
              <a:t>OpenACR data schema </a:t>
            </a:r>
            <a:r>
              <a:rPr lang="en-US" sz="1600" dirty="0"/>
              <a:t>for a </a:t>
            </a:r>
            <a:r>
              <a:rPr lang="en-US" sz="1600" b="1" dirty="0"/>
              <a:t>machine-readable ACR</a:t>
            </a:r>
            <a:r>
              <a:rPr lang="en-US" sz="1600" dirty="0"/>
              <a:t>:</a:t>
            </a:r>
          </a:p>
          <a:p>
            <a:pPr>
              <a:lnSpc>
                <a:spcPct val="105000"/>
              </a:lnSpc>
              <a:spcBef>
                <a:spcPts val="600"/>
              </a:spcBef>
            </a:pPr>
            <a:r>
              <a:rPr lang="en-US" sz="1400" kern="1200" dirty="0">
                <a:ea typeface="+mn-ea"/>
                <a:cs typeface="Arial"/>
                <a:sym typeface="Arial"/>
              </a:rPr>
              <a:t>Buyers can more easily compare accessibility of different solutions</a:t>
            </a:r>
          </a:p>
          <a:p>
            <a:pPr>
              <a:lnSpc>
                <a:spcPct val="105000"/>
              </a:lnSpc>
              <a:spcBef>
                <a:spcPts val="600"/>
              </a:spcBef>
            </a:pPr>
            <a:r>
              <a:rPr lang="en-US" sz="1400" kern="1200" dirty="0">
                <a:ea typeface="+mn-ea"/>
                <a:cs typeface="Arial"/>
                <a:sym typeface="Arial"/>
              </a:rPr>
              <a:t>Managers gain insights into potential interface limitations</a:t>
            </a:r>
          </a:p>
          <a:p>
            <a:pPr>
              <a:lnSpc>
                <a:spcPct val="105000"/>
              </a:lnSpc>
              <a:spcBef>
                <a:spcPts val="600"/>
              </a:spcBef>
            </a:pPr>
            <a:r>
              <a:rPr lang="en-US" sz="1400" kern="1200" dirty="0">
                <a:ea typeface="+mn-ea"/>
                <a:cs typeface="Arial"/>
                <a:sym typeface="Arial"/>
              </a:rPr>
              <a:t>Executives more easily assess risks associated with accessibility issues in portfolio of ICT products</a:t>
            </a:r>
          </a:p>
        </p:txBody>
      </p:sp>
      <p:sp>
        <p:nvSpPr>
          <p:cNvPr id="6" name="Content Placeholder 5">
            <a:extLst>
              <a:ext uri="{FF2B5EF4-FFF2-40B4-BE49-F238E27FC236}">
                <a16:creationId xmlns:a16="http://schemas.microsoft.com/office/drawing/2014/main" id="{C8867A63-3CAE-A6F3-C7FD-759B0B833F64}"/>
              </a:ext>
            </a:extLst>
          </p:cNvPr>
          <p:cNvSpPr txBox="1">
            <a:spLocks/>
          </p:cNvSpPr>
          <p:nvPr/>
        </p:nvSpPr>
        <p:spPr>
          <a:xfrm>
            <a:off x="3130850" y="1346588"/>
            <a:ext cx="2903621" cy="3448642"/>
          </a:xfrm>
          <a:prstGeom prst="rect">
            <a:avLst/>
          </a:prstGeom>
        </p:spPr>
        <p:txBody>
          <a:bodyPr tIns="9144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buClr>
                <a:schemeClr val="dk2"/>
              </a:buClr>
              <a:buSzPts val="1800"/>
            </a:pPr>
            <a:r>
              <a:rPr lang="en-US" sz="1600" b="1" dirty="0">
                <a:solidFill>
                  <a:schemeClr val="dk2"/>
                </a:solidFill>
                <a:latin typeface="Public Sans"/>
                <a:sym typeface="Public Sans"/>
              </a:rPr>
              <a:t>The OpenACR Editor </a:t>
            </a:r>
            <a:r>
              <a:rPr lang="en-US" sz="1600" dirty="0">
                <a:solidFill>
                  <a:schemeClr val="dk2"/>
                </a:solidFill>
                <a:latin typeface="Public Sans"/>
                <a:sym typeface="Public Sans"/>
              </a:rPr>
              <a:t>is a user-friendly interface to: </a:t>
            </a:r>
          </a:p>
          <a:p>
            <a:pPr marL="457200" indent="-342900">
              <a:lnSpc>
                <a:spcPct val="95000"/>
              </a:lnSpc>
              <a:spcBef>
                <a:spcPts val="600"/>
              </a:spcBef>
              <a:buClr>
                <a:schemeClr val="dk2"/>
              </a:buClr>
              <a:buSzPts val="1800"/>
              <a:buFont typeface="Public Sans"/>
              <a:buChar char="●"/>
            </a:pPr>
            <a:r>
              <a:rPr lang="en-US" kern="1200" dirty="0">
                <a:solidFill>
                  <a:schemeClr val="dk2"/>
                </a:solidFill>
                <a:latin typeface="Public Sans"/>
                <a:ea typeface="+mn-ea"/>
                <a:sym typeface="Public Sans"/>
              </a:rPr>
              <a:t>Create machine-readable Accessibility Conformance Reports (ACRs) in the OpenACR format</a:t>
            </a:r>
          </a:p>
          <a:p>
            <a:pPr marL="457200" indent="-342900">
              <a:lnSpc>
                <a:spcPct val="95000"/>
              </a:lnSpc>
              <a:spcBef>
                <a:spcPts val="600"/>
              </a:spcBef>
              <a:buClr>
                <a:schemeClr val="dk2"/>
              </a:buClr>
              <a:buSzPts val="1800"/>
              <a:buFont typeface="Public Sans"/>
              <a:buChar char="●"/>
            </a:pPr>
            <a:r>
              <a:rPr lang="en-US" kern="1200" dirty="0">
                <a:solidFill>
                  <a:schemeClr val="dk2"/>
                </a:solidFill>
                <a:latin typeface="Public Sans"/>
                <a:ea typeface="+mn-ea"/>
                <a:sym typeface="Public Sans"/>
              </a:rPr>
              <a:t>Validate and edit previously created ACRs</a:t>
            </a:r>
          </a:p>
          <a:p>
            <a:pPr marL="457200" indent="-342900">
              <a:lnSpc>
                <a:spcPct val="95000"/>
              </a:lnSpc>
              <a:spcBef>
                <a:spcPts val="600"/>
              </a:spcBef>
              <a:buClr>
                <a:schemeClr val="dk2"/>
              </a:buClr>
              <a:buSzPts val="1800"/>
              <a:buFont typeface="Public Sans"/>
              <a:buChar char="●"/>
            </a:pPr>
            <a:r>
              <a:rPr lang="en-US" kern="1200" dirty="0">
                <a:solidFill>
                  <a:schemeClr val="dk2"/>
                </a:solidFill>
                <a:latin typeface="Public Sans"/>
                <a:ea typeface="+mn-ea"/>
                <a:sym typeface="Public Sans"/>
              </a:rPr>
              <a:t>Export and share machine-readable data</a:t>
            </a:r>
          </a:p>
          <a:p>
            <a:pPr marL="457200" indent="-342900">
              <a:lnSpc>
                <a:spcPct val="95000"/>
              </a:lnSpc>
              <a:spcBef>
                <a:spcPts val="600"/>
              </a:spcBef>
              <a:buClr>
                <a:schemeClr val="dk2"/>
              </a:buClr>
              <a:buSzPts val="1800"/>
              <a:buFont typeface="Public Sans"/>
              <a:buChar char="●"/>
            </a:pPr>
            <a:r>
              <a:rPr lang="en-US" kern="1200" dirty="0">
                <a:solidFill>
                  <a:schemeClr val="dk2"/>
                </a:solidFill>
                <a:latin typeface="Public Sans"/>
                <a:ea typeface="+mn-ea"/>
                <a:sym typeface="Public Sans"/>
              </a:rPr>
              <a:t>View ACR reports in HTML</a:t>
            </a:r>
          </a:p>
          <a:p>
            <a:pPr marL="114300">
              <a:lnSpc>
                <a:spcPct val="95000"/>
              </a:lnSpc>
              <a:buClr>
                <a:schemeClr val="dk2"/>
              </a:buClr>
              <a:buSzPts val="1800"/>
            </a:pPr>
            <a:endParaRPr lang="en-US" dirty="0">
              <a:solidFill>
                <a:schemeClr val="dk2"/>
              </a:solidFill>
              <a:latin typeface="Public Sans"/>
            </a:endParaRPr>
          </a:p>
          <a:p>
            <a:pPr marL="114300">
              <a:lnSpc>
                <a:spcPct val="95000"/>
              </a:lnSpc>
              <a:buClr>
                <a:schemeClr val="dk2"/>
              </a:buClr>
              <a:buSzPts val="1800"/>
            </a:pPr>
            <a:r>
              <a:rPr lang="en-US" dirty="0">
                <a:solidFill>
                  <a:schemeClr val="dk2"/>
                </a:solidFill>
                <a:latin typeface="Public Sans"/>
              </a:rPr>
              <a:t>Try Now: </a:t>
            </a:r>
            <a:r>
              <a:rPr lang="en-US" dirty="0">
                <a:solidFill>
                  <a:schemeClr val="dk2"/>
                </a:solidFill>
                <a:latin typeface="Public Sans"/>
                <a:hlinkClick r:id="rId2">
                  <a:extLst>
                    <a:ext uri="{A12FA001-AC4F-418D-AE19-62706E023703}">
                      <ahyp:hlinkClr xmlns:ahyp="http://schemas.microsoft.com/office/drawing/2018/hyperlinkcolor" val="tx"/>
                    </a:ext>
                  </a:extLst>
                </a:hlinkClick>
              </a:rPr>
              <a:t>acreditor.section508.gov</a:t>
            </a:r>
            <a:endParaRPr lang="en-US" dirty="0">
              <a:solidFill>
                <a:schemeClr val="dk2"/>
              </a:solidFill>
              <a:latin typeface="Public Sans"/>
            </a:endParaRPr>
          </a:p>
        </p:txBody>
      </p:sp>
      <p:sp>
        <p:nvSpPr>
          <p:cNvPr id="7" name="Content Placeholder 5">
            <a:extLst>
              <a:ext uri="{FF2B5EF4-FFF2-40B4-BE49-F238E27FC236}">
                <a16:creationId xmlns:a16="http://schemas.microsoft.com/office/drawing/2014/main" id="{9959AED6-FCAA-F207-11B4-B23AE8EC9E37}"/>
              </a:ext>
            </a:extLst>
          </p:cNvPr>
          <p:cNvSpPr txBox="1">
            <a:spLocks/>
          </p:cNvSpPr>
          <p:nvPr/>
        </p:nvSpPr>
        <p:spPr>
          <a:xfrm>
            <a:off x="6160168" y="1346588"/>
            <a:ext cx="2903621" cy="3448642"/>
          </a:xfrm>
          <a:prstGeom prst="rect">
            <a:avLst/>
          </a:prstGeom>
        </p:spPr>
        <p:txBody>
          <a:bodyPr vert="horz" lIns="91440" tIns="91440" rIns="91440" bIns="45720" rtlCol="0">
            <a:normAutofit fontScale="55000" lnSpcReduction="20000"/>
          </a:bodyPr>
          <a:lstStyle>
            <a:lvl1pPr marL="457200" indent="-457200" algn="l" defTabSz="914400" rtl="0" eaLnBrk="1" latinLnBrk="0" hangingPunct="1">
              <a:lnSpc>
                <a:spcPct val="100000"/>
              </a:lnSpc>
              <a:spcBef>
                <a:spcPts val="600"/>
              </a:spcBef>
              <a:spcAft>
                <a:spcPts val="800"/>
              </a:spcAft>
              <a:buClr>
                <a:srgbClr val="001E7B"/>
              </a:buClr>
              <a:buSzPct val="115000"/>
              <a:buFont typeface="Wingdings" panose="05000000000000000000" pitchFamily="2" charset="2"/>
              <a:buChar char="§"/>
              <a:defRPr sz="2700" kern="1200">
                <a:solidFill>
                  <a:schemeClr val="tx1"/>
                </a:solidFill>
                <a:latin typeface="Aptos" panose="020B0004020202020204" pitchFamily="34" charset="0"/>
                <a:ea typeface="+mn-ea"/>
                <a:cs typeface="Segoe UI Semibold" panose="020B0702040204020203" pitchFamily="34" charset="0"/>
              </a:defRPr>
            </a:lvl1pPr>
            <a:lvl2pPr marL="914400" indent="-457200" algn="l" defTabSz="914400" rtl="0" eaLnBrk="1" latinLnBrk="0" hangingPunct="1">
              <a:lnSpc>
                <a:spcPct val="100000"/>
              </a:lnSpc>
              <a:spcBef>
                <a:spcPts val="600"/>
              </a:spcBef>
              <a:spcAft>
                <a:spcPts val="800"/>
              </a:spcAft>
              <a:buClr>
                <a:srgbClr val="9E1400"/>
              </a:buClr>
              <a:buSzPct val="110000"/>
              <a:buFont typeface="Arial" panose="020B0604020202020204" pitchFamily="34" charset="0"/>
              <a:buChar char="•"/>
              <a:defRPr sz="2400" kern="1200">
                <a:solidFill>
                  <a:schemeClr val="tx1"/>
                </a:solidFill>
                <a:latin typeface="Aptos" panose="020B0004020202020204"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dk2"/>
              </a:buClr>
              <a:buSzPts val="1800"/>
              <a:buFont typeface="Arial"/>
              <a:buNone/>
            </a:pPr>
            <a:r>
              <a:rPr lang="en-US" sz="2900" dirty="0">
                <a:solidFill>
                  <a:schemeClr val="dk2"/>
                </a:solidFill>
                <a:latin typeface="Public Sans"/>
                <a:cs typeface="Arial"/>
              </a:rPr>
              <a:t>The </a:t>
            </a:r>
            <a:r>
              <a:rPr lang="en-US" sz="2900" b="1" dirty="0">
                <a:solidFill>
                  <a:schemeClr val="dk2"/>
                </a:solidFill>
                <a:latin typeface="Public Sans"/>
                <a:cs typeface="Arial"/>
              </a:rPr>
              <a:t>OpenACR repository </a:t>
            </a:r>
            <a:r>
              <a:rPr lang="en-US" sz="2900" dirty="0">
                <a:solidFill>
                  <a:schemeClr val="dk2"/>
                </a:solidFill>
                <a:latin typeface="Public Sans"/>
                <a:cs typeface="Arial"/>
              </a:rPr>
              <a:t>will be a platform for users to store, compare and update information for ACRs. This repository will:</a:t>
            </a:r>
          </a:p>
          <a:p>
            <a:pPr indent="-342900">
              <a:lnSpc>
                <a:spcPct val="115000"/>
              </a:lnSpc>
              <a:spcAft>
                <a:spcPts val="0"/>
              </a:spcAft>
              <a:buClr>
                <a:schemeClr val="dk2"/>
              </a:buClr>
              <a:buSzPts val="1800"/>
              <a:buFont typeface="Public Sans"/>
              <a:buChar char="●"/>
            </a:pPr>
            <a:r>
              <a:rPr lang="en-US" sz="2500" dirty="0">
                <a:solidFill>
                  <a:schemeClr val="dk2"/>
                </a:solidFill>
                <a:latin typeface="Public Sans"/>
                <a:cs typeface="Arial"/>
              </a:rPr>
              <a:t>Provide the ability to see all products and ACRs in a comprehensive repository</a:t>
            </a:r>
          </a:p>
          <a:p>
            <a:pPr indent="-342900">
              <a:lnSpc>
                <a:spcPct val="115000"/>
              </a:lnSpc>
              <a:spcAft>
                <a:spcPts val="0"/>
              </a:spcAft>
              <a:buClr>
                <a:schemeClr val="dk2"/>
              </a:buClr>
              <a:buSzPts val="1800"/>
              <a:buFont typeface="Public Sans"/>
              <a:buChar char="●"/>
            </a:pPr>
            <a:r>
              <a:rPr lang="en-US" sz="2500" dirty="0">
                <a:solidFill>
                  <a:schemeClr val="dk2"/>
                </a:solidFill>
                <a:latin typeface="Public Sans"/>
                <a:cs typeface="Arial"/>
              </a:rPr>
              <a:t>Allow users the ability to compare ACR reports between products</a:t>
            </a:r>
          </a:p>
          <a:p>
            <a:pPr indent="-342900">
              <a:lnSpc>
                <a:spcPct val="115000"/>
              </a:lnSpc>
              <a:spcAft>
                <a:spcPts val="0"/>
              </a:spcAft>
              <a:buClr>
                <a:schemeClr val="dk2"/>
              </a:buClr>
              <a:buSzPts val="1800"/>
              <a:buFont typeface="Public Sans"/>
              <a:buChar char="●"/>
            </a:pPr>
            <a:r>
              <a:rPr lang="en-US" sz="2500" dirty="0">
                <a:solidFill>
                  <a:schemeClr val="dk2"/>
                </a:solidFill>
                <a:latin typeface="Public Sans"/>
                <a:cs typeface="Arial"/>
              </a:rPr>
              <a:t>Provide search functionality</a:t>
            </a:r>
          </a:p>
        </p:txBody>
      </p:sp>
      <p:sp>
        <p:nvSpPr>
          <p:cNvPr id="4" name="Slide Number Placeholder 3">
            <a:extLst>
              <a:ext uri="{FF2B5EF4-FFF2-40B4-BE49-F238E27FC236}">
                <a16:creationId xmlns:a16="http://schemas.microsoft.com/office/drawing/2014/main" id="{ECF3C1A7-4B8B-6DDB-E4EC-4B923B78C6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45952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dirty="0"/>
              <a:t>Resources</a:t>
            </a:r>
            <a:endParaRPr sz="2400" dirty="0">
              <a:latin typeface="Arial"/>
              <a:ea typeface="Arial"/>
              <a:cs typeface="Arial"/>
              <a:sym typeface="Arial"/>
            </a:endParaRPr>
          </a:p>
        </p:txBody>
      </p:sp>
      <p:sp>
        <p:nvSpPr>
          <p:cNvPr id="227" name="Google Shape;227;p10"/>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31</a:t>
            </a:fld>
            <a:endParaRPr/>
          </a:p>
        </p:txBody>
      </p:sp>
      <p:sp>
        <p:nvSpPr>
          <p:cNvPr id="228" name="Google Shape;228;p10"/>
          <p:cNvSpPr txBox="1"/>
          <p:nvPr/>
        </p:nvSpPr>
        <p:spPr>
          <a:xfrm>
            <a:off x="275242" y="1381075"/>
            <a:ext cx="8557057" cy="3313800"/>
          </a:xfrm>
          <a:prstGeom prst="rect">
            <a:avLst/>
          </a:prstGeom>
          <a:noFill/>
          <a:ln>
            <a:noFill/>
          </a:ln>
        </p:spPr>
        <p:txBody>
          <a:bodyPr spcFirstLastPara="1" wrap="square" lIns="91425" tIns="91425" rIns="91425" bIns="91425" anchor="t" anchorCtr="0">
            <a:noAutofit/>
          </a:bodyPr>
          <a:lstStyle/>
          <a:p>
            <a:pPr marL="457200" marR="0" lvl="0" indent="-346075" algn="l" rtl="0">
              <a:lnSpc>
                <a:spcPct val="150000"/>
              </a:lnSpc>
              <a:spcBef>
                <a:spcPts val="0"/>
              </a:spcBef>
              <a:spcAft>
                <a:spcPts val="0"/>
              </a:spcAft>
              <a:buClr>
                <a:schemeClr val="dk2"/>
              </a:buClr>
              <a:buSzPts val="1850"/>
              <a:buFont typeface="Calibri"/>
              <a:buChar char="●"/>
            </a:pPr>
            <a:r>
              <a:rPr lang="en-US" sz="2000" kern="100" dirty="0">
                <a:effectLst/>
                <a:latin typeface="Public Sans" panose="020B0604020202020204" charset="0"/>
                <a:ea typeface="Aptos" panose="020B0004020202020204" pitchFamily="34" charset="0"/>
                <a:cs typeface="Times New Roman" panose="02020603050405020304" pitchFamily="18" charset="0"/>
                <a:hlinkClick r:id="rId3"/>
              </a:rPr>
              <a:t>Section 508 of the Rehabilitation Act </a:t>
            </a:r>
            <a:r>
              <a:rPr lang="en-US" sz="2000" kern="100" dirty="0">
                <a:effectLst/>
                <a:latin typeface="Public Sans" panose="020B0604020202020204" charset="0"/>
                <a:ea typeface="Aptos" panose="020B0004020202020204" pitchFamily="34" charset="0"/>
                <a:cs typeface="Times New Roman" panose="02020603050405020304" pitchFamily="18" charset="0"/>
              </a:rPr>
              <a:t>(29 USC 794d), as amended</a:t>
            </a:r>
          </a:p>
          <a:p>
            <a:pPr marL="457200" marR="0" lvl="0" indent="-346075" algn="l" rtl="0">
              <a:lnSpc>
                <a:spcPct val="150000"/>
              </a:lnSpc>
              <a:spcBef>
                <a:spcPts val="0"/>
              </a:spcBef>
              <a:spcAft>
                <a:spcPts val="0"/>
              </a:spcAft>
              <a:buClr>
                <a:schemeClr val="dk2"/>
              </a:buClr>
              <a:buSzPts val="1850"/>
              <a:buFont typeface="Calibri"/>
              <a:buChar char="●"/>
            </a:pPr>
            <a:r>
              <a:rPr lang="en-US" sz="2000" kern="100" dirty="0">
                <a:effectLst/>
                <a:latin typeface="Public Sans" panose="020B0604020202020204" charset="0"/>
                <a:ea typeface="Aptos" panose="020B0004020202020204" pitchFamily="34" charset="0"/>
                <a:cs typeface="Times New Roman" panose="02020603050405020304" pitchFamily="18" charset="0"/>
                <a:hlinkClick r:id="rId4"/>
              </a:rPr>
              <a:t>ICT Standards and Guidelines</a:t>
            </a:r>
            <a:r>
              <a:rPr lang="en-US" sz="2000" kern="100" dirty="0">
                <a:effectLst/>
                <a:latin typeface="Public Sans" panose="020B0604020202020204" charset="0"/>
                <a:ea typeface="Aptos" panose="020B0004020202020204" pitchFamily="34" charset="0"/>
                <a:cs typeface="Times New Roman" panose="02020603050405020304" pitchFamily="18" charset="0"/>
              </a:rPr>
              <a:t> (36 CFR 1193 and 1194)</a:t>
            </a:r>
          </a:p>
          <a:p>
            <a:pPr marL="457200" marR="0" lvl="0" indent="-346075" algn="l" rtl="0">
              <a:lnSpc>
                <a:spcPct val="150000"/>
              </a:lnSpc>
              <a:spcBef>
                <a:spcPts val="0"/>
              </a:spcBef>
              <a:spcAft>
                <a:spcPts val="0"/>
              </a:spcAft>
              <a:buClr>
                <a:schemeClr val="dk2"/>
              </a:buClr>
              <a:buSzPts val="1850"/>
              <a:buFont typeface="Calibri"/>
              <a:buChar char="●"/>
            </a:pPr>
            <a:r>
              <a:rPr lang="en-US" sz="2000" kern="100" dirty="0">
                <a:latin typeface="Public Sans" panose="020B0604020202020204" charset="0"/>
                <a:ea typeface="Aptos" panose="020B0004020202020204" pitchFamily="34" charset="0"/>
                <a:cs typeface="Times New Roman" panose="02020603050405020304" pitchFamily="18" charset="0"/>
                <a:hlinkClick r:id="rId5"/>
              </a:rPr>
              <a:t>FY 23 Government-wide Section 508 Assessment</a:t>
            </a:r>
            <a:endParaRPr lang="en-US" sz="2000" kern="100" dirty="0">
              <a:effectLst/>
              <a:latin typeface="Public Sans" panose="020B0604020202020204" charset="0"/>
              <a:ea typeface="Aptos" panose="020B0004020202020204" pitchFamily="34" charset="0"/>
              <a:cs typeface="Times New Roman" panose="02020603050405020304" pitchFamily="18" charset="0"/>
            </a:endParaRPr>
          </a:p>
          <a:p>
            <a:pPr marL="457200" marR="0" lvl="0" indent="-346075" algn="l" rtl="0">
              <a:lnSpc>
                <a:spcPct val="150000"/>
              </a:lnSpc>
              <a:spcBef>
                <a:spcPts val="0"/>
              </a:spcBef>
              <a:spcAft>
                <a:spcPts val="0"/>
              </a:spcAft>
              <a:buClr>
                <a:schemeClr val="dk2"/>
              </a:buClr>
              <a:buSzPts val="1850"/>
              <a:buFont typeface="Calibri"/>
              <a:buChar char="●"/>
            </a:pPr>
            <a:r>
              <a:rPr lang="en-US" sz="2000" dirty="0">
                <a:latin typeface="Public Sans" panose="020B0604020202020204" charset="0"/>
                <a:hlinkClick r:id="rId6"/>
              </a:rPr>
              <a:t>Technology Accessibility Playbook</a:t>
            </a:r>
            <a:endParaRPr sz="2000" i="0" u="none" strike="noStrike" cap="none" dirty="0">
              <a:solidFill>
                <a:schemeClr val="dk2"/>
              </a:solidFill>
              <a:latin typeface="Public Sans" panose="020B0604020202020204" charset="0"/>
              <a:ea typeface="Calibri"/>
              <a:cs typeface="Calibri"/>
              <a:sym typeface="Calibri"/>
            </a:endParaRPr>
          </a:p>
          <a:p>
            <a:pPr marL="0" marR="0" lvl="0" indent="0" algn="l" rtl="0">
              <a:lnSpc>
                <a:spcPct val="150000"/>
              </a:lnSpc>
              <a:spcBef>
                <a:spcPts val="0"/>
              </a:spcBef>
              <a:spcAft>
                <a:spcPts val="0"/>
              </a:spcAft>
              <a:buClr>
                <a:schemeClr val="dk2"/>
              </a:buClr>
              <a:buSzPts val="1800"/>
              <a:buFont typeface="Public Sans"/>
              <a:buNone/>
            </a:pPr>
            <a:endParaRPr lang="en-US" sz="2000" b="0" i="0" u="none" strike="noStrike" cap="none" dirty="0">
              <a:solidFill>
                <a:schemeClr val="dk2"/>
              </a:solidFill>
              <a:latin typeface="Public Sans" panose="020B0604020202020204" charset="0"/>
              <a:ea typeface="Calibri"/>
              <a:cs typeface="Calibri"/>
              <a:sym typeface="Calibri"/>
            </a:endParaRPr>
          </a:p>
        </p:txBody>
      </p:sp>
    </p:spTree>
    <p:extLst>
      <p:ext uri="{BB962C8B-B14F-4D97-AF65-F5344CB8AC3E}">
        <p14:creationId xmlns:p14="http://schemas.microsoft.com/office/powerpoint/2010/main" val="3252297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a:t>How to Contact the GSA Gov-wide IT Accessibility Team</a:t>
            </a:r>
            <a:endParaRPr sz="2400">
              <a:latin typeface="Arial"/>
              <a:ea typeface="Arial"/>
              <a:cs typeface="Arial"/>
              <a:sym typeface="Arial"/>
            </a:endParaRPr>
          </a:p>
        </p:txBody>
      </p:sp>
      <p:sp>
        <p:nvSpPr>
          <p:cNvPr id="227" name="Google Shape;227;p10"/>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32</a:t>
            </a:fld>
            <a:endParaRPr/>
          </a:p>
        </p:txBody>
      </p:sp>
      <p:sp>
        <p:nvSpPr>
          <p:cNvPr id="228" name="Google Shape;228;p10"/>
          <p:cNvSpPr txBox="1"/>
          <p:nvPr/>
        </p:nvSpPr>
        <p:spPr>
          <a:xfrm>
            <a:off x="275242" y="1381075"/>
            <a:ext cx="8557057" cy="3313800"/>
          </a:xfrm>
          <a:prstGeom prst="rect">
            <a:avLst/>
          </a:prstGeom>
          <a:noFill/>
          <a:ln>
            <a:noFill/>
          </a:ln>
        </p:spPr>
        <p:txBody>
          <a:bodyPr spcFirstLastPara="1" wrap="square" lIns="91425" tIns="91425" rIns="91425" bIns="91425" anchor="t" anchorCtr="0">
            <a:noAutofit/>
          </a:bodyPr>
          <a:lstStyle/>
          <a:p>
            <a:pPr marL="457200" marR="0" lvl="0" indent="-346075" algn="l" rtl="0">
              <a:lnSpc>
                <a:spcPct val="115000"/>
              </a:lnSpc>
              <a:spcBef>
                <a:spcPts val="0"/>
              </a:spcBef>
              <a:spcAft>
                <a:spcPts val="0"/>
              </a:spcAft>
              <a:buClr>
                <a:schemeClr val="dk2"/>
              </a:buClr>
              <a:buSzPts val="1850"/>
              <a:buFont typeface="Calibri"/>
              <a:buChar char="●"/>
            </a:pPr>
            <a:r>
              <a:rPr lang="en" sz="2400" b="0" i="0" u="none" strike="noStrike" cap="none">
                <a:solidFill>
                  <a:srgbClr val="162E51"/>
                </a:solidFill>
                <a:latin typeface="Calibri"/>
                <a:ea typeface="Calibri"/>
                <a:cs typeface="Calibri"/>
                <a:sym typeface="Calibri"/>
              </a:rPr>
              <a:t>Visit </a:t>
            </a:r>
            <a:r>
              <a:rPr lang="en" sz="2400" b="0" i="0" u="none" strike="noStrike" cap="none">
                <a:solidFill>
                  <a:srgbClr val="162E51"/>
                </a:solidFill>
                <a:highlight>
                  <a:schemeClr val="lt1"/>
                </a:highlight>
                <a:latin typeface="Calibri"/>
                <a:ea typeface="Calibri"/>
                <a:cs typeface="Calibri"/>
                <a:sym typeface="Calibri"/>
              </a:rPr>
              <a:t>our Contact Us page at </a:t>
            </a:r>
            <a:r>
              <a:rPr lang="en" sz="2400" b="0" i="0" u="sng" strike="noStrike" cap="none">
                <a:solidFill>
                  <a:srgbClr val="0563C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section508.gov/contact-us/</a:t>
            </a:r>
            <a:endParaRPr sz="2400" b="0" i="0" u="sng" strike="noStrike" cap="none">
              <a:solidFill>
                <a:srgbClr val="162E51"/>
              </a:solidFill>
              <a:highlight>
                <a:schemeClr val="lt1"/>
              </a:highlight>
              <a:latin typeface="Calibri"/>
              <a:ea typeface="Calibri"/>
              <a:cs typeface="Calibri"/>
              <a:sym typeface="Calibri"/>
            </a:endParaRPr>
          </a:p>
          <a:p>
            <a:pPr marL="457200" marR="0" lvl="0" indent="-346075" algn="l" rtl="0">
              <a:lnSpc>
                <a:spcPct val="115000"/>
              </a:lnSpc>
              <a:spcBef>
                <a:spcPts val="0"/>
              </a:spcBef>
              <a:spcAft>
                <a:spcPts val="0"/>
              </a:spcAft>
              <a:buClr>
                <a:schemeClr val="dk2"/>
              </a:buClr>
              <a:buSzPts val="1850"/>
              <a:buFont typeface="Calibri"/>
              <a:buChar char="●"/>
            </a:pPr>
            <a:r>
              <a:rPr lang="en" sz="2400" b="0" i="0" u="none" strike="noStrike" cap="none">
                <a:solidFill>
                  <a:srgbClr val="162E51"/>
                </a:solidFill>
                <a:highlight>
                  <a:schemeClr val="lt1"/>
                </a:highlight>
                <a:latin typeface="Calibri"/>
                <a:ea typeface="Calibri"/>
                <a:cs typeface="Calibri"/>
                <a:sym typeface="Calibri"/>
              </a:rPr>
              <a:t>Contact us via email at </a:t>
            </a:r>
            <a:r>
              <a:rPr lang="en" sz="2400" b="0" i="0" u="sng" strike="noStrike" cap="none">
                <a:solidFill>
                  <a:srgbClr val="0563C1"/>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section.508@gsa.gov</a:t>
            </a:r>
            <a:endParaRPr sz="2400" b="0" i="0" u="none" strike="noStrike" cap="none">
              <a:solidFill>
                <a:schemeClr val="dk2"/>
              </a:solidFill>
              <a:latin typeface="Calibri"/>
              <a:ea typeface="Calibri"/>
              <a:cs typeface="Calibri"/>
              <a:sym typeface="Calibri"/>
            </a:endParaRPr>
          </a:p>
          <a:p>
            <a:pPr marL="457200" marR="0" lvl="0" indent="-228600" algn="l" rtl="0">
              <a:lnSpc>
                <a:spcPct val="115000"/>
              </a:lnSpc>
              <a:spcBef>
                <a:spcPts val="0"/>
              </a:spcBef>
              <a:spcAft>
                <a:spcPts val="0"/>
              </a:spcAft>
              <a:buClr>
                <a:schemeClr val="dk2"/>
              </a:buClr>
              <a:buSzPts val="1850"/>
              <a:buFont typeface="Calibri"/>
              <a:buNone/>
            </a:pPr>
            <a:endParaRPr sz="24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800"/>
              <a:buFont typeface="Public Sans"/>
              <a:buNone/>
            </a:pPr>
            <a:endParaRPr sz="2400" b="0" i="0" u="none" strike="noStrike" cap="non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title"/>
          </p:nvPr>
        </p:nvSpPr>
        <p:spPr>
          <a:xfrm>
            <a:off x="311700" y="1384100"/>
            <a:ext cx="8520600" cy="2375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1200"/>
              </a:spcAft>
              <a:buClr>
                <a:schemeClr val="lt1"/>
              </a:buClr>
              <a:buSzPts val="4500"/>
              <a:buFont typeface="Calibri"/>
              <a:buNone/>
            </a:pPr>
            <a:r>
              <a:rPr lang="en">
                <a:solidFill>
                  <a:schemeClr val="lt1"/>
                </a:solidFill>
              </a:rPr>
              <a:t>Questions?</a:t>
            </a:r>
            <a:endParaRPr sz="3200">
              <a:solidFill>
                <a:schemeClr val="lt1"/>
              </a:solidFill>
            </a:endParaRPr>
          </a:p>
        </p:txBody>
      </p:sp>
      <p:sp>
        <p:nvSpPr>
          <p:cNvPr id="234" name="Google Shape;234;p11"/>
          <p:cNvSpPr txBox="1">
            <a:spLocks noGrp="1"/>
          </p:cNvSpPr>
          <p:nvPr>
            <p:ph type="sldNum" idx="12"/>
          </p:nvPr>
        </p:nvSpPr>
        <p:spPr>
          <a:xfrm>
            <a:off x="8320058" y="4618767"/>
            <a:ext cx="548700" cy="3936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idx="4294967295"/>
          </p:nvPr>
        </p:nvSpPr>
        <p:spPr>
          <a:xfrm>
            <a:off x="311700" y="-572700"/>
            <a:ext cx="8520600" cy="57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2800"/>
              <a:buFont typeface="Public Sans SemiBold"/>
              <a:buNone/>
            </a:pPr>
            <a:r>
              <a:rPr lang="en"/>
              <a:t>End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39AF-C173-3A54-040D-7862E90088B6}"/>
              </a:ext>
            </a:extLst>
          </p:cNvPr>
          <p:cNvSpPr>
            <a:spLocks noGrp="1"/>
          </p:cNvSpPr>
          <p:nvPr>
            <p:ph type="title"/>
          </p:nvPr>
        </p:nvSpPr>
        <p:spPr/>
        <p:txBody>
          <a:bodyPr/>
          <a:lstStyle/>
          <a:p>
            <a:r>
              <a:rPr lang="en-US" dirty="0"/>
              <a:t>Legislative and Regulatory Landscape for Digital Accessibility</a:t>
            </a:r>
            <a:br>
              <a:rPr lang="en-US" dirty="0"/>
            </a:br>
            <a:endParaRPr lang="en-US" dirty="0"/>
          </a:p>
        </p:txBody>
      </p:sp>
      <p:sp>
        <p:nvSpPr>
          <p:cNvPr id="3" name="Slide Number Placeholder 2">
            <a:extLst>
              <a:ext uri="{FF2B5EF4-FFF2-40B4-BE49-F238E27FC236}">
                <a16:creationId xmlns:a16="http://schemas.microsoft.com/office/drawing/2014/main" id="{902480CC-6828-C32A-D86E-8BA703F262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48943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4"/>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Section 508 of the Rehabilitation Act</a:t>
            </a:r>
            <a:endParaRPr dirty="0"/>
          </a:p>
        </p:txBody>
      </p:sp>
      <p:sp>
        <p:nvSpPr>
          <p:cNvPr id="172" name="Google Shape;172;p4"/>
          <p:cNvSpPr txBox="1">
            <a:spLocks noGrp="1" noRot="1" noMove="1" noResize="1" noEditPoints="1" noAdjustHandles="1" noChangeArrowheads="1" noChangeShapeType="1"/>
          </p:cNvSpPr>
          <p:nvPr>
            <p:ph type="body" idx="1"/>
          </p:nvPr>
        </p:nvSpPr>
        <p:spPr>
          <a:xfrm>
            <a:off x="569800" y="1304875"/>
            <a:ext cx="4953600" cy="3313800"/>
          </a:xfrm>
          <a:prstGeom prst="rect">
            <a:avLst/>
          </a:prstGeom>
          <a:noFill/>
          <a:ln>
            <a:noFill/>
          </a:ln>
        </p:spPr>
        <p:txBody>
          <a:bodyPr spcFirstLastPara="1" wrap="square" lIns="91425" tIns="91425" rIns="91425" bIns="91425" anchor="t" anchorCtr="0">
            <a:noAutofit/>
          </a:bodyPr>
          <a:lstStyle/>
          <a:p>
            <a:pPr marL="342900" marR="0" lvl="0" indent="-342900">
              <a:lnSpc>
                <a:spcPct val="115000"/>
              </a:lnSpc>
              <a:spcBef>
                <a:spcPts val="0"/>
              </a:spcBef>
              <a:spcAft>
                <a:spcPts val="800"/>
              </a:spcAft>
              <a:buFont typeface="Public Sans" panose="020B0604020202020204" charset="0"/>
              <a:buChar char="●"/>
              <a:tabLst>
                <a:tab pos="457200" algn="l"/>
              </a:tabLst>
            </a:pPr>
            <a:r>
              <a:rPr lang="en-US" sz="1300" kern="100" dirty="0">
                <a:effectLst/>
                <a:latin typeface="Public Sans" panose="020B0604020202020204" charset="0"/>
                <a:ea typeface="Aptos" panose="020B0004020202020204" pitchFamily="34" charset="0"/>
                <a:cs typeface="Times New Roman" panose="02020603050405020304" pitchFamily="18" charset="0"/>
                <a:hlinkClick r:id="rId3"/>
              </a:rPr>
              <a:t>Section 508 of the Rehabilitation Act </a:t>
            </a:r>
            <a:r>
              <a:rPr lang="en-US" sz="1300" kern="100" dirty="0">
                <a:effectLst/>
                <a:latin typeface="Public Sans" panose="020B0604020202020204" charset="0"/>
                <a:ea typeface="Aptos" panose="020B0004020202020204" pitchFamily="34" charset="0"/>
                <a:cs typeface="Times New Roman" panose="02020603050405020304" pitchFamily="18" charset="0"/>
              </a:rPr>
              <a:t>(29 USC 794d), as amended in 1998, requires information and communication technology (ICT) that is </a:t>
            </a:r>
            <a:r>
              <a:rPr lang="en-US" sz="1300" b="1" kern="100" dirty="0">
                <a:effectLst/>
                <a:latin typeface="Public Sans" panose="020B0604020202020204" charset="0"/>
                <a:ea typeface="Aptos" panose="020B0004020202020204" pitchFamily="34" charset="0"/>
                <a:cs typeface="Times New Roman" panose="02020603050405020304" pitchFamily="18" charset="0"/>
              </a:rPr>
              <a:t>procured</a:t>
            </a:r>
            <a:r>
              <a:rPr lang="en-US" sz="1300" kern="100" dirty="0">
                <a:effectLst/>
                <a:latin typeface="Public Sans" panose="020B0604020202020204" charset="0"/>
                <a:ea typeface="Aptos" panose="020B0004020202020204" pitchFamily="34" charset="0"/>
                <a:cs typeface="Times New Roman" panose="02020603050405020304" pitchFamily="18" charset="0"/>
              </a:rPr>
              <a:t>, </a:t>
            </a:r>
            <a:r>
              <a:rPr lang="en-US" sz="1300" b="1" kern="100" dirty="0">
                <a:effectLst/>
                <a:latin typeface="Public Sans" panose="020B0604020202020204" charset="0"/>
                <a:ea typeface="Aptos" panose="020B0004020202020204" pitchFamily="34" charset="0"/>
                <a:cs typeface="Times New Roman" panose="02020603050405020304" pitchFamily="18" charset="0"/>
              </a:rPr>
              <a:t>developed</a:t>
            </a:r>
            <a:r>
              <a:rPr lang="en-US" sz="1300" kern="100" dirty="0">
                <a:effectLst/>
                <a:latin typeface="Public Sans" panose="020B0604020202020204" charset="0"/>
                <a:ea typeface="Aptos" panose="020B0004020202020204" pitchFamily="34" charset="0"/>
                <a:cs typeface="Times New Roman" panose="02020603050405020304" pitchFamily="18" charset="0"/>
              </a:rPr>
              <a:t>, </a:t>
            </a:r>
            <a:r>
              <a:rPr lang="en-US" sz="1300" b="1" kern="100" dirty="0">
                <a:effectLst/>
                <a:latin typeface="Public Sans" panose="020B0604020202020204" charset="0"/>
                <a:ea typeface="Aptos" panose="020B0004020202020204" pitchFamily="34" charset="0"/>
                <a:cs typeface="Times New Roman" panose="02020603050405020304" pitchFamily="18" charset="0"/>
              </a:rPr>
              <a:t>maintained</a:t>
            </a:r>
            <a:r>
              <a:rPr lang="en-US" sz="1300" kern="100" dirty="0">
                <a:effectLst/>
                <a:latin typeface="Public Sans" panose="020B0604020202020204" charset="0"/>
                <a:ea typeface="Aptos" panose="020B0004020202020204" pitchFamily="34" charset="0"/>
                <a:cs typeface="Times New Roman" panose="02020603050405020304" pitchFamily="18" charset="0"/>
              </a:rPr>
              <a:t>, or </a:t>
            </a:r>
            <a:r>
              <a:rPr lang="en-US" sz="1300" b="1" kern="100" dirty="0">
                <a:effectLst/>
                <a:latin typeface="Public Sans" panose="020B0604020202020204" charset="0"/>
                <a:ea typeface="Aptos" panose="020B0004020202020204" pitchFamily="34" charset="0"/>
                <a:cs typeface="Times New Roman" panose="02020603050405020304" pitchFamily="18" charset="0"/>
              </a:rPr>
              <a:t>used</a:t>
            </a:r>
            <a:r>
              <a:rPr lang="en-US" sz="1300" kern="100" dirty="0">
                <a:effectLst/>
                <a:latin typeface="Public Sans" panose="020B0604020202020204" charset="0"/>
                <a:ea typeface="Aptos" panose="020B0004020202020204" pitchFamily="34" charset="0"/>
                <a:cs typeface="Times New Roman" panose="02020603050405020304" pitchFamily="18" charset="0"/>
              </a:rPr>
              <a:t> by federal agencies to be accessible and usable by:</a:t>
            </a:r>
          </a:p>
          <a:p>
            <a:pPr marL="742950" marR="0" lvl="1" indent="-285750">
              <a:lnSpc>
                <a:spcPct val="115000"/>
              </a:lnSpc>
              <a:spcBef>
                <a:spcPts val="0"/>
              </a:spcBef>
              <a:spcAft>
                <a:spcPts val="800"/>
              </a:spcAft>
              <a:buFont typeface="Public Sans" panose="020B0604020202020204" charset="0"/>
              <a:buChar char="○"/>
              <a:tabLst>
                <a:tab pos="914400" algn="l"/>
              </a:tabLst>
            </a:pPr>
            <a:r>
              <a:rPr lang="en-US" sz="1300" kern="100" dirty="0">
                <a:effectLst/>
                <a:latin typeface="Public Sans" panose="020B0604020202020204" charset="0"/>
                <a:ea typeface="Aptos" panose="020B0004020202020204" pitchFamily="34" charset="0"/>
                <a:cs typeface="Times New Roman" panose="02020603050405020304" pitchFamily="18" charset="0"/>
              </a:rPr>
              <a:t>Individuals with disabilities</a:t>
            </a:r>
          </a:p>
          <a:p>
            <a:pPr marL="742950" marR="0" lvl="1" indent="-285750">
              <a:lnSpc>
                <a:spcPct val="115000"/>
              </a:lnSpc>
              <a:spcBef>
                <a:spcPts val="0"/>
              </a:spcBef>
              <a:spcAft>
                <a:spcPts val="800"/>
              </a:spcAft>
              <a:buFont typeface="Public Sans" panose="020B0604020202020204" charset="0"/>
              <a:buChar char="○"/>
              <a:tabLst>
                <a:tab pos="914400" algn="l"/>
              </a:tabLst>
            </a:pPr>
            <a:r>
              <a:rPr lang="en-US" sz="1300" kern="100" dirty="0">
                <a:effectLst/>
                <a:latin typeface="Public Sans" panose="020B0604020202020204" charset="0"/>
                <a:ea typeface="Aptos" panose="020B0004020202020204" pitchFamily="34" charset="0"/>
                <a:cs typeface="Times New Roman" panose="02020603050405020304" pitchFamily="18" charset="0"/>
              </a:rPr>
              <a:t>Members of the public accessing government ICT</a:t>
            </a:r>
          </a:p>
          <a:p>
            <a:pPr marL="742950" marR="0" lvl="1" indent="-285750">
              <a:lnSpc>
                <a:spcPct val="115000"/>
              </a:lnSpc>
              <a:spcBef>
                <a:spcPts val="0"/>
              </a:spcBef>
              <a:spcAft>
                <a:spcPts val="800"/>
              </a:spcAft>
              <a:buFont typeface="Public Sans" panose="020B0604020202020204" charset="0"/>
              <a:buChar char="○"/>
              <a:tabLst>
                <a:tab pos="914400" algn="l"/>
              </a:tabLst>
            </a:pPr>
            <a:r>
              <a:rPr lang="en-US" sz="1300" kern="100" dirty="0">
                <a:effectLst/>
                <a:latin typeface="Public Sans" panose="020B0604020202020204" charset="0"/>
                <a:ea typeface="Aptos" panose="020B0004020202020204" pitchFamily="34" charset="0"/>
                <a:cs typeface="Times New Roman" panose="02020603050405020304" pitchFamily="18" charset="0"/>
              </a:rPr>
              <a:t>Federal employees</a:t>
            </a:r>
          </a:p>
          <a:p>
            <a:pPr marL="342900" marR="0" lvl="0" indent="-342900">
              <a:lnSpc>
                <a:spcPct val="115000"/>
              </a:lnSpc>
              <a:spcBef>
                <a:spcPts val="0"/>
              </a:spcBef>
              <a:spcAft>
                <a:spcPts val="800"/>
              </a:spcAft>
              <a:buFont typeface="Public Sans" panose="020B0604020202020204" charset="0"/>
              <a:buChar char="●"/>
              <a:tabLst>
                <a:tab pos="457200" algn="l"/>
              </a:tabLst>
            </a:pPr>
            <a:r>
              <a:rPr lang="en-US" sz="1300" kern="100" dirty="0">
                <a:effectLst/>
                <a:latin typeface="Public Sans" panose="020B0604020202020204" charset="0"/>
                <a:ea typeface="Aptos" panose="020B0004020202020204" pitchFamily="34" charset="0"/>
                <a:cs typeface="Times New Roman" panose="02020603050405020304" pitchFamily="18" charset="0"/>
              </a:rPr>
              <a:t>Section 508 tasks GSA to provide technical assistance to help federal agencies comply with Section 508 requirements, and ensure that covered ICT is accessible to, and usable by, individuals with disabilities.</a:t>
            </a:r>
          </a:p>
        </p:txBody>
      </p:sp>
      <p:pic>
        <p:nvPicPr>
          <p:cNvPr id="173" name="Google Shape;173;p4" descr="hands typing on a keyboard"/>
          <p:cNvPicPr preferRelativeResize="0"/>
          <p:nvPr/>
        </p:nvPicPr>
        <p:blipFill rotWithShape="1">
          <a:blip r:embed="rId4">
            <a:alphaModFix/>
          </a:blip>
          <a:srcRect b="615"/>
          <a:stretch/>
        </p:blipFill>
        <p:spPr>
          <a:xfrm>
            <a:off x="5614525" y="1946976"/>
            <a:ext cx="2874574" cy="2413975"/>
          </a:xfrm>
          <a:prstGeom prst="rect">
            <a:avLst/>
          </a:prstGeom>
          <a:noFill/>
          <a:ln>
            <a:noFill/>
          </a:ln>
        </p:spPr>
      </p:pic>
      <p:sp>
        <p:nvSpPr>
          <p:cNvPr id="170" name="Google Shape;170;p4"/>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CF47-22FB-90BD-57A6-32695DCDACFC}"/>
              </a:ext>
            </a:extLst>
          </p:cNvPr>
          <p:cNvSpPr>
            <a:spLocks noGrp="1"/>
          </p:cNvSpPr>
          <p:nvPr>
            <p:ph type="title"/>
          </p:nvPr>
        </p:nvSpPr>
        <p:spPr/>
        <p:txBody>
          <a:bodyPr/>
          <a:lstStyle/>
          <a:p>
            <a:r>
              <a:rPr lang="en-US" dirty="0"/>
              <a:t>The Section 508 Standards</a:t>
            </a:r>
          </a:p>
        </p:txBody>
      </p:sp>
      <p:sp>
        <p:nvSpPr>
          <p:cNvPr id="3" name="Text Placeholder 2">
            <a:extLst>
              <a:ext uri="{FF2B5EF4-FFF2-40B4-BE49-F238E27FC236}">
                <a16:creationId xmlns:a16="http://schemas.microsoft.com/office/drawing/2014/main" id="{5082ACF2-B0C2-2A0C-2048-CCCB3A1C39C2}"/>
              </a:ext>
            </a:extLst>
          </p:cNvPr>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700" b="1" kern="100" dirty="0">
                <a:effectLst/>
                <a:latin typeface="Public Sans" panose="020B0604020202020204" charset="0"/>
                <a:ea typeface="Aptos" panose="020B0004020202020204" pitchFamily="34" charset="0"/>
                <a:cs typeface="Times New Roman" panose="02020603050405020304" pitchFamily="18" charset="0"/>
              </a:rPr>
              <a:t>Technical Requirements Built on Section 508 Statute</a:t>
            </a:r>
            <a:r>
              <a:rPr lang="en-US" sz="1700" kern="100" dirty="0">
                <a:effectLst/>
                <a:latin typeface="Public Sans" panose="020B0604020202020204" charset="0"/>
                <a:ea typeface="Aptos" panose="020B0004020202020204" pitchFamily="34" charset="0"/>
                <a:cs typeface="Times New Roman" panose="02020603050405020304" pitchFamily="18" charset="0"/>
              </a:rPr>
              <a:t>: Organized by ICT functionality, these technical standards ensure that covered hardware, software, electronic content, and related documentation and services are accessible to persons with disabilities.</a:t>
            </a:r>
          </a:p>
          <a:p>
            <a:pPr marL="342900" marR="0" lvl="0" indent="-342900">
              <a:lnSpc>
                <a:spcPct val="115000"/>
              </a:lnSpc>
              <a:spcBef>
                <a:spcPts val="0"/>
              </a:spcBef>
              <a:spcAft>
                <a:spcPts val="0"/>
              </a:spcAft>
              <a:buFont typeface="Symbol" panose="05050102010706020507" pitchFamily="18" charset="2"/>
              <a:buChar char=""/>
            </a:pPr>
            <a:r>
              <a:rPr lang="en-US" sz="1700" b="1" kern="100" dirty="0">
                <a:effectLst/>
                <a:latin typeface="Public Sans" panose="020B0604020202020204" charset="0"/>
                <a:ea typeface="Aptos" panose="020B0004020202020204" pitchFamily="34" charset="0"/>
                <a:cs typeface="Times New Roman" panose="02020603050405020304" pitchFamily="18" charset="0"/>
              </a:rPr>
              <a:t>Formal Designation and Oversight</a:t>
            </a:r>
            <a:r>
              <a:rPr lang="en-US" sz="1700" kern="100" dirty="0">
                <a:effectLst/>
                <a:latin typeface="Public Sans" panose="020B0604020202020204" charset="0"/>
                <a:ea typeface="Aptos" panose="020B0004020202020204" pitchFamily="34" charset="0"/>
                <a:cs typeface="Times New Roman" panose="02020603050405020304" pitchFamily="18" charset="0"/>
              </a:rPr>
              <a:t>: Officially named the </a:t>
            </a:r>
            <a:r>
              <a:rPr lang="en-US" sz="1700" kern="100" dirty="0">
                <a:effectLst/>
                <a:latin typeface="Public Sans" panose="020B0604020202020204" charset="0"/>
                <a:ea typeface="Aptos" panose="020B0004020202020204" pitchFamily="34" charset="0"/>
                <a:cs typeface="Times New Roman" panose="02020603050405020304" pitchFamily="18" charset="0"/>
                <a:hlinkClick r:id="rId3"/>
              </a:rPr>
              <a:t>ICT Standards and Guidelines</a:t>
            </a:r>
            <a:r>
              <a:rPr lang="en-US" sz="1700" kern="100" dirty="0">
                <a:effectLst/>
                <a:latin typeface="Public Sans" panose="020B0604020202020204" charset="0"/>
                <a:ea typeface="Aptos" panose="020B0004020202020204" pitchFamily="34" charset="0"/>
                <a:cs typeface="Times New Roman" panose="02020603050405020304" pitchFamily="18" charset="0"/>
              </a:rPr>
              <a:t> (36 CFR 1193 and 1194), these requirements are maintained by the U.S. Access Board.</a:t>
            </a:r>
          </a:p>
          <a:p>
            <a:pPr marL="342900" marR="0" lvl="0" indent="-342900">
              <a:lnSpc>
                <a:spcPct val="115000"/>
              </a:lnSpc>
              <a:spcBef>
                <a:spcPts val="0"/>
              </a:spcBef>
              <a:spcAft>
                <a:spcPts val="800"/>
              </a:spcAft>
              <a:buFont typeface="Symbol" panose="05050102010706020507" pitchFamily="18" charset="2"/>
              <a:buChar char=""/>
            </a:pPr>
            <a:r>
              <a:rPr lang="en-US" sz="1700" b="1" kern="100" dirty="0">
                <a:effectLst/>
                <a:latin typeface="Public Sans" panose="020B0604020202020204" charset="0"/>
                <a:ea typeface="Aptos" panose="020B0004020202020204" pitchFamily="34" charset="0"/>
                <a:cs typeface="Times New Roman" panose="02020603050405020304" pitchFamily="18" charset="0"/>
              </a:rPr>
              <a:t>2017 Refresh</a:t>
            </a:r>
            <a:r>
              <a:rPr lang="en-US" sz="1700" kern="100" dirty="0">
                <a:effectLst/>
                <a:latin typeface="Public Sans" panose="020B0604020202020204" charset="0"/>
                <a:ea typeface="Aptos" panose="020B0004020202020204" pitchFamily="34" charset="0"/>
                <a:cs typeface="Times New Roman" panose="02020603050405020304" pitchFamily="18" charset="0"/>
              </a:rPr>
              <a:t>: The standards were updated to harmonize with global accessibility guidelines, including those from the European Commission and the World Wide Web Consortium (W3C) </a:t>
            </a:r>
            <a:r>
              <a:rPr lang="en-US" sz="1700" b="1" kern="100" dirty="0">
                <a:effectLst/>
                <a:latin typeface="Public Sans" panose="020B0604020202020204" charset="0"/>
                <a:ea typeface="Aptos" panose="020B0004020202020204" pitchFamily="34" charset="0"/>
                <a:cs typeface="Times New Roman" panose="02020603050405020304" pitchFamily="18" charset="0"/>
              </a:rPr>
              <a:t>Web Content Accessibility Guidelines (WCAG) version 2.0</a:t>
            </a:r>
            <a:r>
              <a:rPr lang="en-US" sz="1700" kern="100" dirty="0">
                <a:effectLst/>
                <a:latin typeface="Public Sans" panose="020B060402020202020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93CAB3BB-2E95-6BE5-8C53-996009002A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127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5732-316E-15D4-87BA-7362C9D69D6C}"/>
              </a:ext>
            </a:extLst>
          </p:cNvPr>
          <p:cNvSpPr>
            <a:spLocks noGrp="1"/>
          </p:cNvSpPr>
          <p:nvPr>
            <p:ph type="title"/>
          </p:nvPr>
        </p:nvSpPr>
        <p:spPr/>
        <p:txBody>
          <a:bodyPr/>
          <a:lstStyle/>
          <a:p>
            <a:r>
              <a:rPr lang="en-US" dirty="0"/>
              <a:t>Americans with Disabilities Act, Title II</a:t>
            </a:r>
          </a:p>
        </p:txBody>
      </p:sp>
      <p:sp>
        <p:nvSpPr>
          <p:cNvPr id="3" name="Text Placeholder 2">
            <a:extLst>
              <a:ext uri="{FF2B5EF4-FFF2-40B4-BE49-F238E27FC236}">
                <a16:creationId xmlns:a16="http://schemas.microsoft.com/office/drawing/2014/main" id="{DB9BB708-5940-79C0-0487-F02BC4241EDA}"/>
              </a:ext>
            </a:extLst>
          </p:cNvPr>
          <p:cNvSpPr>
            <a:spLocks noGrp="1"/>
          </p:cNvSpPr>
          <p:nvPr>
            <p:ph type="body" idx="1"/>
          </p:nvPr>
        </p:nvSpPr>
        <p:spPr/>
        <p:txBody>
          <a:bodyPr/>
          <a:lstStyle/>
          <a:p>
            <a:r>
              <a:rPr lang="en-US" dirty="0"/>
              <a:t>Title II of the ADA requires state and local governments to make sure that their services, programs, and activities are accessible to people with disabilities.</a:t>
            </a:r>
          </a:p>
          <a:p>
            <a:r>
              <a:rPr lang="en-US" dirty="0"/>
              <a:t>New rule, </a:t>
            </a:r>
            <a:r>
              <a:rPr lang="en-US" dirty="0">
                <a:hlinkClick r:id="rId2"/>
              </a:rPr>
              <a:t>Accessibility of Web Information and Services of State and Local Government Entities (28 CFR Part 35)</a:t>
            </a:r>
            <a:r>
              <a:rPr lang="en-US" dirty="0"/>
              <a:t> - applies to web and mobile content and applications</a:t>
            </a:r>
          </a:p>
          <a:p>
            <a:r>
              <a:rPr lang="en-US" dirty="0"/>
              <a:t>Requires conformance to WCAG 2.1 Levels A and AA</a:t>
            </a:r>
          </a:p>
        </p:txBody>
      </p:sp>
      <p:sp>
        <p:nvSpPr>
          <p:cNvPr id="4" name="Slide Number Placeholder 3">
            <a:extLst>
              <a:ext uri="{FF2B5EF4-FFF2-40B4-BE49-F238E27FC236}">
                <a16:creationId xmlns:a16="http://schemas.microsoft.com/office/drawing/2014/main" id="{D22EB00E-1D2B-1F94-428C-92256ACED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6811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86C7-F1C3-16E4-DEFC-2070D793078C}"/>
              </a:ext>
            </a:extLst>
          </p:cNvPr>
          <p:cNvSpPr>
            <a:spLocks noGrp="1"/>
          </p:cNvSpPr>
          <p:nvPr>
            <p:ph type="title"/>
          </p:nvPr>
        </p:nvSpPr>
        <p:spPr/>
        <p:txBody>
          <a:bodyPr/>
          <a:lstStyle/>
          <a:p>
            <a:r>
              <a:rPr lang="en-US" dirty="0"/>
              <a:t>Arizona State Policy 1300</a:t>
            </a:r>
          </a:p>
        </p:txBody>
      </p:sp>
      <p:sp>
        <p:nvSpPr>
          <p:cNvPr id="3" name="Text Placeholder 2">
            <a:extLst>
              <a:ext uri="{FF2B5EF4-FFF2-40B4-BE49-F238E27FC236}">
                <a16:creationId xmlns:a16="http://schemas.microsoft.com/office/drawing/2014/main" id="{2394A664-3EC3-935A-3839-1B3DDEEFEB06}"/>
              </a:ext>
            </a:extLst>
          </p:cNvPr>
          <p:cNvSpPr>
            <a:spLocks noGrp="1"/>
          </p:cNvSpPr>
          <p:nvPr>
            <p:ph type="body" idx="1"/>
          </p:nvPr>
        </p:nvSpPr>
        <p:spPr/>
        <p:txBody>
          <a:bodyPr/>
          <a:lstStyle/>
          <a:p>
            <a:r>
              <a:rPr lang="en-US" dirty="0"/>
              <a:t>All State of Arizona electronic or information technology shall be accessible to people with disabilities. </a:t>
            </a:r>
          </a:p>
          <a:p>
            <a:r>
              <a:rPr lang="en-US" dirty="0"/>
              <a:t>Budget Units (BU) shall adopt a standard for electronic or information technology systems that complies with Section 508 of the Rehabilitation Act (29 U.S.C. § 794d). </a:t>
            </a:r>
          </a:p>
          <a:p>
            <a:r>
              <a:rPr lang="en-US" dirty="0"/>
              <a:t>For websites and online applications, BUs may use the latest version of the Web Content Accessibility Guidelines (WCAG) level A and AA issues, maintained and published by the World Wide Web Consortium (W3C) for this purpose.</a:t>
            </a:r>
          </a:p>
          <a:p>
            <a:r>
              <a:rPr lang="en-US" dirty="0"/>
              <a:t>WCAG version 2.2 released as final recommendation October 2023</a:t>
            </a:r>
          </a:p>
        </p:txBody>
      </p:sp>
      <p:sp>
        <p:nvSpPr>
          <p:cNvPr id="4" name="Slide Number Placeholder 3">
            <a:extLst>
              <a:ext uri="{FF2B5EF4-FFF2-40B4-BE49-F238E27FC236}">
                <a16:creationId xmlns:a16="http://schemas.microsoft.com/office/drawing/2014/main" id="{83656DDA-C42C-F638-D302-4521DC841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44432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0015-65AA-64C8-BA27-81831F398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262C3-0966-0B2C-3E08-B49BD22C3685}"/>
              </a:ext>
            </a:extLst>
          </p:cNvPr>
          <p:cNvSpPr>
            <a:spLocks noGrp="1"/>
          </p:cNvSpPr>
          <p:nvPr>
            <p:ph type="title"/>
          </p:nvPr>
        </p:nvSpPr>
        <p:spPr/>
        <p:txBody>
          <a:bodyPr/>
          <a:lstStyle/>
          <a:p>
            <a:r>
              <a:rPr lang="en-US" dirty="0"/>
              <a:t>The GSA Government-wide IT Accessibility Program</a:t>
            </a:r>
          </a:p>
        </p:txBody>
      </p:sp>
      <p:sp>
        <p:nvSpPr>
          <p:cNvPr id="3" name="Slide Number Placeholder 2">
            <a:extLst>
              <a:ext uri="{FF2B5EF4-FFF2-40B4-BE49-F238E27FC236}">
                <a16:creationId xmlns:a16="http://schemas.microsoft.com/office/drawing/2014/main" id="{FD25F584-4223-0847-215A-D9636610A6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3431074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3C71"/>
      </a:dk2>
      <a:lt2>
        <a:srgbClr val="FFFFFF"/>
      </a:lt2>
      <a:accent1>
        <a:srgbClr val="0579BD"/>
      </a:accent1>
      <a:accent2>
        <a:srgbClr val="0FAFFF"/>
      </a:accent2>
      <a:accent3>
        <a:srgbClr val="CFE2F3"/>
      </a:accent3>
      <a:accent4>
        <a:srgbClr val="966BFE"/>
      </a:accent4>
      <a:accent5>
        <a:srgbClr val="31846F"/>
      </a:accent5>
      <a:accent6>
        <a:srgbClr val="CFE2F3"/>
      </a:accent6>
      <a:hlink>
        <a:srgbClr val="0579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2242</Words>
  <Application>Microsoft Macintosh PowerPoint</Application>
  <PresentationFormat>On-screen Show (16:9)</PresentationFormat>
  <Paragraphs>244</Paragraphs>
  <Slides>34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Gill Sans</vt:lpstr>
      <vt:lpstr>Calibri</vt:lpstr>
      <vt:lpstr>Symbol</vt:lpstr>
      <vt:lpstr>Aptos</vt:lpstr>
      <vt:lpstr>Arial</vt:lpstr>
      <vt:lpstr>Roboto</vt:lpstr>
      <vt:lpstr>Public Sans</vt:lpstr>
      <vt:lpstr>Public Sans SemiBold</vt:lpstr>
      <vt:lpstr>Simple Light</vt:lpstr>
      <vt:lpstr>Advancing Digital Accessibility:  Insights and Strategies</vt:lpstr>
      <vt:lpstr>Today’s Agenda</vt:lpstr>
      <vt:lpstr>Why Accessibility Matters</vt:lpstr>
      <vt:lpstr>Legislative and Regulatory Landscape for Digital Accessibility </vt:lpstr>
      <vt:lpstr>Section 508 of the Rehabilitation Act</vt:lpstr>
      <vt:lpstr>The Section 508 Standards</vt:lpstr>
      <vt:lpstr>Americans with Disabilities Act, Title II</vt:lpstr>
      <vt:lpstr>Arizona State Policy 1300</vt:lpstr>
      <vt:lpstr>The GSA Government-wide IT Accessibility Program</vt:lpstr>
      <vt:lpstr>About Us: The GSA Government-wide IT Accessibility Program</vt:lpstr>
      <vt:lpstr>FY 23 Government-wide Section 508 Assessment</vt:lpstr>
      <vt:lpstr>Assessment Mandate</vt:lpstr>
      <vt:lpstr>Key Finding #1</vt:lpstr>
      <vt:lpstr>Overall Performance Across Government</vt:lpstr>
      <vt:lpstr>Of the self-reported top 10 viewed intranet and internet pages, top 10 viewed electronic documents, and top five viewed videos, less than 30% fully conform to Section 508 standards.  </vt:lpstr>
      <vt:lpstr>Top ICT Compliance Outcomes</vt:lpstr>
      <vt:lpstr>Key Compliance Recommendations</vt:lpstr>
      <vt:lpstr>Key Finding #2</vt:lpstr>
      <vt:lpstr>Section 508 Program Manager (PM) Utilization</vt:lpstr>
      <vt:lpstr>FTE by Maturity and Conformance Bracket</vt:lpstr>
      <vt:lpstr>Key Resourcing Recommendations</vt:lpstr>
      <vt:lpstr>Read the FY23 Assessment Report</vt:lpstr>
      <vt:lpstr>Foundations for a Model 508 Program</vt:lpstr>
      <vt:lpstr>Strategic Agency Outreach</vt:lpstr>
      <vt:lpstr>Foundations for a Model 508 Program: In Three Parts</vt:lpstr>
      <vt:lpstr>Technology Accessibility Playbook</vt:lpstr>
      <vt:lpstr>Technology Accessibility Playbook: How to Build an Effective Section 508 Program</vt:lpstr>
      <vt:lpstr>Tools for Improving Acquisition of Accessible ICT</vt:lpstr>
      <vt:lpstr>The Accessibility Requirements Tool (ART)</vt:lpstr>
      <vt:lpstr>The OpenACR portfolio</vt:lpstr>
      <vt:lpstr>Resources</vt:lpstr>
      <vt:lpstr>How to Contact the GSA Gov-wide IT Accessibility Team</vt:lpstr>
      <vt:lpstr>Questions?</vt:lpstr>
      <vt:lpstr>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Digital Accessibility:  Insights and Strategies from GSA's Government-wide IT Accessibility Program</dc:title>
  <dc:subject/>
  <dc:creator>Andrew Nielson</dc:creator>
  <cp:keywords/>
  <dc:description/>
  <cp:lastModifiedBy>Andrew Nielson</cp:lastModifiedBy>
  <cp:revision>8</cp:revision>
  <dcterms:modified xsi:type="dcterms:W3CDTF">2024-10-27T23:42:41Z</dcterms:modified>
  <cp:category/>
</cp:coreProperties>
</file>