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9" r:id="rId3"/>
    <p:sldId id="258" r:id="rId4"/>
    <p:sldId id="313" r:id="rId5"/>
    <p:sldId id="321" r:id="rId6"/>
    <p:sldId id="287" r:id="rId7"/>
    <p:sldId id="314" r:id="rId8"/>
    <p:sldId id="322" r:id="rId9"/>
    <p:sldId id="323" r:id="rId10"/>
    <p:sldId id="291" r:id="rId11"/>
    <p:sldId id="274" r:id="rId12"/>
    <p:sldId id="293" r:id="rId13"/>
    <p:sldId id="269" r:id="rId14"/>
    <p:sldId id="315" r:id="rId15"/>
    <p:sldId id="268" r:id="rId16"/>
    <p:sldId id="257" r:id="rId17"/>
    <p:sldId id="302" r:id="rId18"/>
    <p:sldId id="324" r:id="rId19"/>
    <p:sldId id="279" r:id="rId20"/>
    <p:sldId id="303" r:id="rId21"/>
    <p:sldId id="270" r:id="rId22"/>
    <p:sldId id="304" r:id="rId23"/>
    <p:sldId id="306" r:id="rId24"/>
    <p:sldId id="295" r:id="rId25"/>
    <p:sldId id="305" r:id="rId26"/>
    <p:sldId id="307" r:id="rId27"/>
    <p:sldId id="308" r:id="rId28"/>
    <p:sldId id="297" r:id="rId29"/>
    <p:sldId id="32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FFF"/>
    <a:srgbClr val="000B5E"/>
    <a:srgbClr val="FF5324"/>
    <a:srgbClr val="0049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2"/>
    <p:restoredTop sz="72535"/>
  </p:normalViewPr>
  <p:slideViewPr>
    <p:cSldViewPr snapToGrid="0">
      <p:cViewPr varScale="1">
        <p:scale>
          <a:sx n="87" d="100"/>
          <a:sy n="87" d="100"/>
        </p:scale>
        <p:origin x="1688"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E37F4-C78F-8843-B6BB-D87BC09755E3}"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4601423A-0FAD-6B45-805C-0061CDCD9B99}">
      <dgm:prSet phldrT="[Text]"/>
      <dgm:spPr/>
      <dgm:t>
        <a:bodyPr/>
        <a:lstStyle/>
        <a:p>
          <a:r>
            <a:rPr lang="en-US" dirty="0"/>
            <a:t>Meaningful Images</a:t>
          </a:r>
        </a:p>
      </dgm:t>
    </dgm:pt>
    <dgm:pt modelId="{AD82D0D6-D24B-3A42-A21F-42CD2CCC7FBA}" type="parTrans" cxnId="{DE4166B1-FAF9-DA40-AE69-32984BD68F78}">
      <dgm:prSet/>
      <dgm:spPr/>
      <dgm:t>
        <a:bodyPr/>
        <a:lstStyle/>
        <a:p>
          <a:endParaRPr lang="en-US"/>
        </a:p>
      </dgm:t>
    </dgm:pt>
    <dgm:pt modelId="{14A158D0-345B-D740-A4AD-D185DDD2F6A7}" type="sibTrans" cxnId="{DE4166B1-FAF9-DA40-AE69-32984BD68F78}">
      <dgm:prSet/>
      <dgm:spPr/>
      <dgm:t>
        <a:bodyPr/>
        <a:lstStyle/>
        <a:p>
          <a:endParaRPr lang="en-US"/>
        </a:p>
      </dgm:t>
    </dgm:pt>
    <dgm:pt modelId="{C20A0940-01A3-5141-93EE-906D4D78EE3A}">
      <dgm:prSet phldrT="[Text]"/>
      <dgm:spPr/>
      <dgm:t>
        <a:bodyPr/>
        <a:lstStyle/>
        <a:p>
          <a:r>
            <a:rPr lang="en-US" dirty="0"/>
            <a:t>Important for sighted readers = Needs an ALT!</a:t>
          </a:r>
        </a:p>
      </dgm:t>
    </dgm:pt>
    <dgm:pt modelId="{9C0892B7-064B-1A45-9729-92E5A0A6BBA3}" type="parTrans" cxnId="{1B5989DC-7212-4547-9196-2CEB140D7C5B}">
      <dgm:prSet/>
      <dgm:spPr/>
      <dgm:t>
        <a:bodyPr/>
        <a:lstStyle/>
        <a:p>
          <a:endParaRPr lang="en-US"/>
        </a:p>
      </dgm:t>
    </dgm:pt>
    <dgm:pt modelId="{D131366B-2B54-CA43-B172-610245BB7529}" type="sibTrans" cxnId="{1B5989DC-7212-4547-9196-2CEB140D7C5B}">
      <dgm:prSet/>
      <dgm:spPr/>
      <dgm:t>
        <a:bodyPr/>
        <a:lstStyle/>
        <a:p>
          <a:endParaRPr lang="en-US"/>
        </a:p>
      </dgm:t>
    </dgm:pt>
    <dgm:pt modelId="{3EEF43BB-A325-6245-AE8D-94B50A24CB2E}">
      <dgm:prSet phldrT="[Text]"/>
      <dgm:spPr/>
      <dgm:t>
        <a:bodyPr/>
        <a:lstStyle/>
        <a:p>
          <a:r>
            <a:rPr lang="en-US" dirty="0"/>
            <a:t>Decorative Images</a:t>
          </a:r>
        </a:p>
      </dgm:t>
    </dgm:pt>
    <dgm:pt modelId="{5801C087-1675-DD4E-B346-EBA69208D610}" type="parTrans" cxnId="{54D64A84-E9B2-8E4C-819C-5C1575F76255}">
      <dgm:prSet/>
      <dgm:spPr/>
      <dgm:t>
        <a:bodyPr/>
        <a:lstStyle/>
        <a:p>
          <a:endParaRPr lang="en-US"/>
        </a:p>
      </dgm:t>
    </dgm:pt>
    <dgm:pt modelId="{A0046751-7A6A-6D4A-B0C2-B467511E0CBE}" type="sibTrans" cxnId="{54D64A84-E9B2-8E4C-819C-5C1575F76255}">
      <dgm:prSet/>
      <dgm:spPr/>
      <dgm:t>
        <a:bodyPr/>
        <a:lstStyle/>
        <a:p>
          <a:endParaRPr lang="en-US"/>
        </a:p>
      </dgm:t>
    </dgm:pt>
    <dgm:pt modelId="{CCD55589-9FB1-6844-A2B5-3027B582A645}">
      <dgm:prSet phldrT="[Text]"/>
      <dgm:spPr/>
      <dgm:t>
        <a:bodyPr/>
        <a:lstStyle/>
        <a:p>
          <a:r>
            <a:rPr lang="en-US" dirty="0"/>
            <a:t>If removed, does it detract from the message.</a:t>
          </a:r>
        </a:p>
      </dgm:t>
    </dgm:pt>
    <dgm:pt modelId="{84F2461C-2888-8C4A-B0D6-DA82F61D4822}" type="parTrans" cxnId="{A4410D27-8D28-C141-8D8F-C504DA3A6A44}">
      <dgm:prSet/>
      <dgm:spPr/>
      <dgm:t>
        <a:bodyPr/>
        <a:lstStyle/>
        <a:p>
          <a:endParaRPr lang="en-US"/>
        </a:p>
      </dgm:t>
    </dgm:pt>
    <dgm:pt modelId="{5E166F49-4D7D-3E4E-A5A1-70861C87E6B4}" type="sibTrans" cxnId="{A4410D27-8D28-C141-8D8F-C504DA3A6A44}">
      <dgm:prSet/>
      <dgm:spPr/>
      <dgm:t>
        <a:bodyPr/>
        <a:lstStyle/>
        <a:p>
          <a:endParaRPr lang="en-US"/>
        </a:p>
      </dgm:t>
    </dgm:pt>
    <dgm:pt modelId="{C9A30C21-9543-194D-B4C4-B35DDD4C3EF7}">
      <dgm:prSet phldrT="[Text]"/>
      <dgm:spPr/>
      <dgm:t>
        <a:bodyPr/>
        <a:lstStyle/>
        <a:p>
          <a:r>
            <a:rPr lang="en-US" dirty="0"/>
            <a:t>Require a description.</a:t>
          </a:r>
        </a:p>
      </dgm:t>
    </dgm:pt>
    <dgm:pt modelId="{913F5961-76C7-C243-8906-D95BF8F9850C}" type="parTrans" cxnId="{B5E1E89E-F344-E746-8BF5-2FE0BF59953E}">
      <dgm:prSet/>
      <dgm:spPr/>
      <dgm:t>
        <a:bodyPr/>
        <a:lstStyle/>
        <a:p>
          <a:endParaRPr lang="en-US"/>
        </a:p>
      </dgm:t>
    </dgm:pt>
    <dgm:pt modelId="{FA17CFC9-4587-DB45-8187-F75F38BFF937}" type="sibTrans" cxnId="{B5E1E89E-F344-E746-8BF5-2FE0BF59953E}">
      <dgm:prSet/>
      <dgm:spPr/>
      <dgm:t>
        <a:bodyPr/>
        <a:lstStyle/>
        <a:p>
          <a:endParaRPr lang="en-US"/>
        </a:p>
      </dgm:t>
    </dgm:pt>
    <dgm:pt modelId="{3FD64EE3-4430-964A-AD1A-102B0B81118D}">
      <dgm:prSet phldrT="[Text]"/>
      <dgm:spPr/>
      <dgm:t>
        <a:bodyPr/>
        <a:lstStyle/>
        <a:p>
          <a:r>
            <a:rPr lang="en-US" dirty="0"/>
            <a:t>Do not require a description.</a:t>
          </a:r>
        </a:p>
      </dgm:t>
    </dgm:pt>
    <dgm:pt modelId="{5DAF6CFF-13D5-7A42-AD34-C3EE85AE62E0}" type="parTrans" cxnId="{EBB3C8C8-B679-8543-8E84-63BD2F569353}">
      <dgm:prSet/>
      <dgm:spPr/>
      <dgm:t>
        <a:bodyPr/>
        <a:lstStyle/>
        <a:p>
          <a:endParaRPr lang="en-US"/>
        </a:p>
      </dgm:t>
    </dgm:pt>
    <dgm:pt modelId="{36BA48E7-32D8-5842-93CE-8A9001E045A0}" type="sibTrans" cxnId="{EBB3C8C8-B679-8543-8E84-63BD2F569353}">
      <dgm:prSet/>
      <dgm:spPr/>
      <dgm:t>
        <a:bodyPr/>
        <a:lstStyle/>
        <a:p>
          <a:endParaRPr lang="en-US"/>
        </a:p>
      </dgm:t>
    </dgm:pt>
    <dgm:pt modelId="{70C889EA-607B-004A-AB1A-3891E055D1FA}" type="pres">
      <dgm:prSet presAssocID="{DABE37F4-C78F-8843-B6BB-D87BC09755E3}" presName="linear" presStyleCnt="0">
        <dgm:presLayoutVars>
          <dgm:animLvl val="lvl"/>
          <dgm:resizeHandles val="exact"/>
        </dgm:presLayoutVars>
      </dgm:prSet>
      <dgm:spPr/>
    </dgm:pt>
    <dgm:pt modelId="{387FB38F-2A68-CA49-B59D-A20AAABC97E3}" type="pres">
      <dgm:prSet presAssocID="{4601423A-0FAD-6B45-805C-0061CDCD9B99}" presName="parentText" presStyleLbl="node1" presStyleIdx="0" presStyleCnt="2">
        <dgm:presLayoutVars>
          <dgm:chMax val="0"/>
          <dgm:bulletEnabled val="1"/>
        </dgm:presLayoutVars>
      </dgm:prSet>
      <dgm:spPr/>
    </dgm:pt>
    <dgm:pt modelId="{70E11B78-FDB1-B247-85DD-91B3F093477F}" type="pres">
      <dgm:prSet presAssocID="{4601423A-0FAD-6B45-805C-0061CDCD9B99}" presName="childText" presStyleLbl="revTx" presStyleIdx="0" presStyleCnt="2">
        <dgm:presLayoutVars>
          <dgm:bulletEnabled val="1"/>
        </dgm:presLayoutVars>
      </dgm:prSet>
      <dgm:spPr/>
    </dgm:pt>
    <dgm:pt modelId="{3E1C18CF-C040-504F-9D06-00FB08BA83A2}" type="pres">
      <dgm:prSet presAssocID="{3EEF43BB-A325-6245-AE8D-94B50A24CB2E}" presName="parentText" presStyleLbl="node1" presStyleIdx="1" presStyleCnt="2">
        <dgm:presLayoutVars>
          <dgm:chMax val="0"/>
          <dgm:bulletEnabled val="1"/>
        </dgm:presLayoutVars>
      </dgm:prSet>
      <dgm:spPr/>
    </dgm:pt>
    <dgm:pt modelId="{BB224BF5-5ABB-E347-8B95-D97A1C5A6EB8}" type="pres">
      <dgm:prSet presAssocID="{3EEF43BB-A325-6245-AE8D-94B50A24CB2E}" presName="childText" presStyleLbl="revTx" presStyleIdx="1" presStyleCnt="2">
        <dgm:presLayoutVars>
          <dgm:bulletEnabled val="1"/>
        </dgm:presLayoutVars>
      </dgm:prSet>
      <dgm:spPr/>
    </dgm:pt>
  </dgm:ptLst>
  <dgm:cxnLst>
    <dgm:cxn modelId="{A21B8311-0327-2C43-85EE-D136E5F44474}" type="presOf" srcId="{C9A30C21-9543-194D-B4C4-B35DDD4C3EF7}" destId="{70E11B78-FDB1-B247-85DD-91B3F093477F}" srcOrd="0" destOrd="1" presId="urn:microsoft.com/office/officeart/2005/8/layout/vList2"/>
    <dgm:cxn modelId="{87DCB215-2E21-8142-8DAA-638E83B9D487}" type="presOf" srcId="{3FD64EE3-4430-964A-AD1A-102B0B81118D}" destId="{BB224BF5-5ABB-E347-8B95-D97A1C5A6EB8}" srcOrd="0" destOrd="1" presId="urn:microsoft.com/office/officeart/2005/8/layout/vList2"/>
    <dgm:cxn modelId="{1F1EED17-418B-6744-B93F-419707FE11F5}" type="presOf" srcId="{4601423A-0FAD-6B45-805C-0061CDCD9B99}" destId="{387FB38F-2A68-CA49-B59D-A20AAABC97E3}" srcOrd="0" destOrd="0" presId="urn:microsoft.com/office/officeart/2005/8/layout/vList2"/>
    <dgm:cxn modelId="{A4410D27-8D28-C141-8D8F-C504DA3A6A44}" srcId="{3EEF43BB-A325-6245-AE8D-94B50A24CB2E}" destId="{CCD55589-9FB1-6844-A2B5-3027B582A645}" srcOrd="0" destOrd="0" parTransId="{84F2461C-2888-8C4A-B0D6-DA82F61D4822}" sibTransId="{5E166F49-4D7D-3E4E-A5A1-70861C87E6B4}"/>
    <dgm:cxn modelId="{584D4C59-DBC7-7743-945B-338AFFA3936B}" type="presOf" srcId="{CCD55589-9FB1-6844-A2B5-3027B582A645}" destId="{BB224BF5-5ABB-E347-8B95-D97A1C5A6EB8}" srcOrd="0" destOrd="0" presId="urn:microsoft.com/office/officeart/2005/8/layout/vList2"/>
    <dgm:cxn modelId="{33BDD47D-F048-D343-94FF-F32C9354B339}" type="presOf" srcId="{3EEF43BB-A325-6245-AE8D-94B50A24CB2E}" destId="{3E1C18CF-C040-504F-9D06-00FB08BA83A2}" srcOrd="0" destOrd="0" presId="urn:microsoft.com/office/officeart/2005/8/layout/vList2"/>
    <dgm:cxn modelId="{54D64A84-E9B2-8E4C-819C-5C1575F76255}" srcId="{DABE37F4-C78F-8843-B6BB-D87BC09755E3}" destId="{3EEF43BB-A325-6245-AE8D-94B50A24CB2E}" srcOrd="1" destOrd="0" parTransId="{5801C087-1675-DD4E-B346-EBA69208D610}" sibTransId="{A0046751-7A6A-6D4A-B0C2-B467511E0CBE}"/>
    <dgm:cxn modelId="{B5E1E89E-F344-E746-8BF5-2FE0BF59953E}" srcId="{4601423A-0FAD-6B45-805C-0061CDCD9B99}" destId="{C9A30C21-9543-194D-B4C4-B35DDD4C3EF7}" srcOrd="1" destOrd="0" parTransId="{913F5961-76C7-C243-8906-D95BF8F9850C}" sibTransId="{FA17CFC9-4587-DB45-8187-F75F38BFF937}"/>
    <dgm:cxn modelId="{DE4166B1-FAF9-DA40-AE69-32984BD68F78}" srcId="{DABE37F4-C78F-8843-B6BB-D87BC09755E3}" destId="{4601423A-0FAD-6B45-805C-0061CDCD9B99}" srcOrd="0" destOrd="0" parTransId="{AD82D0D6-D24B-3A42-A21F-42CD2CCC7FBA}" sibTransId="{14A158D0-345B-D740-A4AD-D185DDD2F6A7}"/>
    <dgm:cxn modelId="{EBB3C8C8-B679-8543-8E84-63BD2F569353}" srcId="{3EEF43BB-A325-6245-AE8D-94B50A24CB2E}" destId="{3FD64EE3-4430-964A-AD1A-102B0B81118D}" srcOrd="1" destOrd="0" parTransId="{5DAF6CFF-13D5-7A42-AD34-C3EE85AE62E0}" sibTransId="{36BA48E7-32D8-5842-93CE-8A9001E045A0}"/>
    <dgm:cxn modelId="{1B5989DC-7212-4547-9196-2CEB140D7C5B}" srcId="{4601423A-0FAD-6B45-805C-0061CDCD9B99}" destId="{C20A0940-01A3-5141-93EE-906D4D78EE3A}" srcOrd="0" destOrd="0" parTransId="{9C0892B7-064B-1A45-9729-92E5A0A6BBA3}" sibTransId="{D131366B-2B54-CA43-B172-610245BB7529}"/>
    <dgm:cxn modelId="{41EEECEF-0C06-364D-B702-FFA55CE63B3B}" type="presOf" srcId="{DABE37F4-C78F-8843-B6BB-D87BC09755E3}" destId="{70C889EA-607B-004A-AB1A-3891E055D1FA}" srcOrd="0" destOrd="0" presId="urn:microsoft.com/office/officeart/2005/8/layout/vList2"/>
    <dgm:cxn modelId="{B606C2F6-83BC-7848-B8A3-837971FB397B}" type="presOf" srcId="{C20A0940-01A3-5141-93EE-906D4D78EE3A}" destId="{70E11B78-FDB1-B247-85DD-91B3F093477F}" srcOrd="0" destOrd="0" presId="urn:microsoft.com/office/officeart/2005/8/layout/vList2"/>
    <dgm:cxn modelId="{4F9E7143-0D48-E844-868C-3B0F6CA8C6AA}" type="presParOf" srcId="{70C889EA-607B-004A-AB1A-3891E055D1FA}" destId="{387FB38F-2A68-CA49-B59D-A20AAABC97E3}" srcOrd="0" destOrd="0" presId="urn:microsoft.com/office/officeart/2005/8/layout/vList2"/>
    <dgm:cxn modelId="{088CC4FF-F811-DA42-90FF-D7493D68D913}" type="presParOf" srcId="{70C889EA-607B-004A-AB1A-3891E055D1FA}" destId="{70E11B78-FDB1-B247-85DD-91B3F093477F}" srcOrd="1" destOrd="0" presId="urn:microsoft.com/office/officeart/2005/8/layout/vList2"/>
    <dgm:cxn modelId="{8BA6B6C2-9068-3942-9961-72D51D561DCB}" type="presParOf" srcId="{70C889EA-607B-004A-AB1A-3891E055D1FA}" destId="{3E1C18CF-C040-504F-9D06-00FB08BA83A2}" srcOrd="2" destOrd="0" presId="urn:microsoft.com/office/officeart/2005/8/layout/vList2"/>
    <dgm:cxn modelId="{4A1ABDB4-2356-3C41-AA00-323447E5E86E}" type="presParOf" srcId="{70C889EA-607B-004A-AB1A-3891E055D1FA}" destId="{BB224BF5-5ABB-E347-8B95-D97A1C5A6EB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9A187-56E0-4C26-8FA9-1A6C20D5CA9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23607FB-CE9B-4808-ADAD-FD316C0CC495}">
      <dgm:prSet custT="1"/>
      <dgm:spPr/>
      <dgm:t>
        <a:bodyPr/>
        <a:lstStyle/>
        <a:p>
          <a:pPr>
            <a:lnSpc>
              <a:spcPct val="100000"/>
            </a:lnSpc>
          </a:pPr>
          <a:r>
            <a:rPr lang="en-US" sz="1400" b="0" i="0" dirty="0"/>
            <a:t>Describe dominant visuals.</a:t>
          </a:r>
          <a:endParaRPr lang="en-US" sz="1400" dirty="0"/>
        </a:p>
      </dgm:t>
    </dgm:pt>
    <dgm:pt modelId="{2E4AC5EF-E7B4-46F9-96F8-745AC4E82B33}" type="parTrans" cxnId="{17C78982-6D1D-436A-BA14-7DD35366D535}">
      <dgm:prSet/>
      <dgm:spPr/>
      <dgm:t>
        <a:bodyPr/>
        <a:lstStyle/>
        <a:p>
          <a:endParaRPr lang="en-US"/>
        </a:p>
      </dgm:t>
    </dgm:pt>
    <dgm:pt modelId="{4A8D9481-1C60-43EF-9906-BD8E41A8D9A8}" type="sibTrans" cxnId="{17C78982-6D1D-436A-BA14-7DD35366D535}">
      <dgm:prSet/>
      <dgm:spPr/>
      <dgm:t>
        <a:bodyPr/>
        <a:lstStyle/>
        <a:p>
          <a:endParaRPr lang="en-US"/>
        </a:p>
      </dgm:t>
    </dgm:pt>
    <dgm:pt modelId="{FBA09B5F-D0DA-49D1-89B5-601F7B243F60}">
      <dgm:prSet custT="1"/>
      <dgm:spPr/>
      <dgm:t>
        <a:bodyPr/>
        <a:lstStyle/>
        <a:p>
          <a:pPr>
            <a:lnSpc>
              <a:spcPct val="100000"/>
            </a:lnSpc>
          </a:pPr>
          <a:r>
            <a:rPr lang="en-US" sz="1400" b="0" i="0" dirty="0"/>
            <a:t>Capture the action.</a:t>
          </a:r>
          <a:endParaRPr lang="en-US" sz="1400" dirty="0"/>
        </a:p>
      </dgm:t>
    </dgm:pt>
    <dgm:pt modelId="{3BB2C762-EEDD-4C8A-941C-A9B60EBEEB76}" type="parTrans" cxnId="{9E778F33-0DFD-466E-9C63-DD0D18E65183}">
      <dgm:prSet/>
      <dgm:spPr/>
      <dgm:t>
        <a:bodyPr/>
        <a:lstStyle/>
        <a:p>
          <a:endParaRPr lang="en-US"/>
        </a:p>
      </dgm:t>
    </dgm:pt>
    <dgm:pt modelId="{E56B9237-709C-40DD-BA61-039434CD44C4}" type="sibTrans" cxnId="{9E778F33-0DFD-466E-9C63-DD0D18E65183}">
      <dgm:prSet/>
      <dgm:spPr/>
      <dgm:t>
        <a:bodyPr/>
        <a:lstStyle/>
        <a:p>
          <a:endParaRPr lang="en-US"/>
        </a:p>
      </dgm:t>
    </dgm:pt>
    <dgm:pt modelId="{6945F953-740B-4795-AA4B-3D87E8BEC162}">
      <dgm:prSet custT="1"/>
      <dgm:spPr/>
      <dgm:t>
        <a:bodyPr/>
        <a:lstStyle/>
        <a:p>
          <a:pPr>
            <a:lnSpc>
              <a:spcPct val="100000"/>
            </a:lnSpc>
          </a:pPr>
          <a:r>
            <a:rPr lang="en-US" sz="1400" b="0" i="0" dirty="0"/>
            <a:t>Tell the story.</a:t>
          </a:r>
          <a:endParaRPr lang="en-US" sz="1400" dirty="0"/>
        </a:p>
      </dgm:t>
    </dgm:pt>
    <dgm:pt modelId="{EB33CA62-546D-4938-A1A7-2B4DE1800277}" type="parTrans" cxnId="{FB6CBF9B-4BF6-4A10-AAA2-11FC5AD82A25}">
      <dgm:prSet/>
      <dgm:spPr/>
      <dgm:t>
        <a:bodyPr/>
        <a:lstStyle/>
        <a:p>
          <a:endParaRPr lang="en-US"/>
        </a:p>
      </dgm:t>
    </dgm:pt>
    <dgm:pt modelId="{189012BF-1A66-466E-87B9-81EA52ED6C64}" type="sibTrans" cxnId="{FB6CBF9B-4BF6-4A10-AAA2-11FC5AD82A25}">
      <dgm:prSet/>
      <dgm:spPr/>
      <dgm:t>
        <a:bodyPr/>
        <a:lstStyle/>
        <a:p>
          <a:endParaRPr lang="en-US"/>
        </a:p>
      </dgm:t>
    </dgm:pt>
    <dgm:pt modelId="{B7C12B31-15CA-450F-8A43-83F1B1638A3F}">
      <dgm:prSet custT="1"/>
      <dgm:spPr/>
      <dgm:t>
        <a:bodyPr/>
        <a:lstStyle/>
        <a:p>
          <a:pPr>
            <a:lnSpc>
              <a:spcPct val="100000"/>
            </a:lnSpc>
          </a:pPr>
          <a:r>
            <a:rPr lang="en-US" sz="1400" b="0" i="0" dirty="0"/>
            <a:t>Repeat image text.</a:t>
          </a:r>
          <a:endParaRPr lang="en-US" sz="1400" dirty="0"/>
        </a:p>
      </dgm:t>
    </dgm:pt>
    <dgm:pt modelId="{228D9901-9721-4903-ACF8-37355CF30BC4}" type="parTrans" cxnId="{F4A6199A-74D8-4507-836C-948F125AE101}">
      <dgm:prSet/>
      <dgm:spPr/>
      <dgm:t>
        <a:bodyPr/>
        <a:lstStyle/>
        <a:p>
          <a:endParaRPr lang="en-US"/>
        </a:p>
      </dgm:t>
    </dgm:pt>
    <dgm:pt modelId="{12A4A08D-84DD-4254-80EF-CC91513E6F59}" type="sibTrans" cxnId="{F4A6199A-74D8-4507-836C-948F125AE101}">
      <dgm:prSet/>
      <dgm:spPr/>
      <dgm:t>
        <a:bodyPr/>
        <a:lstStyle/>
        <a:p>
          <a:endParaRPr lang="en-US"/>
        </a:p>
      </dgm:t>
    </dgm:pt>
    <dgm:pt modelId="{75AFC45C-12A0-427A-A3A8-88090058AE25}">
      <dgm:prSet custT="1"/>
      <dgm:spPr/>
      <dgm:t>
        <a:bodyPr/>
        <a:lstStyle/>
        <a:p>
          <a:pPr>
            <a:lnSpc>
              <a:spcPct val="100000"/>
            </a:lnSpc>
          </a:pPr>
          <a:r>
            <a:rPr lang="en-US" sz="1400" b="0" i="0" dirty="0"/>
            <a:t>Describe who and what is happening.</a:t>
          </a:r>
          <a:endParaRPr lang="en-US" sz="1400" dirty="0"/>
        </a:p>
      </dgm:t>
    </dgm:pt>
    <dgm:pt modelId="{DA9AB4D4-7021-40CA-85DD-5CC4DF5509D5}" type="parTrans" cxnId="{0F7541BC-D21C-43F8-A828-AE20ACA76F56}">
      <dgm:prSet/>
      <dgm:spPr/>
      <dgm:t>
        <a:bodyPr/>
        <a:lstStyle/>
        <a:p>
          <a:endParaRPr lang="en-US"/>
        </a:p>
      </dgm:t>
    </dgm:pt>
    <dgm:pt modelId="{34656222-3518-40FE-8F93-941C2DF86ED0}" type="sibTrans" cxnId="{0F7541BC-D21C-43F8-A828-AE20ACA76F56}">
      <dgm:prSet/>
      <dgm:spPr/>
      <dgm:t>
        <a:bodyPr/>
        <a:lstStyle/>
        <a:p>
          <a:endParaRPr lang="en-US"/>
        </a:p>
      </dgm:t>
    </dgm:pt>
    <dgm:pt modelId="{AD155DB3-1325-4E4B-9DB5-CA45AB70967F}">
      <dgm:prSet/>
      <dgm:spPr/>
      <dgm:t>
        <a:bodyPr/>
        <a:lstStyle/>
        <a:p>
          <a:pPr>
            <a:lnSpc>
              <a:spcPct val="100000"/>
            </a:lnSpc>
          </a:pPr>
          <a:r>
            <a:rPr lang="en-US" b="0" i="0" dirty="0"/>
            <a:t>Note genders, race, ages, etc.</a:t>
          </a:r>
          <a:endParaRPr lang="en-US" dirty="0"/>
        </a:p>
      </dgm:t>
    </dgm:pt>
    <dgm:pt modelId="{B9FF2835-DA84-4953-BBA8-D7A4C5767409}" type="parTrans" cxnId="{ECD6F399-7699-4694-AA7F-5FAA9252767C}">
      <dgm:prSet/>
      <dgm:spPr/>
      <dgm:t>
        <a:bodyPr/>
        <a:lstStyle/>
        <a:p>
          <a:endParaRPr lang="en-US"/>
        </a:p>
      </dgm:t>
    </dgm:pt>
    <dgm:pt modelId="{B701D038-3C0B-4F05-A528-DFF9E699B93A}" type="sibTrans" cxnId="{ECD6F399-7699-4694-AA7F-5FAA9252767C}">
      <dgm:prSet/>
      <dgm:spPr/>
      <dgm:t>
        <a:bodyPr/>
        <a:lstStyle/>
        <a:p>
          <a:endParaRPr lang="en-US"/>
        </a:p>
      </dgm:t>
    </dgm:pt>
    <dgm:pt modelId="{F478B42F-7C88-489C-B163-0844D17A5E35}">
      <dgm:prSet/>
      <dgm:spPr/>
      <dgm:t>
        <a:bodyPr/>
        <a:lstStyle/>
        <a:p>
          <a:pPr>
            <a:lnSpc>
              <a:spcPct val="100000"/>
            </a:lnSpc>
          </a:pPr>
          <a:r>
            <a:rPr lang="en-US" b="0" i="0" dirty="0"/>
            <a:t>Set the mood.</a:t>
          </a:r>
          <a:endParaRPr lang="en-US" dirty="0"/>
        </a:p>
      </dgm:t>
    </dgm:pt>
    <dgm:pt modelId="{1AEA727E-9AFE-4D67-B055-4346E3F1F4B7}" type="parTrans" cxnId="{8A73BA8B-C748-47DC-9D43-79A90D1E567C}">
      <dgm:prSet/>
      <dgm:spPr/>
      <dgm:t>
        <a:bodyPr/>
        <a:lstStyle/>
        <a:p>
          <a:endParaRPr lang="en-US"/>
        </a:p>
      </dgm:t>
    </dgm:pt>
    <dgm:pt modelId="{878EEAEB-5B5F-4D67-B706-A2CB27DA5078}" type="sibTrans" cxnId="{8A73BA8B-C748-47DC-9D43-79A90D1E567C}">
      <dgm:prSet/>
      <dgm:spPr/>
      <dgm:t>
        <a:bodyPr/>
        <a:lstStyle/>
        <a:p>
          <a:endParaRPr lang="en-US"/>
        </a:p>
      </dgm:t>
    </dgm:pt>
    <dgm:pt modelId="{444F0383-6916-42BB-9564-EAF861576B93}" type="pres">
      <dgm:prSet presAssocID="{ED89A187-56E0-4C26-8FA9-1A6C20D5CA97}" presName="root" presStyleCnt="0">
        <dgm:presLayoutVars>
          <dgm:dir/>
          <dgm:resizeHandles val="exact"/>
        </dgm:presLayoutVars>
      </dgm:prSet>
      <dgm:spPr/>
    </dgm:pt>
    <dgm:pt modelId="{8314C541-83B9-4291-9EA1-D02DD1139C2C}" type="pres">
      <dgm:prSet presAssocID="{623607FB-CE9B-4808-ADAD-FD316C0CC495}" presName="compNode" presStyleCnt="0"/>
      <dgm:spPr/>
    </dgm:pt>
    <dgm:pt modelId="{290CF569-B334-4D40-94CA-FF590FA53295}" type="pres">
      <dgm:prSet presAssocID="{623607FB-CE9B-4808-ADAD-FD316C0CC495}"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ye"/>
        </a:ext>
      </dgm:extLst>
    </dgm:pt>
    <dgm:pt modelId="{002AC372-82FE-40FA-8999-55F24BAC4A62}" type="pres">
      <dgm:prSet presAssocID="{623607FB-CE9B-4808-ADAD-FD316C0CC495}" presName="spaceRect" presStyleCnt="0"/>
      <dgm:spPr/>
    </dgm:pt>
    <dgm:pt modelId="{7D3549AF-DDB1-47E2-9978-D51981356ED3}" type="pres">
      <dgm:prSet presAssocID="{623607FB-CE9B-4808-ADAD-FD316C0CC495}" presName="textRect" presStyleLbl="revTx" presStyleIdx="0" presStyleCnt="7">
        <dgm:presLayoutVars>
          <dgm:chMax val="1"/>
          <dgm:chPref val="1"/>
        </dgm:presLayoutVars>
      </dgm:prSet>
      <dgm:spPr/>
    </dgm:pt>
    <dgm:pt modelId="{0533EEAB-B6B6-46BD-A551-1925BA79FC2D}" type="pres">
      <dgm:prSet presAssocID="{4A8D9481-1C60-43EF-9906-BD8E41A8D9A8}" presName="sibTrans" presStyleCnt="0"/>
      <dgm:spPr/>
    </dgm:pt>
    <dgm:pt modelId="{6AED15D1-D745-4029-88EC-84B151F391D1}" type="pres">
      <dgm:prSet presAssocID="{FBA09B5F-D0DA-49D1-89B5-601F7B243F60}" presName="compNode" presStyleCnt="0"/>
      <dgm:spPr/>
    </dgm:pt>
    <dgm:pt modelId="{4BFA653C-3E6D-4A0C-BDBC-C50D202623BB}" type="pres">
      <dgm:prSet presAssocID="{FBA09B5F-D0DA-49D1-89B5-601F7B243F6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pper board"/>
        </a:ext>
      </dgm:extLst>
    </dgm:pt>
    <dgm:pt modelId="{0F08AD31-E582-4D11-93B4-E42160420452}" type="pres">
      <dgm:prSet presAssocID="{FBA09B5F-D0DA-49D1-89B5-601F7B243F60}" presName="spaceRect" presStyleCnt="0"/>
      <dgm:spPr/>
    </dgm:pt>
    <dgm:pt modelId="{2A33091B-29D6-4DB7-BFBF-BEF9103EA841}" type="pres">
      <dgm:prSet presAssocID="{FBA09B5F-D0DA-49D1-89B5-601F7B243F60}" presName="textRect" presStyleLbl="revTx" presStyleIdx="1" presStyleCnt="7">
        <dgm:presLayoutVars>
          <dgm:chMax val="1"/>
          <dgm:chPref val="1"/>
        </dgm:presLayoutVars>
      </dgm:prSet>
      <dgm:spPr/>
    </dgm:pt>
    <dgm:pt modelId="{294A143C-F89E-4E3C-B0B3-EFE5B77DB7D6}" type="pres">
      <dgm:prSet presAssocID="{E56B9237-709C-40DD-BA61-039434CD44C4}" presName="sibTrans" presStyleCnt="0"/>
      <dgm:spPr/>
    </dgm:pt>
    <dgm:pt modelId="{C4D6738E-E96E-4CE4-B5D3-F595150FC886}" type="pres">
      <dgm:prSet presAssocID="{6945F953-740B-4795-AA4B-3D87E8BEC162}" presName="compNode" presStyleCnt="0"/>
      <dgm:spPr/>
    </dgm:pt>
    <dgm:pt modelId="{C7D34D78-9DAD-4E2F-8DC8-8FD33617C1E0}" type="pres">
      <dgm:prSet presAssocID="{6945F953-740B-4795-AA4B-3D87E8BEC16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btitles"/>
        </a:ext>
      </dgm:extLst>
    </dgm:pt>
    <dgm:pt modelId="{9E7A97F9-5407-44BC-9D7D-53AE382777FE}" type="pres">
      <dgm:prSet presAssocID="{6945F953-740B-4795-AA4B-3D87E8BEC162}" presName="spaceRect" presStyleCnt="0"/>
      <dgm:spPr/>
    </dgm:pt>
    <dgm:pt modelId="{0BB2F7CD-4408-45F0-B142-679B73BE5048}" type="pres">
      <dgm:prSet presAssocID="{6945F953-740B-4795-AA4B-3D87E8BEC162}" presName="textRect" presStyleLbl="revTx" presStyleIdx="2" presStyleCnt="7">
        <dgm:presLayoutVars>
          <dgm:chMax val="1"/>
          <dgm:chPref val="1"/>
        </dgm:presLayoutVars>
      </dgm:prSet>
      <dgm:spPr/>
    </dgm:pt>
    <dgm:pt modelId="{CD1A8975-98BA-4AC9-AE3B-1B256D76A831}" type="pres">
      <dgm:prSet presAssocID="{189012BF-1A66-466E-87B9-81EA52ED6C64}" presName="sibTrans" presStyleCnt="0"/>
      <dgm:spPr/>
    </dgm:pt>
    <dgm:pt modelId="{62DD231E-2204-41F1-8202-BE8BF5FA1490}" type="pres">
      <dgm:prSet presAssocID="{B7C12B31-15CA-450F-8A43-83F1B1638A3F}" presName="compNode" presStyleCnt="0"/>
      <dgm:spPr/>
    </dgm:pt>
    <dgm:pt modelId="{15EDF608-358C-4912-9785-CB4A38D7251D}" type="pres">
      <dgm:prSet presAssocID="{B7C12B31-15CA-450F-8A43-83F1B1638A3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odcast"/>
        </a:ext>
      </dgm:extLst>
    </dgm:pt>
    <dgm:pt modelId="{CC176924-0FD4-4E5C-AFAA-57D5C92DB3C5}" type="pres">
      <dgm:prSet presAssocID="{B7C12B31-15CA-450F-8A43-83F1B1638A3F}" presName="spaceRect" presStyleCnt="0"/>
      <dgm:spPr/>
    </dgm:pt>
    <dgm:pt modelId="{B102EBBA-912C-4CA3-9A80-2C7AE1817DF6}" type="pres">
      <dgm:prSet presAssocID="{B7C12B31-15CA-450F-8A43-83F1B1638A3F}" presName="textRect" presStyleLbl="revTx" presStyleIdx="3" presStyleCnt="7">
        <dgm:presLayoutVars>
          <dgm:chMax val="1"/>
          <dgm:chPref val="1"/>
        </dgm:presLayoutVars>
      </dgm:prSet>
      <dgm:spPr/>
    </dgm:pt>
    <dgm:pt modelId="{A9930786-77DE-4A56-9D32-20DAAE141425}" type="pres">
      <dgm:prSet presAssocID="{12A4A08D-84DD-4254-80EF-CC91513E6F59}" presName="sibTrans" presStyleCnt="0"/>
      <dgm:spPr/>
    </dgm:pt>
    <dgm:pt modelId="{89A31DDC-B998-4CC4-B0BD-DE4645CC9EB3}" type="pres">
      <dgm:prSet presAssocID="{75AFC45C-12A0-427A-A3A8-88090058AE25}" presName="compNode" presStyleCnt="0"/>
      <dgm:spPr/>
    </dgm:pt>
    <dgm:pt modelId="{D0DE4062-C41D-4535-B1B9-6D713535C89F}" type="pres">
      <dgm:prSet presAssocID="{75AFC45C-12A0-427A-A3A8-88090058AE2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rama"/>
        </a:ext>
      </dgm:extLst>
    </dgm:pt>
    <dgm:pt modelId="{95BA8938-56B8-4359-8495-CCA4C9CA8BB7}" type="pres">
      <dgm:prSet presAssocID="{75AFC45C-12A0-427A-A3A8-88090058AE25}" presName="spaceRect" presStyleCnt="0"/>
      <dgm:spPr/>
    </dgm:pt>
    <dgm:pt modelId="{0A066BF2-8DCA-414C-8D25-1E9A101A718B}" type="pres">
      <dgm:prSet presAssocID="{75AFC45C-12A0-427A-A3A8-88090058AE25}" presName="textRect" presStyleLbl="revTx" presStyleIdx="4" presStyleCnt="7">
        <dgm:presLayoutVars>
          <dgm:chMax val="1"/>
          <dgm:chPref val="1"/>
        </dgm:presLayoutVars>
      </dgm:prSet>
      <dgm:spPr/>
    </dgm:pt>
    <dgm:pt modelId="{C02F9783-EE83-4CB8-93AB-177D85401239}" type="pres">
      <dgm:prSet presAssocID="{34656222-3518-40FE-8F93-941C2DF86ED0}" presName="sibTrans" presStyleCnt="0"/>
      <dgm:spPr/>
    </dgm:pt>
    <dgm:pt modelId="{282D5379-95E2-4B22-81C5-F12C93AE1DE6}" type="pres">
      <dgm:prSet presAssocID="{AD155DB3-1325-4E4B-9DB5-CA45AB70967F}" presName="compNode" presStyleCnt="0"/>
      <dgm:spPr/>
    </dgm:pt>
    <dgm:pt modelId="{27AAA7FC-2082-4293-B00F-F5A448A87A62}" type="pres">
      <dgm:prSet presAssocID="{AD155DB3-1325-4E4B-9DB5-CA45AB70967F}" presName="iconRect" presStyleLbl="nod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Office worker female with solid fill"/>
        </a:ext>
      </dgm:extLst>
    </dgm:pt>
    <dgm:pt modelId="{4EC106BB-8DE8-491F-B98E-33F029639B0F}" type="pres">
      <dgm:prSet presAssocID="{AD155DB3-1325-4E4B-9DB5-CA45AB70967F}" presName="spaceRect" presStyleCnt="0"/>
      <dgm:spPr/>
    </dgm:pt>
    <dgm:pt modelId="{CE519A85-340F-4779-B7B1-36C9BC644FBA}" type="pres">
      <dgm:prSet presAssocID="{AD155DB3-1325-4E4B-9DB5-CA45AB70967F}" presName="textRect" presStyleLbl="revTx" presStyleIdx="5" presStyleCnt="7">
        <dgm:presLayoutVars>
          <dgm:chMax val="1"/>
          <dgm:chPref val="1"/>
        </dgm:presLayoutVars>
      </dgm:prSet>
      <dgm:spPr/>
    </dgm:pt>
    <dgm:pt modelId="{FE17123C-B7A1-428E-8B0B-DCD8C28616E1}" type="pres">
      <dgm:prSet presAssocID="{B701D038-3C0B-4F05-A528-DFF9E699B93A}" presName="sibTrans" presStyleCnt="0"/>
      <dgm:spPr/>
    </dgm:pt>
    <dgm:pt modelId="{0FEFABA8-7A7B-4AD7-A030-324914A532B2}" type="pres">
      <dgm:prSet presAssocID="{F478B42F-7C88-489C-B163-0844D17A5E35}" presName="compNode" presStyleCnt="0"/>
      <dgm:spPr/>
    </dgm:pt>
    <dgm:pt modelId="{4904F94B-721D-4E9A-85F1-E0E21F8B2545}" type="pres">
      <dgm:prSet presAssocID="{F478B42F-7C88-489C-B163-0844D17A5E3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Funny Face Outline"/>
        </a:ext>
      </dgm:extLst>
    </dgm:pt>
    <dgm:pt modelId="{F2F7E443-FFA5-468D-857D-3EC3E0914333}" type="pres">
      <dgm:prSet presAssocID="{F478B42F-7C88-489C-B163-0844D17A5E35}" presName="spaceRect" presStyleCnt="0"/>
      <dgm:spPr/>
    </dgm:pt>
    <dgm:pt modelId="{CE7E0323-EE1E-4FA1-BF5D-6FD9AEB84087}" type="pres">
      <dgm:prSet presAssocID="{F478B42F-7C88-489C-B163-0844D17A5E35}" presName="textRect" presStyleLbl="revTx" presStyleIdx="6" presStyleCnt="7">
        <dgm:presLayoutVars>
          <dgm:chMax val="1"/>
          <dgm:chPref val="1"/>
        </dgm:presLayoutVars>
      </dgm:prSet>
      <dgm:spPr/>
    </dgm:pt>
  </dgm:ptLst>
  <dgm:cxnLst>
    <dgm:cxn modelId="{FD431730-0599-4718-8DA3-87C720178E22}" type="presOf" srcId="{AD155DB3-1325-4E4B-9DB5-CA45AB70967F}" destId="{CE519A85-340F-4779-B7B1-36C9BC644FBA}" srcOrd="0" destOrd="0" presId="urn:microsoft.com/office/officeart/2018/2/layout/IconLabelList"/>
    <dgm:cxn modelId="{9E778F33-0DFD-466E-9C63-DD0D18E65183}" srcId="{ED89A187-56E0-4C26-8FA9-1A6C20D5CA97}" destId="{FBA09B5F-D0DA-49D1-89B5-601F7B243F60}" srcOrd="1" destOrd="0" parTransId="{3BB2C762-EEDD-4C8A-941C-A9B60EBEEB76}" sibTransId="{E56B9237-709C-40DD-BA61-039434CD44C4}"/>
    <dgm:cxn modelId="{77763F41-357E-4AFD-B4DB-BBBE8ED94C9E}" type="presOf" srcId="{F478B42F-7C88-489C-B163-0844D17A5E35}" destId="{CE7E0323-EE1E-4FA1-BF5D-6FD9AEB84087}" srcOrd="0" destOrd="0" presId="urn:microsoft.com/office/officeart/2018/2/layout/IconLabelList"/>
    <dgm:cxn modelId="{C799265A-DF58-4736-A762-9512261F2494}" type="presOf" srcId="{75AFC45C-12A0-427A-A3A8-88090058AE25}" destId="{0A066BF2-8DCA-414C-8D25-1E9A101A718B}" srcOrd="0" destOrd="0" presId="urn:microsoft.com/office/officeart/2018/2/layout/IconLabelList"/>
    <dgm:cxn modelId="{DB9FED65-D411-4FDA-8E81-84072A51DA9B}" type="presOf" srcId="{FBA09B5F-D0DA-49D1-89B5-601F7B243F60}" destId="{2A33091B-29D6-4DB7-BFBF-BEF9103EA841}" srcOrd="0" destOrd="0" presId="urn:microsoft.com/office/officeart/2018/2/layout/IconLabelList"/>
    <dgm:cxn modelId="{17C78982-6D1D-436A-BA14-7DD35366D535}" srcId="{ED89A187-56E0-4C26-8FA9-1A6C20D5CA97}" destId="{623607FB-CE9B-4808-ADAD-FD316C0CC495}" srcOrd="0" destOrd="0" parTransId="{2E4AC5EF-E7B4-46F9-96F8-745AC4E82B33}" sibTransId="{4A8D9481-1C60-43EF-9906-BD8E41A8D9A8}"/>
    <dgm:cxn modelId="{8A73BA8B-C748-47DC-9D43-79A90D1E567C}" srcId="{ED89A187-56E0-4C26-8FA9-1A6C20D5CA97}" destId="{F478B42F-7C88-489C-B163-0844D17A5E35}" srcOrd="6" destOrd="0" parTransId="{1AEA727E-9AFE-4D67-B055-4346E3F1F4B7}" sibTransId="{878EEAEB-5B5F-4D67-B706-A2CB27DA5078}"/>
    <dgm:cxn modelId="{3A389291-A90D-4CAF-BB79-F72B8D03399F}" type="presOf" srcId="{ED89A187-56E0-4C26-8FA9-1A6C20D5CA97}" destId="{444F0383-6916-42BB-9564-EAF861576B93}" srcOrd="0" destOrd="0" presId="urn:microsoft.com/office/officeart/2018/2/layout/IconLabelList"/>
    <dgm:cxn modelId="{ECD6F399-7699-4694-AA7F-5FAA9252767C}" srcId="{ED89A187-56E0-4C26-8FA9-1A6C20D5CA97}" destId="{AD155DB3-1325-4E4B-9DB5-CA45AB70967F}" srcOrd="5" destOrd="0" parTransId="{B9FF2835-DA84-4953-BBA8-D7A4C5767409}" sibTransId="{B701D038-3C0B-4F05-A528-DFF9E699B93A}"/>
    <dgm:cxn modelId="{F4A6199A-74D8-4507-836C-948F125AE101}" srcId="{ED89A187-56E0-4C26-8FA9-1A6C20D5CA97}" destId="{B7C12B31-15CA-450F-8A43-83F1B1638A3F}" srcOrd="3" destOrd="0" parTransId="{228D9901-9721-4903-ACF8-37355CF30BC4}" sibTransId="{12A4A08D-84DD-4254-80EF-CC91513E6F59}"/>
    <dgm:cxn modelId="{FB6CBF9B-4BF6-4A10-AAA2-11FC5AD82A25}" srcId="{ED89A187-56E0-4C26-8FA9-1A6C20D5CA97}" destId="{6945F953-740B-4795-AA4B-3D87E8BEC162}" srcOrd="2" destOrd="0" parTransId="{EB33CA62-546D-4938-A1A7-2B4DE1800277}" sibTransId="{189012BF-1A66-466E-87B9-81EA52ED6C64}"/>
    <dgm:cxn modelId="{0F7541BC-D21C-43F8-A828-AE20ACA76F56}" srcId="{ED89A187-56E0-4C26-8FA9-1A6C20D5CA97}" destId="{75AFC45C-12A0-427A-A3A8-88090058AE25}" srcOrd="4" destOrd="0" parTransId="{DA9AB4D4-7021-40CA-85DD-5CC4DF5509D5}" sibTransId="{34656222-3518-40FE-8F93-941C2DF86ED0}"/>
    <dgm:cxn modelId="{B2A85AC2-1591-44D1-B4FA-62E20C679E02}" type="presOf" srcId="{623607FB-CE9B-4808-ADAD-FD316C0CC495}" destId="{7D3549AF-DDB1-47E2-9978-D51981356ED3}" srcOrd="0" destOrd="0" presId="urn:microsoft.com/office/officeart/2018/2/layout/IconLabelList"/>
    <dgm:cxn modelId="{6C5AFAF4-7687-4E7C-8E8C-AC02EDDBFD97}" type="presOf" srcId="{6945F953-740B-4795-AA4B-3D87E8BEC162}" destId="{0BB2F7CD-4408-45F0-B142-679B73BE5048}" srcOrd="0" destOrd="0" presId="urn:microsoft.com/office/officeart/2018/2/layout/IconLabelList"/>
    <dgm:cxn modelId="{C17CBDF7-5424-4323-A554-F6F9775DC406}" type="presOf" srcId="{B7C12B31-15CA-450F-8A43-83F1B1638A3F}" destId="{B102EBBA-912C-4CA3-9A80-2C7AE1817DF6}" srcOrd="0" destOrd="0" presId="urn:microsoft.com/office/officeart/2018/2/layout/IconLabelList"/>
    <dgm:cxn modelId="{144E83A6-2E13-41F3-9DA4-4D215999D07B}" type="presParOf" srcId="{444F0383-6916-42BB-9564-EAF861576B93}" destId="{8314C541-83B9-4291-9EA1-D02DD1139C2C}" srcOrd="0" destOrd="0" presId="urn:microsoft.com/office/officeart/2018/2/layout/IconLabelList"/>
    <dgm:cxn modelId="{E55878F1-863E-42F0-874C-9739F9ACDCE5}" type="presParOf" srcId="{8314C541-83B9-4291-9EA1-D02DD1139C2C}" destId="{290CF569-B334-4D40-94CA-FF590FA53295}" srcOrd="0" destOrd="0" presId="urn:microsoft.com/office/officeart/2018/2/layout/IconLabelList"/>
    <dgm:cxn modelId="{5B369FF3-B2B6-4A8B-80FE-1C214B9706B0}" type="presParOf" srcId="{8314C541-83B9-4291-9EA1-D02DD1139C2C}" destId="{002AC372-82FE-40FA-8999-55F24BAC4A62}" srcOrd="1" destOrd="0" presId="urn:microsoft.com/office/officeart/2018/2/layout/IconLabelList"/>
    <dgm:cxn modelId="{11000AC2-7D33-4CAB-8A35-8705B1F2564A}" type="presParOf" srcId="{8314C541-83B9-4291-9EA1-D02DD1139C2C}" destId="{7D3549AF-DDB1-47E2-9978-D51981356ED3}" srcOrd="2" destOrd="0" presId="urn:microsoft.com/office/officeart/2018/2/layout/IconLabelList"/>
    <dgm:cxn modelId="{E8D90661-1AC7-4B41-BAEE-C69F7DBA0640}" type="presParOf" srcId="{444F0383-6916-42BB-9564-EAF861576B93}" destId="{0533EEAB-B6B6-46BD-A551-1925BA79FC2D}" srcOrd="1" destOrd="0" presId="urn:microsoft.com/office/officeart/2018/2/layout/IconLabelList"/>
    <dgm:cxn modelId="{3DFC06E2-9660-49D1-A86A-C97BFE74C54B}" type="presParOf" srcId="{444F0383-6916-42BB-9564-EAF861576B93}" destId="{6AED15D1-D745-4029-88EC-84B151F391D1}" srcOrd="2" destOrd="0" presId="urn:microsoft.com/office/officeart/2018/2/layout/IconLabelList"/>
    <dgm:cxn modelId="{7C40EA4B-5B3F-4A7A-AF54-30EEB9EF6186}" type="presParOf" srcId="{6AED15D1-D745-4029-88EC-84B151F391D1}" destId="{4BFA653C-3E6D-4A0C-BDBC-C50D202623BB}" srcOrd="0" destOrd="0" presId="urn:microsoft.com/office/officeart/2018/2/layout/IconLabelList"/>
    <dgm:cxn modelId="{D049A91D-64F7-4F9B-B4B8-CDB5DB392F12}" type="presParOf" srcId="{6AED15D1-D745-4029-88EC-84B151F391D1}" destId="{0F08AD31-E582-4D11-93B4-E42160420452}" srcOrd="1" destOrd="0" presId="urn:microsoft.com/office/officeart/2018/2/layout/IconLabelList"/>
    <dgm:cxn modelId="{438E0D63-E532-42F8-AB46-DC7C585759C4}" type="presParOf" srcId="{6AED15D1-D745-4029-88EC-84B151F391D1}" destId="{2A33091B-29D6-4DB7-BFBF-BEF9103EA841}" srcOrd="2" destOrd="0" presId="urn:microsoft.com/office/officeart/2018/2/layout/IconLabelList"/>
    <dgm:cxn modelId="{2971441D-D3DF-4C04-BC56-7EFD716F3710}" type="presParOf" srcId="{444F0383-6916-42BB-9564-EAF861576B93}" destId="{294A143C-F89E-4E3C-B0B3-EFE5B77DB7D6}" srcOrd="3" destOrd="0" presId="urn:microsoft.com/office/officeart/2018/2/layout/IconLabelList"/>
    <dgm:cxn modelId="{5F0E3766-3C28-4974-ABA3-EC109222D722}" type="presParOf" srcId="{444F0383-6916-42BB-9564-EAF861576B93}" destId="{C4D6738E-E96E-4CE4-B5D3-F595150FC886}" srcOrd="4" destOrd="0" presId="urn:microsoft.com/office/officeart/2018/2/layout/IconLabelList"/>
    <dgm:cxn modelId="{18C1B656-B0E8-4931-8047-AF634C1F8691}" type="presParOf" srcId="{C4D6738E-E96E-4CE4-B5D3-F595150FC886}" destId="{C7D34D78-9DAD-4E2F-8DC8-8FD33617C1E0}" srcOrd="0" destOrd="0" presId="urn:microsoft.com/office/officeart/2018/2/layout/IconLabelList"/>
    <dgm:cxn modelId="{79A054C2-7D44-44FC-89DF-E30C8BD5FD86}" type="presParOf" srcId="{C4D6738E-E96E-4CE4-B5D3-F595150FC886}" destId="{9E7A97F9-5407-44BC-9D7D-53AE382777FE}" srcOrd="1" destOrd="0" presId="urn:microsoft.com/office/officeart/2018/2/layout/IconLabelList"/>
    <dgm:cxn modelId="{BF852A15-2D8D-482B-801A-DCE856055F8E}" type="presParOf" srcId="{C4D6738E-E96E-4CE4-B5D3-F595150FC886}" destId="{0BB2F7CD-4408-45F0-B142-679B73BE5048}" srcOrd="2" destOrd="0" presId="urn:microsoft.com/office/officeart/2018/2/layout/IconLabelList"/>
    <dgm:cxn modelId="{BFC43947-9815-4C4D-87FE-060C02076CB6}" type="presParOf" srcId="{444F0383-6916-42BB-9564-EAF861576B93}" destId="{CD1A8975-98BA-4AC9-AE3B-1B256D76A831}" srcOrd="5" destOrd="0" presId="urn:microsoft.com/office/officeart/2018/2/layout/IconLabelList"/>
    <dgm:cxn modelId="{0DDA2035-E932-42D6-B7CD-4336AF6D677A}" type="presParOf" srcId="{444F0383-6916-42BB-9564-EAF861576B93}" destId="{62DD231E-2204-41F1-8202-BE8BF5FA1490}" srcOrd="6" destOrd="0" presId="urn:microsoft.com/office/officeart/2018/2/layout/IconLabelList"/>
    <dgm:cxn modelId="{BC089EC7-DF0B-402E-8BFD-CF9A9C4B79BC}" type="presParOf" srcId="{62DD231E-2204-41F1-8202-BE8BF5FA1490}" destId="{15EDF608-358C-4912-9785-CB4A38D7251D}" srcOrd="0" destOrd="0" presId="urn:microsoft.com/office/officeart/2018/2/layout/IconLabelList"/>
    <dgm:cxn modelId="{9EB8DD54-1346-476A-BA02-738CBF958E98}" type="presParOf" srcId="{62DD231E-2204-41F1-8202-BE8BF5FA1490}" destId="{CC176924-0FD4-4E5C-AFAA-57D5C92DB3C5}" srcOrd="1" destOrd="0" presId="urn:microsoft.com/office/officeart/2018/2/layout/IconLabelList"/>
    <dgm:cxn modelId="{3972C3AF-8B67-426C-BDD5-8EC2061B58B7}" type="presParOf" srcId="{62DD231E-2204-41F1-8202-BE8BF5FA1490}" destId="{B102EBBA-912C-4CA3-9A80-2C7AE1817DF6}" srcOrd="2" destOrd="0" presId="urn:microsoft.com/office/officeart/2018/2/layout/IconLabelList"/>
    <dgm:cxn modelId="{62AF0AF0-5258-4F63-8D4C-ADF6DEFF1C46}" type="presParOf" srcId="{444F0383-6916-42BB-9564-EAF861576B93}" destId="{A9930786-77DE-4A56-9D32-20DAAE141425}" srcOrd="7" destOrd="0" presId="urn:microsoft.com/office/officeart/2018/2/layout/IconLabelList"/>
    <dgm:cxn modelId="{7B2D15AD-AF50-48B3-8BEA-880DA75AA309}" type="presParOf" srcId="{444F0383-6916-42BB-9564-EAF861576B93}" destId="{89A31DDC-B998-4CC4-B0BD-DE4645CC9EB3}" srcOrd="8" destOrd="0" presId="urn:microsoft.com/office/officeart/2018/2/layout/IconLabelList"/>
    <dgm:cxn modelId="{E825A804-63E9-4DE0-A588-A117D17716F2}" type="presParOf" srcId="{89A31DDC-B998-4CC4-B0BD-DE4645CC9EB3}" destId="{D0DE4062-C41D-4535-B1B9-6D713535C89F}" srcOrd="0" destOrd="0" presId="urn:microsoft.com/office/officeart/2018/2/layout/IconLabelList"/>
    <dgm:cxn modelId="{6CD99191-06CF-4150-A3FD-7812E0CEEA18}" type="presParOf" srcId="{89A31DDC-B998-4CC4-B0BD-DE4645CC9EB3}" destId="{95BA8938-56B8-4359-8495-CCA4C9CA8BB7}" srcOrd="1" destOrd="0" presId="urn:microsoft.com/office/officeart/2018/2/layout/IconLabelList"/>
    <dgm:cxn modelId="{76379530-9A84-47BC-9EBC-25E8196A7BCC}" type="presParOf" srcId="{89A31DDC-B998-4CC4-B0BD-DE4645CC9EB3}" destId="{0A066BF2-8DCA-414C-8D25-1E9A101A718B}" srcOrd="2" destOrd="0" presId="urn:microsoft.com/office/officeart/2018/2/layout/IconLabelList"/>
    <dgm:cxn modelId="{A2E1BF21-8671-445F-91FC-18E7CA0E8BCF}" type="presParOf" srcId="{444F0383-6916-42BB-9564-EAF861576B93}" destId="{C02F9783-EE83-4CB8-93AB-177D85401239}" srcOrd="9" destOrd="0" presId="urn:microsoft.com/office/officeart/2018/2/layout/IconLabelList"/>
    <dgm:cxn modelId="{E6533D09-10E2-400D-BDD8-A98B3B7386CB}" type="presParOf" srcId="{444F0383-6916-42BB-9564-EAF861576B93}" destId="{282D5379-95E2-4B22-81C5-F12C93AE1DE6}" srcOrd="10" destOrd="0" presId="urn:microsoft.com/office/officeart/2018/2/layout/IconLabelList"/>
    <dgm:cxn modelId="{AB8A09B2-D640-40CB-B1B9-82E83A857FF1}" type="presParOf" srcId="{282D5379-95E2-4B22-81C5-F12C93AE1DE6}" destId="{27AAA7FC-2082-4293-B00F-F5A448A87A62}" srcOrd="0" destOrd="0" presId="urn:microsoft.com/office/officeart/2018/2/layout/IconLabelList"/>
    <dgm:cxn modelId="{D76230EB-B10E-4BE3-B358-FEF81EAE6AFE}" type="presParOf" srcId="{282D5379-95E2-4B22-81C5-F12C93AE1DE6}" destId="{4EC106BB-8DE8-491F-B98E-33F029639B0F}" srcOrd="1" destOrd="0" presId="urn:microsoft.com/office/officeart/2018/2/layout/IconLabelList"/>
    <dgm:cxn modelId="{34C744C6-4E67-4AF0-9AA3-A15D998EBE4A}" type="presParOf" srcId="{282D5379-95E2-4B22-81C5-F12C93AE1DE6}" destId="{CE519A85-340F-4779-B7B1-36C9BC644FBA}" srcOrd="2" destOrd="0" presId="urn:microsoft.com/office/officeart/2018/2/layout/IconLabelList"/>
    <dgm:cxn modelId="{F1FEBAD3-C3D7-4A22-8DBF-EC4E38505FCC}" type="presParOf" srcId="{444F0383-6916-42BB-9564-EAF861576B93}" destId="{FE17123C-B7A1-428E-8B0B-DCD8C28616E1}" srcOrd="11" destOrd="0" presId="urn:microsoft.com/office/officeart/2018/2/layout/IconLabelList"/>
    <dgm:cxn modelId="{15EE4B17-8E29-4A35-A560-18916DC25375}" type="presParOf" srcId="{444F0383-6916-42BB-9564-EAF861576B93}" destId="{0FEFABA8-7A7B-4AD7-A030-324914A532B2}" srcOrd="12" destOrd="0" presId="urn:microsoft.com/office/officeart/2018/2/layout/IconLabelList"/>
    <dgm:cxn modelId="{48C452AF-E778-4CB7-85C7-D28F57C7EEA3}" type="presParOf" srcId="{0FEFABA8-7A7B-4AD7-A030-324914A532B2}" destId="{4904F94B-721D-4E9A-85F1-E0E21F8B2545}" srcOrd="0" destOrd="0" presId="urn:microsoft.com/office/officeart/2018/2/layout/IconLabelList"/>
    <dgm:cxn modelId="{006FC006-C3B9-49A3-B446-924B4F782EE7}" type="presParOf" srcId="{0FEFABA8-7A7B-4AD7-A030-324914A532B2}" destId="{F2F7E443-FFA5-468D-857D-3EC3E0914333}" srcOrd="1" destOrd="0" presId="urn:microsoft.com/office/officeart/2018/2/layout/IconLabelList"/>
    <dgm:cxn modelId="{6D2F204C-0038-48A3-B50E-E9BA90A6E149}" type="presParOf" srcId="{0FEFABA8-7A7B-4AD7-A030-324914A532B2}" destId="{CE7E0323-EE1E-4FA1-BF5D-6FD9AEB84087}"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87C141-F677-45B9-A235-34D46A5FA61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D3E38A91-D845-4EE7-9CB4-30B73EAE69B5}">
      <dgm:prSet/>
      <dgm:spPr/>
      <dgm:t>
        <a:bodyPr/>
        <a:lstStyle/>
        <a:p>
          <a:r>
            <a:rPr lang="en-US" b="0" i="0"/>
            <a:t>180 characters or less.</a:t>
          </a:r>
          <a:endParaRPr lang="en-US"/>
        </a:p>
      </dgm:t>
    </dgm:pt>
    <dgm:pt modelId="{92A26D74-1E93-44BD-B8BF-347A71BBC658}" type="parTrans" cxnId="{681772B1-0F7F-4DE5-A7D1-492765578E72}">
      <dgm:prSet/>
      <dgm:spPr/>
      <dgm:t>
        <a:bodyPr/>
        <a:lstStyle/>
        <a:p>
          <a:endParaRPr lang="en-US"/>
        </a:p>
      </dgm:t>
    </dgm:pt>
    <dgm:pt modelId="{90EA2DC7-46FB-4BE0-836B-F39D7E3A3872}" type="sibTrans" cxnId="{681772B1-0F7F-4DE5-A7D1-492765578E72}">
      <dgm:prSet/>
      <dgm:spPr/>
      <dgm:t>
        <a:bodyPr/>
        <a:lstStyle/>
        <a:p>
          <a:endParaRPr lang="en-US"/>
        </a:p>
      </dgm:t>
    </dgm:pt>
    <dgm:pt modelId="{7285170D-382F-4313-9F35-872AF7905B38}">
      <dgm:prSet/>
      <dgm:spPr/>
      <dgm:t>
        <a:bodyPr/>
        <a:lstStyle/>
        <a:p>
          <a:r>
            <a:rPr lang="en-US" b="0" i="0"/>
            <a:t>Avoid: “An image or Picture of…”</a:t>
          </a:r>
          <a:endParaRPr lang="en-US"/>
        </a:p>
      </dgm:t>
    </dgm:pt>
    <dgm:pt modelId="{736B0E0E-11E2-48D2-AD74-54A535BE8995}" type="parTrans" cxnId="{4260A95F-2AED-4848-922E-F00BFD52911E}">
      <dgm:prSet/>
      <dgm:spPr/>
      <dgm:t>
        <a:bodyPr/>
        <a:lstStyle/>
        <a:p>
          <a:endParaRPr lang="en-US"/>
        </a:p>
      </dgm:t>
    </dgm:pt>
    <dgm:pt modelId="{13D326D1-394A-4E0E-9B37-E0CE1FF62CFC}" type="sibTrans" cxnId="{4260A95F-2AED-4848-922E-F00BFD52911E}">
      <dgm:prSet/>
      <dgm:spPr/>
      <dgm:t>
        <a:bodyPr/>
        <a:lstStyle/>
        <a:p>
          <a:endParaRPr lang="en-US"/>
        </a:p>
      </dgm:t>
    </dgm:pt>
    <dgm:pt modelId="{21930892-4ECE-43D8-A61E-08DAF39F10D0}">
      <dgm:prSet/>
      <dgm:spPr/>
      <dgm:t>
        <a:bodyPr/>
        <a:lstStyle/>
        <a:p>
          <a:r>
            <a:rPr lang="en-US" b="0" i="0"/>
            <a:t>Be concise.</a:t>
          </a:r>
          <a:endParaRPr lang="en-US"/>
        </a:p>
      </dgm:t>
    </dgm:pt>
    <dgm:pt modelId="{A2AE9599-4807-4D46-8610-A984A26496CC}" type="parTrans" cxnId="{1DBE8775-B668-4132-906A-B391F2733AA1}">
      <dgm:prSet/>
      <dgm:spPr/>
      <dgm:t>
        <a:bodyPr/>
        <a:lstStyle/>
        <a:p>
          <a:endParaRPr lang="en-US"/>
        </a:p>
      </dgm:t>
    </dgm:pt>
    <dgm:pt modelId="{D0984FA9-22CA-4604-A9D0-BB023101DDB4}" type="sibTrans" cxnId="{1DBE8775-B668-4132-906A-B391F2733AA1}">
      <dgm:prSet/>
      <dgm:spPr/>
      <dgm:t>
        <a:bodyPr/>
        <a:lstStyle/>
        <a:p>
          <a:endParaRPr lang="en-US"/>
        </a:p>
      </dgm:t>
    </dgm:pt>
    <dgm:pt modelId="{8B8377D1-9D3C-4D24-AF95-A7F00ED09316}">
      <dgm:prSet/>
      <dgm:spPr/>
      <dgm:t>
        <a:bodyPr/>
        <a:lstStyle/>
        <a:p>
          <a:r>
            <a:rPr lang="en-US" b="0" i="0"/>
            <a:t>Avoid editorial content.</a:t>
          </a:r>
          <a:endParaRPr lang="en-US"/>
        </a:p>
      </dgm:t>
    </dgm:pt>
    <dgm:pt modelId="{650E09A3-4697-4B7E-9143-AABE7D4763AE}" type="parTrans" cxnId="{7378FEC2-C9F4-48C4-BE87-25CC7DB53FA1}">
      <dgm:prSet/>
      <dgm:spPr/>
      <dgm:t>
        <a:bodyPr/>
        <a:lstStyle/>
        <a:p>
          <a:endParaRPr lang="en-US"/>
        </a:p>
      </dgm:t>
    </dgm:pt>
    <dgm:pt modelId="{8B851774-1AB5-4D4D-B377-F9F1B0FD7F70}" type="sibTrans" cxnId="{7378FEC2-C9F4-48C4-BE87-25CC7DB53FA1}">
      <dgm:prSet/>
      <dgm:spPr/>
      <dgm:t>
        <a:bodyPr/>
        <a:lstStyle/>
        <a:p>
          <a:endParaRPr lang="en-US"/>
        </a:p>
      </dgm:t>
    </dgm:pt>
    <dgm:pt modelId="{43DBA0BE-8EC1-4C3F-93AB-524BE6706EE6}">
      <dgm:prSet/>
      <dgm:spPr/>
      <dgm:t>
        <a:bodyPr/>
        <a:lstStyle/>
        <a:p>
          <a:r>
            <a:rPr lang="en-US" b="0" i="0"/>
            <a:t>Don’t duplicate the caption.</a:t>
          </a:r>
          <a:endParaRPr lang="en-US"/>
        </a:p>
      </dgm:t>
    </dgm:pt>
    <dgm:pt modelId="{7695F7AA-2D3A-4C51-8E10-EEEADC93DBA5}" type="parTrans" cxnId="{0F5649DC-635C-467F-89B4-F2DB641B0230}">
      <dgm:prSet/>
      <dgm:spPr/>
      <dgm:t>
        <a:bodyPr/>
        <a:lstStyle/>
        <a:p>
          <a:endParaRPr lang="en-US"/>
        </a:p>
      </dgm:t>
    </dgm:pt>
    <dgm:pt modelId="{02C2EADF-9097-431D-8F90-E1D6137A80C3}" type="sibTrans" cxnId="{0F5649DC-635C-467F-89B4-F2DB641B0230}">
      <dgm:prSet/>
      <dgm:spPr/>
      <dgm:t>
        <a:bodyPr/>
        <a:lstStyle/>
        <a:p>
          <a:endParaRPr lang="en-US"/>
        </a:p>
      </dgm:t>
    </dgm:pt>
    <dgm:pt modelId="{F52E0C34-9295-42AB-8344-DC55A596793A}">
      <dgm:prSet/>
      <dgm:spPr/>
      <dgm:t>
        <a:bodyPr/>
        <a:lstStyle/>
        <a:p>
          <a:r>
            <a:rPr lang="en-US" b="0" i="0"/>
            <a:t>Use sentence structure.</a:t>
          </a:r>
          <a:endParaRPr lang="en-US"/>
        </a:p>
      </dgm:t>
    </dgm:pt>
    <dgm:pt modelId="{7EC4F3B4-C3B9-4CC9-9A9E-4A6D99331F06}" type="parTrans" cxnId="{EE0D1DFA-259D-4C60-A28B-A79A737072F8}">
      <dgm:prSet/>
      <dgm:spPr/>
      <dgm:t>
        <a:bodyPr/>
        <a:lstStyle/>
        <a:p>
          <a:endParaRPr lang="en-US"/>
        </a:p>
      </dgm:t>
    </dgm:pt>
    <dgm:pt modelId="{1E209C00-333E-467B-888F-5A86FD0857D2}" type="sibTrans" cxnId="{EE0D1DFA-259D-4C60-A28B-A79A737072F8}">
      <dgm:prSet/>
      <dgm:spPr/>
      <dgm:t>
        <a:bodyPr/>
        <a:lstStyle/>
        <a:p>
          <a:endParaRPr lang="en-US"/>
        </a:p>
      </dgm:t>
    </dgm:pt>
    <dgm:pt modelId="{1BDD10EF-B301-40FA-A27A-795ACEB486E3}">
      <dgm:prSet/>
      <dgm:spPr/>
      <dgm:t>
        <a:bodyPr/>
        <a:lstStyle/>
        <a:p>
          <a:r>
            <a:rPr lang="en-US" b="0" i="0"/>
            <a:t>Use correct punctuation and grammar.</a:t>
          </a:r>
          <a:endParaRPr lang="en-US"/>
        </a:p>
      </dgm:t>
    </dgm:pt>
    <dgm:pt modelId="{5E5A7B8A-9A01-41EC-A813-21C73B96DDFD}" type="parTrans" cxnId="{D96E0B2A-0C00-4764-94A6-8FFD465DE178}">
      <dgm:prSet/>
      <dgm:spPr/>
      <dgm:t>
        <a:bodyPr/>
        <a:lstStyle/>
        <a:p>
          <a:endParaRPr lang="en-US"/>
        </a:p>
      </dgm:t>
    </dgm:pt>
    <dgm:pt modelId="{7EEE610D-0C9A-4E28-910E-5EB52320B970}" type="sibTrans" cxnId="{D96E0B2A-0C00-4764-94A6-8FFD465DE178}">
      <dgm:prSet/>
      <dgm:spPr/>
      <dgm:t>
        <a:bodyPr/>
        <a:lstStyle/>
        <a:p>
          <a:endParaRPr lang="en-US"/>
        </a:p>
      </dgm:t>
    </dgm:pt>
    <dgm:pt modelId="{798B1F2C-A219-0E4E-9F5A-9DD9E3F6585F}" type="pres">
      <dgm:prSet presAssocID="{1187C141-F677-45B9-A235-34D46A5FA618}" presName="diagram" presStyleCnt="0">
        <dgm:presLayoutVars>
          <dgm:dir/>
          <dgm:resizeHandles val="exact"/>
        </dgm:presLayoutVars>
      </dgm:prSet>
      <dgm:spPr/>
    </dgm:pt>
    <dgm:pt modelId="{240F63EA-9BF3-AD45-ADA8-DC795D0DB432}" type="pres">
      <dgm:prSet presAssocID="{D3E38A91-D845-4EE7-9CB4-30B73EAE69B5}" presName="node" presStyleLbl="node1" presStyleIdx="0" presStyleCnt="7">
        <dgm:presLayoutVars>
          <dgm:bulletEnabled val="1"/>
        </dgm:presLayoutVars>
      </dgm:prSet>
      <dgm:spPr/>
    </dgm:pt>
    <dgm:pt modelId="{80B45BF4-7C05-6646-A5B7-B17492593FBA}" type="pres">
      <dgm:prSet presAssocID="{90EA2DC7-46FB-4BE0-836B-F39D7E3A3872}" presName="sibTrans" presStyleCnt="0"/>
      <dgm:spPr/>
    </dgm:pt>
    <dgm:pt modelId="{2CDB40CD-D618-7C49-9C66-79411F29A732}" type="pres">
      <dgm:prSet presAssocID="{7285170D-382F-4313-9F35-872AF7905B38}" presName="node" presStyleLbl="node1" presStyleIdx="1" presStyleCnt="7">
        <dgm:presLayoutVars>
          <dgm:bulletEnabled val="1"/>
        </dgm:presLayoutVars>
      </dgm:prSet>
      <dgm:spPr/>
    </dgm:pt>
    <dgm:pt modelId="{67599EFF-7142-854B-8A23-DB45F327B931}" type="pres">
      <dgm:prSet presAssocID="{13D326D1-394A-4E0E-9B37-E0CE1FF62CFC}" presName="sibTrans" presStyleCnt="0"/>
      <dgm:spPr/>
    </dgm:pt>
    <dgm:pt modelId="{B79CF010-A461-994E-8EF7-7E2AEF69951F}" type="pres">
      <dgm:prSet presAssocID="{21930892-4ECE-43D8-A61E-08DAF39F10D0}" presName="node" presStyleLbl="node1" presStyleIdx="2" presStyleCnt="7">
        <dgm:presLayoutVars>
          <dgm:bulletEnabled val="1"/>
        </dgm:presLayoutVars>
      </dgm:prSet>
      <dgm:spPr/>
    </dgm:pt>
    <dgm:pt modelId="{0ED8AFF0-97B2-5C45-B082-51C3815E8949}" type="pres">
      <dgm:prSet presAssocID="{D0984FA9-22CA-4604-A9D0-BB023101DDB4}" presName="sibTrans" presStyleCnt="0"/>
      <dgm:spPr/>
    </dgm:pt>
    <dgm:pt modelId="{2D1193B3-F84D-0441-B8F0-9AF9F70AFE7D}" type="pres">
      <dgm:prSet presAssocID="{8B8377D1-9D3C-4D24-AF95-A7F00ED09316}" presName="node" presStyleLbl="node1" presStyleIdx="3" presStyleCnt="7">
        <dgm:presLayoutVars>
          <dgm:bulletEnabled val="1"/>
        </dgm:presLayoutVars>
      </dgm:prSet>
      <dgm:spPr/>
    </dgm:pt>
    <dgm:pt modelId="{39FE595D-D03E-F24D-AAD0-F671CCA512E0}" type="pres">
      <dgm:prSet presAssocID="{8B851774-1AB5-4D4D-B377-F9F1B0FD7F70}" presName="sibTrans" presStyleCnt="0"/>
      <dgm:spPr/>
    </dgm:pt>
    <dgm:pt modelId="{A52F4735-6DE8-5E46-8C30-4538DA6880E4}" type="pres">
      <dgm:prSet presAssocID="{43DBA0BE-8EC1-4C3F-93AB-524BE6706EE6}" presName="node" presStyleLbl="node1" presStyleIdx="4" presStyleCnt="7">
        <dgm:presLayoutVars>
          <dgm:bulletEnabled val="1"/>
        </dgm:presLayoutVars>
      </dgm:prSet>
      <dgm:spPr/>
    </dgm:pt>
    <dgm:pt modelId="{D3AC36BD-AFB2-2B48-8787-B9A755C9F65F}" type="pres">
      <dgm:prSet presAssocID="{02C2EADF-9097-431D-8F90-E1D6137A80C3}" presName="sibTrans" presStyleCnt="0"/>
      <dgm:spPr/>
    </dgm:pt>
    <dgm:pt modelId="{2760C8AB-4AF7-7248-842F-00183A60C1F5}" type="pres">
      <dgm:prSet presAssocID="{F52E0C34-9295-42AB-8344-DC55A596793A}" presName="node" presStyleLbl="node1" presStyleIdx="5" presStyleCnt="7">
        <dgm:presLayoutVars>
          <dgm:bulletEnabled val="1"/>
        </dgm:presLayoutVars>
      </dgm:prSet>
      <dgm:spPr/>
    </dgm:pt>
    <dgm:pt modelId="{15EAE1CA-46B5-A94F-A206-CE35F26BCB9B}" type="pres">
      <dgm:prSet presAssocID="{1E209C00-333E-467B-888F-5A86FD0857D2}" presName="sibTrans" presStyleCnt="0"/>
      <dgm:spPr/>
    </dgm:pt>
    <dgm:pt modelId="{2F3CAD0A-1F0F-D849-8E39-D5DA9A95BCAE}" type="pres">
      <dgm:prSet presAssocID="{1BDD10EF-B301-40FA-A27A-795ACEB486E3}" presName="node" presStyleLbl="node1" presStyleIdx="6" presStyleCnt="7">
        <dgm:presLayoutVars>
          <dgm:bulletEnabled val="1"/>
        </dgm:presLayoutVars>
      </dgm:prSet>
      <dgm:spPr/>
    </dgm:pt>
  </dgm:ptLst>
  <dgm:cxnLst>
    <dgm:cxn modelId="{D96E0B2A-0C00-4764-94A6-8FFD465DE178}" srcId="{1187C141-F677-45B9-A235-34D46A5FA618}" destId="{1BDD10EF-B301-40FA-A27A-795ACEB486E3}" srcOrd="6" destOrd="0" parTransId="{5E5A7B8A-9A01-41EC-A813-21C73B96DDFD}" sibTransId="{7EEE610D-0C9A-4E28-910E-5EB52320B970}"/>
    <dgm:cxn modelId="{ECBB9444-A4D0-DC41-B91B-3E4527B07535}" type="presOf" srcId="{F52E0C34-9295-42AB-8344-DC55A596793A}" destId="{2760C8AB-4AF7-7248-842F-00183A60C1F5}" srcOrd="0" destOrd="0" presId="urn:microsoft.com/office/officeart/2005/8/layout/default"/>
    <dgm:cxn modelId="{C9AEA048-B676-8142-97BD-DDF52EAEACA9}" type="presOf" srcId="{43DBA0BE-8EC1-4C3F-93AB-524BE6706EE6}" destId="{A52F4735-6DE8-5E46-8C30-4538DA6880E4}" srcOrd="0" destOrd="0" presId="urn:microsoft.com/office/officeart/2005/8/layout/default"/>
    <dgm:cxn modelId="{1E38E95A-54CB-6444-BC45-B84BF7E0AB05}" type="presOf" srcId="{D3E38A91-D845-4EE7-9CB4-30B73EAE69B5}" destId="{240F63EA-9BF3-AD45-ADA8-DC795D0DB432}" srcOrd="0" destOrd="0" presId="urn:microsoft.com/office/officeart/2005/8/layout/default"/>
    <dgm:cxn modelId="{4260A95F-2AED-4848-922E-F00BFD52911E}" srcId="{1187C141-F677-45B9-A235-34D46A5FA618}" destId="{7285170D-382F-4313-9F35-872AF7905B38}" srcOrd="1" destOrd="0" parTransId="{736B0E0E-11E2-48D2-AD74-54A535BE8995}" sibTransId="{13D326D1-394A-4E0E-9B37-E0CE1FF62CFC}"/>
    <dgm:cxn modelId="{94768E61-782F-864F-971C-17927A4DCD68}" type="presOf" srcId="{1BDD10EF-B301-40FA-A27A-795ACEB486E3}" destId="{2F3CAD0A-1F0F-D849-8E39-D5DA9A95BCAE}" srcOrd="0" destOrd="0" presId="urn:microsoft.com/office/officeart/2005/8/layout/default"/>
    <dgm:cxn modelId="{4BA0C065-0EAB-8843-92D6-D72FC76DEADB}" type="presOf" srcId="{21930892-4ECE-43D8-A61E-08DAF39F10D0}" destId="{B79CF010-A461-994E-8EF7-7E2AEF69951F}" srcOrd="0" destOrd="0" presId="urn:microsoft.com/office/officeart/2005/8/layout/default"/>
    <dgm:cxn modelId="{1DBE8775-B668-4132-906A-B391F2733AA1}" srcId="{1187C141-F677-45B9-A235-34D46A5FA618}" destId="{21930892-4ECE-43D8-A61E-08DAF39F10D0}" srcOrd="2" destOrd="0" parTransId="{A2AE9599-4807-4D46-8610-A984A26496CC}" sibTransId="{D0984FA9-22CA-4604-A9D0-BB023101DDB4}"/>
    <dgm:cxn modelId="{170756A4-E7FB-3C44-811F-83C07A7CF39A}" type="presOf" srcId="{1187C141-F677-45B9-A235-34D46A5FA618}" destId="{798B1F2C-A219-0E4E-9F5A-9DD9E3F6585F}" srcOrd="0" destOrd="0" presId="urn:microsoft.com/office/officeart/2005/8/layout/default"/>
    <dgm:cxn modelId="{681772B1-0F7F-4DE5-A7D1-492765578E72}" srcId="{1187C141-F677-45B9-A235-34D46A5FA618}" destId="{D3E38A91-D845-4EE7-9CB4-30B73EAE69B5}" srcOrd="0" destOrd="0" parTransId="{92A26D74-1E93-44BD-B8BF-347A71BBC658}" sibTransId="{90EA2DC7-46FB-4BE0-836B-F39D7E3A3872}"/>
    <dgm:cxn modelId="{7378FEC2-C9F4-48C4-BE87-25CC7DB53FA1}" srcId="{1187C141-F677-45B9-A235-34D46A5FA618}" destId="{8B8377D1-9D3C-4D24-AF95-A7F00ED09316}" srcOrd="3" destOrd="0" parTransId="{650E09A3-4697-4B7E-9143-AABE7D4763AE}" sibTransId="{8B851774-1AB5-4D4D-B377-F9F1B0FD7F70}"/>
    <dgm:cxn modelId="{35FF1FD3-B25D-7548-ACB9-6BC798A82929}" type="presOf" srcId="{8B8377D1-9D3C-4D24-AF95-A7F00ED09316}" destId="{2D1193B3-F84D-0441-B8F0-9AF9F70AFE7D}" srcOrd="0" destOrd="0" presId="urn:microsoft.com/office/officeart/2005/8/layout/default"/>
    <dgm:cxn modelId="{0F5649DC-635C-467F-89B4-F2DB641B0230}" srcId="{1187C141-F677-45B9-A235-34D46A5FA618}" destId="{43DBA0BE-8EC1-4C3F-93AB-524BE6706EE6}" srcOrd="4" destOrd="0" parTransId="{7695F7AA-2D3A-4C51-8E10-EEEADC93DBA5}" sibTransId="{02C2EADF-9097-431D-8F90-E1D6137A80C3}"/>
    <dgm:cxn modelId="{263FF9E3-5041-424A-956B-39FCDC5A135B}" type="presOf" srcId="{7285170D-382F-4313-9F35-872AF7905B38}" destId="{2CDB40CD-D618-7C49-9C66-79411F29A732}" srcOrd="0" destOrd="0" presId="urn:microsoft.com/office/officeart/2005/8/layout/default"/>
    <dgm:cxn modelId="{EE0D1DFA-259D-4C60-A28B-A79A737072F8}" srcId="{1187C141-F677-45B9-A235-34D46A5FA618}" destId="{F52E0C34-9295-42AB-8344-DC55A596793A}" srcOrd="5" destOrd="0" parTransId="{7EC4F3B4-C3B9-4CC9-9A9E-4A6D99331F06}" sibTransId="{1E209C00-333E-467B-888F-5A86FD0857D2}"/>
    <dgm:cxn modelId="{91CD1C2B-B063-3648-91A6-D3EB8DAA88F2}" type="presParOf" srcId="{798B1F2C-A219-0E4E-9F5A-9DD9E3F6585F}" destId="{240F63EA-9BF3-AD45-ADA8-DC795D0DB432}" srcOrd="0" destOrd="0" presId="urn:microsoft.com/office/officeart/2005/8/layout/default"/>
    <dgm:cxn modelId="{18015917-320E-A94C-A3E9-A9918C7F8FDD}" type="presParOf" srcId="{798B1F2C-A219-0E4E-9F5A-9DD9E3F6585F}" destId="{80B45BF4-7C05-6646-A5B7-B17492593FBA}" srcOrd="1" destOrd="0" presId="urn:microsoft.com/office/officeart/2005/8/layout/default"/>
    <dgm:cxn modelId="{C56A20C5-84DA-F04E-80A0-56B65CA6B705}" type="presParOf" srcId="{798B1F2C-A219-0E4E-9F5A-9DD9E3F6585F}" destId="{2CDB40CD-D618-7C49-9C66-79411F29A732}" srcOrd="2" destOrd="0" presId="urn:microsoft.com/office/officeart/2005/8/layout/default"/>
    <dgm:cxn modelId="{8A5673BF-98DA-304A-955D-F5C7FC8DBC26}" type="presParOf" srcId="{798B1F2C-A219-0E4E-9F5A-9DD9E3F6585F}" destId="{67599EFF-7142-854B-8A23-DB45F327B931}" srcOrd="3" destOrd="0" presId="urn:microsoft.com/office/officeart/2005/8/layout/default"/>
    <dgm:cxn modelId="{B723F4CF-A84C-164D-BEA1-23C206E20589}" type="presParOf" srcId="{798B1F2C-A219-0E4E-9F5A-9DD9E3F6585F}" destId="{B79CF010-A461-994E-8EF7-7E2AEF69951F}" srcOrd="4" destOrd="0" presId="urn:microsoft.com/office/officeart/2005/8/layout/default"/>
    <dgm:cxn modelId="{9F913224-4A2C-C948-B5FF-B77FCCE11959}" type="presParOf" srcId="{798B1F2C-A219-0E4E-9F5A-9DD9E3F6585F}" destId="{0ED8AFF0-97B2-5C45-B082-51C3815E8949}" srcOrd="5" destOrd="0" presId="urn:microsoft.com/office/officeart/2005/8/layout/default"/>
    <dgm:cxn modelId="{C48C6077-1D89-9643-9F4B-4CEEF62D03D3}" type="presParOf" srcId="{798B1F2C-A219-0E4E-9F5A-9DD9E3F6585F}" destId="{2D1193B3-F84D-0441-B8F0-9AF9F70AFE7D}" srcOrd="6" destOrd="0" presId="urn:microsoft.com/office/officeart/2005/8/layout/default"/>
    <dgm:cxn modelId="{6C3A71B7-0A84-9549-82BB-FEAC0B7EAE2F}" type="presParOf" srcId="{798B1F2C-A219-0E4E-9F5A-9DD9E3F6585F}" destId="{39FE595D-D03E-F24D-AAD0-F671CCA512E0}" srcOrd="7" destOrd="0" presId="urn:microsoft.com/office/officeart/2005/8/layout/default"/>
    <dgm:cxn modelId="{BF498A57-0AD7-F347-9DAD-E5CBB7F678A7}" type="presParOf" srcId="{798B1F2C-A219-0E4E-9F5A-9DD9E3F6585F}" destId="{A52F4735-6DE8-5E46-8C30-4538DA6880E4}" srcOrd="8" destOrd="0" presId="urn:microsoft.com/office/officeart/2005/8/layout/default"/>
    <dgm:cxn modelId="{FC0E7EEA-A1E4-E545-A1DA-828BF2AE00F0}" type="presParOf" srcId="{798B1F2C-A219-0E4E-9F5A-9DD9E3F6585F}" destId="{D3AC36BD-AFB2-2B48-8787-B9A755C9F65F}" srcOrd="9" destOrd="0" presId="urn:microsoft.com/office/officeart/2005/8/layout/default"/>
    <dgm:cxn modelId="{89C07D5D-C513-514F-A213-DF7871E137B5}" type="presParOf" srcId="{798B1F2C-A219-0E4E-9F5A-9DD9E3F6585F}" destId="{2760C8AB-4AF7-7248-842F-00183A60C1F5}" srcOrd="10" destOrd="0" presId="urn:microsoft.com/office/officeart/2005/8/layout/default"/>
    <dgm:cxn modelId="{AE6B6E59-005A-9740-8A04-E39098D96A08}" type="presParOf" srcId="{798B1F2C-A219-0E4E-9F5A-9DD9E3F6585F}" destId="{15EAE1CA-46B5-A94F-A206-CE35F26BCB9B}" srcOrd="11" destOrd="0" presId="urn:microsoft.com/office/officeart/2005/8/layout/default"/>
    <dgm:cxn modelId="{0D6806AB-1DF6-394D-BD73-EE068D075CED}" type="presParOf" srcId="{798B1F2C-A219-0E4E-9F5A-9DD9E3F6585F}" destId="{2F3CAD0A-1F0F-D849-8E39-D5DA9A95BCA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FB38F-2A68-CA49-B59D-A20AAABC97E3}">
      <dsp:nvSpPr>
        <dsp:cNvPr id="0" name=""/>
        <dsp:cNvSpPr/>
      </dsp:nvSpPr>
      <dsp:spPr>
        <a:xfrm>
          <a:off x="0" y="77037"/>
          <a:ext cx="10515600" cy="1076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Meaningful Images</a:t>
          </a:r>
        </a:p>
      </dsp:txBody>
      <dsp:txXfrm>
        <a:off x="52546" y="129583"/>
        <a:ext cx="10410508" cy="971308"/>
      </dsp:txXfrm>
    </dsp:sp>
    <dsp:sp modelId="{70E11B78-FDB1-B247-85DD-91B3F093477F}">
      <dsp:nvSpPr>
        <dsp:cNvPr id="0" name=""/>
        <dsp:cNvSpPr/>
      </dsp:nvSpPr>
      <dsp:spPr>
        <a:xfrm>
          <a:off x="0" y="1153438"/>
          <a:ext cx="1051560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dirty="0"/>
            <a:t>Important for sighted readers = Needs an ALT!</a:t>
          </a:r>
        </a:p>
        <a:p>
          <a:pPr marL="285750" lvl="1" indent="-285750" algn="l" defTabSz="1600200">
            <a:lnSpc>
              <a:spcPct val="90000"/>
            </a:lnSpc>
            <a:spcBef>
              <a:spcPct val="0"/>
            </a:spcBef>
            <a:spcAft>
              <a:spcPct val="20000"/>
            </a:spcAft>
            <a:buChar char="•"/>
          </a:pPr>
          <a:r>
            <a:rPr lang="en-US" sz="3600" kern="1200" dirty="0"/>
            <a:t>Require a description.</a:t>
          </a:r>
        </a:p>
      </dsp:txBody>
      <dsp:txXfrm>
        <a:off x="0" y="1153438"/>
        <a:ext cx="10515600" cy="1190250"/>
      </dsp:txXfrm>
    </dsp:sp>
    <dsp:sp modelId="{3E1C18CF-C040-504F-9D06-00FB08BA83A2}">
      <dsp:nvSpPr>
        <dsp:cNvPr id="0" name=""/>
        <dsp:cNvSpPr/>
      </dsp:nvSpPr>
      <dsp:spPr>
        <a:xfrm>
          <a:off x="0" y="2343688"/>
          <a:ext cx="10515600" cy="1076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Decorative Images</a:t>
          </a:r>
        </a:p>
      </dsp:txBody>
      <dsp:txXfrm>
        <a:off x="52546" y="2396234"/>
        <a:ext cx="10410508" cy="971308"/>
      </dsp:txXfrm>
    </dsp:sp>
    <dsp:sp modelId="{BB224BF5-5ABB-E347-8B95-D97A1C5A6EB8}">
      <dsp:nvSpPr>
        <dsp:cNvPr id="0" name=""/>
        <dsp:cNvSpPr/>
      </dsp:nvSpPr>
      <dsp:spPr>
        <a:xfrm>
          <a:off x="0" y="3420088"/>
          <a:ext cx="1051560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dirty="0"/>
            <a:t>If removed, does it detract from the message.</a:t>
          </a:r>
        </a:p>
        <a:p>
          <a:pPr marL="285750" lvl="1" indent="-285750" algn="l" defTabSz="1600200">
            <a:lnSpc>
              <a:spcPct val="90000"/>
            </a:lnSpc>
            <a:spcBef>
              <a:spcPct val="0"/>
            </a:spcBef>
            <a:spcAft>
              <a:spcPct val="20000"/>
            </a:spcAft>
            <a:buChar char="•"/>
          </a:pPr>
          <a:r>
            <a:rPr lang="en-US" sz="3600" kern="1200" dirty="0"/>
            <a:t>Do not require a description.</a:t>
          </a:r>
        </a:p>
      </dsp:txBody>
      <dsp:txXfrm>
        <a:off x="0" y="3420088"/>
        <a:ext cx="10515600" cy="1190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CF569-B334-4D40-94CA-FF590FA53295}">
      <dsp:nvSpPr>
        <dsp:cNvPr id="0" name=""/>
        <dsp:cNvSpPr/>
      </dsp:nvSpPr>
      <dsp:spPr>
        <a:xfrm>
          <a:off x="652104" y="204141"/>
          <a:ext cx="551337" cy="5513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3549AF-DDB1-47E2-9978-D51981356ED3}">
      <dsp:nvSpPr>
        <dsp:cNvPr id="0" name=""/>
        <dsp:cNvSpPr/>
      </dsp:nvSpPr>
      <dsp:spPr>
        <a:xfrm>
          <a:off x="315175" y="963062"/>
          <a:ext cx="1225195" cy="49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t>Describe dominant visuals.</a:t>
          </a:r>
          <a:endParaRPr lang="en-US" sz="1400" kern="1200" dirty="0"/>
        </a:p>
      </dsp:txBody>
      <dsp:txXfrm>
        <a:off x="315175" y="963062"/>
        <a:ext cx="1225195" cy="490078"/>
      </dsp:txXfrm>
    </dsp:sp>
    <dsp:sp modelId="{4BFA653C-3E6D-4A0C-BDBC-C50D202623BB}">
      <dsp:nvSpPr>
        <dsp:cNvPr id="0" name=""/>
        <dsp:cNvSpPr/>
      </dsp:nvSpPr>
      <dsp:spPr>
        <a:xfrm>
          <a:off x="2091708" y="204141"/>
          <a:ext cx="551337" cy="5513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33091B-29D6-4DB7-BFBF-BEF9103EA841}">
      <dsp:nvSpPr>
        <dsp:cNvPr id="0" name=""/>
        <dsp:cNvSpPr/>
      </dsp:nvSpPr>
      <dsp:spPr>
        <a:xfrm>
          <a:off x="1754779" y="963062"/>
          <a:ext cx="1225195" cy="49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t>Capture the action.</a:t>
          </a:r>
          <a:endParaRPr lang="en-US" sz="1400" kern="1200" dirty="0"/>
        </a:p>
      </dsp:txBody>
      <dsp:txXfrm>
        <a:off x="1754779" y="963062"/>
        <a:ext cx="1225195" cy="490078"/>
      </dsp:txXfrm>
    </dsp:sp>
    <dsp:sp modelId="{C7D34D78-9DAD-4E2F-8DC8-8FD33617C1E0}">
      <dsp:nvSpPr>
        <dsp:cNvPr id="0" name=""/>
        <dsp:cNvSpPr/>
      </dsp:nvSpPr>
      <dsp:spPr>
        <a:xfrm>
          <a:off x="3531313" y="204141"/>
          <a:ext cx="551337" cy="5513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B2F7CD-4408-45F0-B142-679B73BE5048}">
      <dsp:nvSpPr>
        <dsp:cNvPr id="0" name=""/>
        <dsp:cNvSpPr/>
      </dsp:nvSpPr>
      <dsp:spPr>
        <a:xfrm>
          <a:off x="3194384" y="963062"/>
          <a:ext cx="1225195" cy="49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t>Tell the story.</a:t>
          </a:r>
          <a:endParaRPr lang="en-US" sz="1400" kern="1200" dirty="0"/>
        </a:p>
      </dsp:txBody>
      <dsp:txXfrm>
        <a:off x="3194384" y="963062"/>
        <a:ext cx="1225195" cy="490078"/>
      </dsp:txXfrm>
    </dsp:sp>
    <dsp:sp modelId="{15EDF608-358C-4912-9785-CB4A38D7251D}">
      <dsp:nvSpPr>
        <dsp:cNvPr id="0" name=""/>
        <dsp:cNvSpPr/>
      </dsp:nvSpPr>
      <dsp:spPr>
        <a:xfrm>
          <a:off x="652104" y="1759439"/>
          <a:ext cx="551337" cy="5513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2EBBA-912C-4CA3-9A80-2C7AE1817DF6}">
      <dsp:nvSpPr>
        <dsp:cNvPr id="0" name=""/>
        <dsp:cNvSpPr/>
      </dsp:nvSpPr>
      <dsp:spPr>
        <a:xfrm>
          <a:off x="315175" y="2518359"/>
          <a:ext cx="1225195" cy="49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t>Repeat image text.</a:t>
          </a:r>
          <a:endParaRPr lang="en-US" sz="1400" kern="1200" dirty="0"/>
        </a:p>
      </dsp:txBody>
      <dsp:txXfrm>
        <a:off x="315175" y="2518359"/>
        <a:ext cx="1225195" cy="490078"/>
      </dsp:txXfrm>
    </dsp:sp>
    <dsp:sp modelId="{D0DE4062-C41D-4535-B1B9-6D713535C89F}">
      <dsp:nvSpPr>
        <dsp:cNvPr id="0" name=""/>
        <dsp:cNvSpPr/>
      </dsp:nvSpPr>
      <dsp:spPr>
        <a:xfrm>
          <a:off x="2091708" y="1759439"/>
          <a:ext cx="551337" cy="5513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066BF2-8DCA-414C-8D25-1E9A101A718B}">
      <dsp:nvSpPr>
        <dsp:cNvPr id="0" name=""/>
        <dsp:cNvSpPr/>
      </dsp:nvSpPr>
      <dsp:spPr>
        <a:xfrm>
          <a:off x="1754779" y="2518359"/>
          <a:ext cx="1225195" cy="49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t>Describe who and what is happening.</a:t>
          </a:r>
          <a:endParaRPr lang="en-US" sz="1400" kern="1200" dirty="0"/>
        </a:p>
      </dsp:txBody>
      <dsp:txXfrm>
        <a:off x="1754779" y="2518359"/>
        <a:ext cx="1225195" cy="490078"/>
      </dsp:txXfrm>
    </dsp:sp>
    <dsp:sp modelId="{27AAA7FC-2082-4293-B00F-F5A448A87A62}">
      <dsp:nvSpPr>
        <dsp:cNvPr id="0" name=""/>
        <dsp:cNvSpPr/>
      </dsp:nvSpPr>
      <dsp:spPr>
        <a:xfrm>
          <a:off x="3531313" y="1759439"/>
          <a:ext cx="551337" cy="551337"/>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519A85-340F-4779-B7B1-36C9BC644FBA}">
      <dsp:nvSpPr>
        <dsp:cNvPr id="0" name=""/>
        <dsp:cNvSpPr/>
      </dsp:nvSpPr>
      <dsp:spPr>
        <a:xfrm>
          <a:off x="3194384" y="2518359"/>
          <a:ext cx="1225195" cy="49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t>Note genders, race, ages, etc.</a:t>
          </a:r>
          <a:endParaRPr lang="en-US" sz="1400" kern="1200" dirty="0"/>
        </a:p>
      </dsp:txBody>
      <dsp:txXfrm>
        <a:off x="3194384" y="2518359"/>
        <a:ext cx="1225195" cy="490078"/>
      </dsp:txXfrm>
    </dsp:sp>
    <dsp:sp modelId="{4904F94B-721D-4E9A-85F1-E0E21F8B2545}">
      <dsp:nvSpPr>
        <dsp:cNvPr id="0" name=""/>
        <dsp:cNvSpPr/>
      </dsp:nvSpPr>
      <dsp:spPr>
        <a:xfrm>
          <a:off x="2091708" y="3314736"/>
          <a:ext cx="551337" cy="55133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7E0323-EE1E-4FA1-BF5D-6FD9AEB84087}">
      <dsp:nvSpPr>
        <dsp:cNvPr id="0" name=""/>
        <dsp:cNvSpPr/>
      </dsp:nvSpPr>
      <dsp:spPr>
        <a:xfrm>
          <a:off x="1754779" y="4073657"/>
          <a:ext cx="1225195" cy="49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t>Set the mood.</a:t>
          </a:r>
          <a:endParaRPr lang="en-US" sz="1400" kern="1200" dirty="0"/>
        </a:p>
      </dsp:txBody>
      <dsp:txXfrm>
        <a:off x="1754779" y="4073657"/>
        <a:ext cx="1225195" cy="490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F63EA-9BF3-AD45-ADA8-DC795D0DB432}">
      <dsp:nvSpPr>
        <dsp:cNvPr id="0" name=""/>
        <dsp:cNvSpPr/>
      </dsp:nvSpPr>
      <dsp:spPr>
        <a:xfrm>
          <a:off x="0" y="794147"/>
          <a:ext cx="2494743" cy="14968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a:t>180 characters or less.</a:t>
          </a:r>
          <a:endParaRPr lang="en-US" sz="2900" kern="1200"/>
        </a:p>
      </dsp:txBody>
      <dsp:txXfrm>
        <a:off x="0" y="794147"/>
        <a:ext cx="2494743" cy="1496846"/>
      </dsp:txXfrm>
    </dsp:sp>
    <dsp:sp modelId="{2CDB40CD-D618-7C49-9C66-79411F29A732}">
      <dsp:nvSpPr>
        <dsp:cNvPr id="0" name=""/>
        <dsp:cNvSpPr/>
      </dsp:nvSpPr>
      <dsp:spPr>
        <a:xfrm>
          <a:off x="2744217" y="794147"/>
          <a:ext cx="2494743" cy="14968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a:t>Avoid: “An image or Picture of…”</a:t>
          </a:r>
          <a:endParaRPr lang="en-US" sz="2900" kern="1200"/>
        </a:p>
      </dsp:txBody>
      <dsp:txXfrm>
        <a:off x="2744217" y="794147"/>
        <a:ext cx="2494743" cy="1496846"/>
      </dsp:txXfrm>
    </dsp:sp>
    <dsp:sp modelId="{B79CF010-A461-994E-8EF7-7E2AEF69951F}">
      <dsp:nvSpPr>
        <dsp:cNvPr id="0" name=""/>
        <dsp:cNvSpPr/>
      </dsp:nvSpPr>
      <dsp:spPr>
        <a:xfrm>
          <a:off x="5488435" y="794147"/>
          <a:ext cx="2494743" cy="14968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a:t>Be concise.</a:t>
          </a:r>
          <a:endParaRPr lang="en-US" sz="2900" kern="1200"/>
        </a:p>
      </dsp:txBody>
      <dsp:txXfrm>
        <a:off x="5488435" y="794147"/>
        <a:ext cx="2494743" cy="1496846"/>
      </dsp:txXfrm>
    </dsp:sp>
    <dsp:sp modelId="{2D1193B3-F84D-0441-B8F0-9AF9F70AFE7D}">
      <dsp:nvSpPr>
        <dsp:cNvPr id="0" name=""/>
        <dsp:cNvSpPr/>
      </dsp:nvSpPr>
      <dsp:spPr>
        <a:xfrm>
          <a:off x="0" y="2540467"/>
          <a:ext cx="2494743" cy="14968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a:t>Avoid editorial content.</a:t>
          </a:r>
          <a:endParaRPr lang="en-US" sz="2900" kern="1200"/>
        </a:p>
      </dsp:txBody>
      <dsp:txXfrm>
        <a:off x="0" y="2540467"/>
        <a:ext cx="2494743" cy="1496846"/>
      </dsp:txXfrm>
    </dsp:sp>
    <dsp:sp modelId="{A52F4735-6DE8-5E46-8C30-4538DA6880E4}">
      <dsp:nvSpPr>
        <dsp:cNvPr id="0" name=""/>
        <dsp:cNvSpPr/>
      </dsp:nvSpPr>
      <dsp:spPr>
        <a:xfrm>
          <a:off x="2744217" y="2540467"/>
          <a:ext cx="2494743" cy="14968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a:t>Don’t duplicate the caption.</a:t>
          </a:r>
          <a:endParaRPr lang="en-US" sz="2900" kern="1200"/>
        </a:p>
      </dsp:txBody>
      <dsp:txXfrm>
        <a:off x="2744217" y="2540467"/>
        <a:ext cx="2494743" cy="1496846"/>
      </dsp:txXfrm>
    </dsp:sp>
    <dsp:sp modelId="{2760C8AB-4AF7-7248-842F-00183A60C1F5}">
      <dsp:nvSpPr>
        <dsp:cNvPr id="0" name=""/>
        <dsp:cNvSpPr/>
      </dsp:nvSpPr>
      <dsp:spPr>
        <a:xfrm>
          <a:off x="5488435" y="2540467"/>
          <a:ext cx="2494743" cy="14968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a:t>Use sentence structure.</a:t>
          </a:r>
          <a:endParaRPr lang="en-US" sz="2900" kern="1200"/>
        </a:p>
      </dsp:txBody>
      <dsp:txXfrm>
        <a:off x="5488435" y="2540467"/>
        <a:ext cx="2494743" cy="1496846"/>
      </dsp:txXfrm>
    </dsp:sp>
    <dsp:sp modelId="{2F3CAD0A-1F0F-D849-8E39-D5DA9A95BCAE}">
      <dsp:nvSpPr>
        <dsp:cNvPr id="0" name=""/>
        <dsp:cNvSpPr/>
      </dsp:nvSpPr>
      <dsp:spPr>
        <a:xfrm>
          <a:off x="2744217" y="4286787"/>
          <a:ext cx="2494743" cy="14968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a:t>Use correct punctuation and grammar.</a:t>
          </a:r>
          <a:endParaRPr lang="en-US" sz="2900" kern="1200"/>
        </a:p>
      </dsp:txBody>
      <dsp:txXfrm>
        <a:off x="2744217" y="4286787"/>
        <a:ext cx="2494743" cy="14968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142BF-6EB0-DF49-B29A-A7412E4C75FD}" type="datetimeFigureOut">
              <a:rPr lang="en-US" smtClean="0"/>
              <a:t>10/21/24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E45CC-C9DA-EB43-B3B3-48D66941F014}" type="slidenum">
              <a:rPr lang="en-US" smtClean="0"/>
              <a:t>‹#›</a:t>
            </a:fld>
            <a:endParaRPr lang="en-US"/>
          </a:p>
        </p:txBody>
      </p:sp>
    </p:spTree>
    <p:extLst>
      <p:ext uri="{BB962C8B-B14F-4D97-AF65-F5344CB8AC3E}">
        <p14:creationId xmlns:p14="http://schemas.microsoft.com/office/powerpoint/2010/main" val="26363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Art of Crafting Meaningful ALT+Text. Title Slide. Copyright 2024. Accessiblü. </a:t>
            </a:r>
          </a:p>
        </p:txBody>
      </p:sp>
      <p:sp>
        <p:nvSpPr>
          <p:cNvPr id="4" name="Slide Number Placeholder 3"/>
          <p:cNvSpPr>
            <a:spLocks noGrp="1"/>
          </p:cNvSpPr>
          <p:nvPr>
            <p:ph type="sldNum" sz="quarter" idx="5"/>
          </p:nvPr>
        </p:nvSpPr>
        <p:spPr/>
        <p:txBody>
          <a:bodyPr/>
          <a:lstStyle/>
          <a:p>
            <a:fld id="{53CE45CC-C9DA-EB43-B3B3-48D66941F014}" type="slidenum">
              <a:rPr lang="en-US" smtClean="0"/>
              <a:t>1</a:t>
            </a:fld>
            <a:endParaRPr lang="en-US"/>
          </a:p>
        </p:txBody>
      </p:sp>
    </p:spTree>
    <p:extLst>
      <p:ext uri="{BB962C8B-B14F-4D97-AF65-F5344CB8AC3E}">
        <p14:creationId xmlns:p14="http://schemas.microsoft.com/office/powerpoint/2010/main" val="4060387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Open Sans" panose="020B0606030504020204" pitchFamily="34" charset="0"/>
                <a:ea typeface="Calibri" panose="020F0502020204030204" pitchFamily="34" charset="0"/>
                <a:cs typeface="Times New Roman" panose="02020603050405020304" pitchFamily="18" charset="0"/>
              </a:rPr>
              <a:t>Here are some examples of Meaningful Images.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Open Sans" panose="020B0606030504020204" pitchFamily="34" charset="0"/>
                <a:ea typeface="Calibri" panose="020F0502020204030204" pitchFamily="34" charset="0"/>
                <a:cs typeface="Times New Roman" panose="02020603050405020304" pitchFamily="18" charset="0"/>
              </a:rPr>
              <a:t>The following are types of images that require ALT+Text: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100" dirty="0">
                <a:effectLst/>
                <a:latin typeface="Open Sans" panose="020B0606030504020204" pitchFamily="34" charset="0"/>
                <a:ea typeface="Calibri" panose="020F0502020204030204" pitchFamily="34" charset="0"/>
                <a:cs typeface="Times New Roman" panose="02020603050405020304" pitchFamily="18" charset="0"/>
              </a:rPr>
              <a:t>Images with a purpose.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100" dirty="0">
                <a:effectLst/>
                <a:latin typeface="Open Sans" panose="020B0606030504020204" pitchFamily="34" charset="0"/>
                <a:ea typeface="Calibri" panose="020F0502020204030204" pitchFamily="34" charset="0"/>
                <a:cs typeface="Times New Roman" panose="02020603050405020304" pitchFamily="18" charset="0"/>
              </a:rPr>
              <a:t>Logos, official seals, banners, nameplates.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Open Sans" panose="020B0606030504020204" pitchFamily="34" charset="0"/>
                <a:ea typeface="Calibri" panose="020F0502020204030204" pitchFamily="34" charset="0"/>
                <a:cs typeface="Times New Roman" panose="02020603050405020304" pitchFamily="18" charset="0"/>
              </a:rPr>
              <a:t>Any branding that is trademarked.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Open Sans" panose="020B0606030504020204" pitchFamily="34" charset="0"/>
                <a:ea typeface="Calibri" panose="020F0502020204030204" pitchFamily="34" charset="0"/>
                <a:cs typeface="Times New Roman" panose="02020603050405020304" pitchFamily="18" charset="0"/>
              </a:rPr>
              <a:t>Anything that needs to authenticate the owner of the 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100" dirty="0">
                <a:effectLst/>
                <a:latin typeface="Open Sans" panose="020B0606030504020204" pitchFamily="34" charset="0"/>
                <a:ea typeface="Calibri" panose="020F0502020204030204" pitchFamily="34" charset="0"/>
                <a:cs typeface="Times New Roman" panose="02020603050405020304" pitchFamily="18" charset="0"/>
              </a:rPr>
              <a:t>Photos, illustrations, maps, signatures, and drawings.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100" dirty="0">
                <a:effectLst/>
                <a:latin typeface="Open Sans" panose="020B0606030504020204" pitchFamily="34" charset="0"/>
                <a:ea typeface="Calibri" panose="020F0502020204030204" pitchFamily="34" charset="0"/>
                <a:cs typeface="Times New Roman" panose="02020603050405020304" pitchFamily="18" charset="0"/>
              </a:rPr>
              <a:t>Graphics and charts.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100" dirty="0">
                <a:effectLst/>
                <a:latin typeface="Open Sans" panose="020B0606030504020204" pitchFamily="34" charset="0"/>
                <a:ea typeface="Calibri" panose="020F0502020204030204" pitchFamily="34" charset="0"/>
                <a:cs typeface="Times New Roman" panose="02020603050405020304" pitchFamily="18" charset="0"/>
              </a:rPr>
              <a:t>Images of text.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100" dirty="0">
                <a:effectLst/>
                <a:latin typeface="Open Sans" panose="020B0606030504020204" pitchFamily="34" charset="0"/>
                <a:ea typeface="Calibri" panose="020F0502020204030204" pitchFamily="34" charset="0"/>
                <a:cs typeface="Times New Roman" panose="02020603050405020304" pitchFamily="18" charset="0"/>
              </a:rPr>
              <a:t>“Clickable” graphics like buttons.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US" sz="1100" dirty="0">
                <a:effectLst/>
                <a:latin typeface="Open Sans" panose="020B0606030504020204" pitchFamily="34" charset="0"/>
                <a:ea typeface="Calibri" panose="020F0502020204030204" pitchFamily="34" charset="0"/>
                <a:cs typeface="Times New Roman" panose="02020603050405020304" pitchFamily="18" charset="0"/>
              </a:rPr>
              <a:t>Groups of images.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3CE45CC-C9DA-EB43-B3B3-48D66941F014}" type="slidenum">
              <a:rPr lang="en-US" smtClean="0"/>
              <a:t>10</a:t>
            </a:fld>
            <a:endParaRPr lang="en-US"/>
          </a:p>
        </p:txBody>
      </p:sp>
    </p:spTree>
    <p:extLst>
      <p:ext uri="{BB962C8B-B14F-4D97-AF65-F5344CB8AC3E}">
        <p14:creationId xmlns:p14="http://schemas.microsoft.com/office/powerpoint/2010/main" val="2445438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200"/>
              </a:spcBef>
              <a:spcAft>
                <a:spcPts val="0"/>
              </a:spcAft>
            </a:pPr>
            <a:r>
              <a:rPr lang="en-US" sz="1800" b="1" dirty="0">
                <a:effectLst/>
                <a:latin typeface="Open Sans" panose="020B0606030504020204" pitchFamily="34" charset="0"/>
                <a:ea typeface="Times New Roman" panose="02020603050405020304" pitchFamily="18" charset="0"/>
              </a:rPr>
              <a:t>Decorative Images </a:t>
            </a: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Decorative images have no relevant purpose and therefore are purely decorative. Removing these types of pictures or graphics will not impact the information and mood of the 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Decorative images do not require a description. These images provide no context or additional information to users. When an image can be removed from the page without altering the information or content, it may be decorative.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Care should be taken when deciding if an image is decorative or not. Marking an image as “decorative” will cause screen readers to skip these images.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In Word or Adobe, images can be marked as decorative by checking a box wherever the ALT+Text is entered or in HTML using the alt=”” attribute.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Decorative images are sometimes called background, artifact, or null images.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Decorative images examples: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Colored boxes in headers and footers.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Colored boxes or shapes with no 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Separation lines.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Images whose ALT+Text would duplicate text that is already on the 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Complex images which are explained within the text on the page or described in detail via an additional document.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3CE45CC-C9DA-EB43-B3B3-48D66941F014}" type="slidenum">
              <a:rPr lang="en-US" smtClean="0"/>
              <a:t>11</a:t>
            </a:fld>
            <a:endParaRPr lang="en-US"/>
          </a:p>
        </p:txBody>
      </p:sp>
    </p:spTree>
    <p:extLst>
      <p:ext uri="{BB962C8B-B14F-4D97-AF65-F5344CB8AC3E}">
        <p14:creationId xmlns:p14="http://schemas.microsoft.com/office/powerpoint/2010/main" val="2040614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200"/>
              </a:spcBef>
              <a:spcAft>
                <a:spcPts val="0"/>
              </a:spcAft>
            </a:pPr>
            <a:r>
              <a:rPr lang="en-US" sz="1800" b="1" dirty="0">
                <a:effectLst/>
                <a:latin typeface="Open Sans" panose="020B0606030504020204" pitchFamily="34" charset="0"/>
                <a:ea typeface="Times New Roman" panose="02020603050405020304" pitchFamily="18" charset="0"/>
              </a:rPr>
              <a:t>ALT+Text for Reused Images</a:t>
            </a: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It's common for images to be used more than once on a page, document, or website. However, it's important to note that the description used for one image may not work for the same image if it's used in a different context or for a different purpose. This means that ALT+Text may not always be sufficient when reusing the same image. If an image is used to introduce a topic and later used to demonstrate a point, it may require two different descriptions. Or, in an academic setting, where it is used within a lesson then used again within a test question. Certain aspects of the description can change when they are used for different purposes.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3CE45CC-C9DA-EB43-B3B3-48D66941F014}" type="slidenum">
              <a:rPr lang="en-US" smtClean="0"/>
              <a:t>12</a:t>
            </a:fld>
            <a:endParaRPr lang="en-US"/>
          </a:p>
        </p:txBody>
      </p:sp>
    </p:spTree>
    <p:extLst>
      <p:ext uri="{BB962C8B-B14F-4D97-AF65-F5344CB8AC3E}">
        <p14:creationId xmlns:p14="http://schemas.microsoft.com/office/powerpoint/2010/main" val="4036601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two of crafting meaningful ALT+Text: Context and Purpose!</a:t>
            </a:r>
          </a:p>
        </p:txBody>
      </p:sp>
      <p:sp>
        <p:nvSpPr>
          <p:cNvPr id="4" name="Slide Number Placeholder 3"/>
          <p:cNvSpPr>
            <a:spLocks noGrp="1"/>
          </p:cNvSpPr>
          <p:nvPr>
            <p:ph type="sldNum" sz="quarter" idx="5"/>
          </p:nvPr>
        </p:nvSpPr>
        <p:spPr/>
        <p:txBody>
          <a:bodyPr/>
          <a:lstStyle/>
          <a:p>
            <a:fld id="{53CE45CC-C9DA-EB43-B3B3-48D66941F014}" type="slidenum">
              <a:rPr lang="en-US" smtClean="0"/>
              <a:t>13</a:t>
            </a:fld>
            <a:endParaRPr lang="en-US"/>
          </a:p>
        </p:txBody>
      </p:sp>
    </p:spTree>
    <p:extLst>
      <p:ext uri="{BB962C8B-B14F-4D97-AF65-F5344CB8AC3E}">
        <p14:creationId xmlns:p14="http://schemas.microsoft.com/office/powerpoint/2010/main" val="226257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to life, the universe, and crafting meaningful ALT+Text is….Context and Purpose! The are the two keys to unlocking the mystery of crafting meaningful alt descriptions! When writing an alt description you want to focus on describing the CONTEXT the image is used in and the PURPOSE it serves to all readers. </a:t>
            </a:r>
          </a:p>
        </p:txBody>
      </p:sp>
      <p:sp>
        <p:nvSpPr>
          <p:cNvPr id="4" name="Slide Number Placeholder 3"/>
          <p:cNvSpPr>
            <a:spLocks noGrp="1"/>
          </p:cNvSpPr>
          <p:nvPr>
            <p:ph type="sldNum" sz="quarter" idx="5"/>
          </p:nvPr>
        </p:nvSpPr>
        <p:spPr/>
        <p:txBody>
          <a:bodyPr/>
          <a:lstStyle/>
          <a:p>
            <a:fld id="{53CE45CC-C9DA-EB43-B3B3-48D66941F014}" type="slidenum">
              <a:rPr lang="en-US" smtClean="0"/>
              <a:t>14</a:t>
            </a:fld>
            <a:endParaRPr lang="en-US"/>
          </a:p>
        </p:txBody>
      </p:sp>
    </p:spTree>
    <p:extLst>
      <p:ext uri="{BB962C8B-B14F-4D97-AF65-F5344CB8AC3E}">
        <p14:creationId xmlns:p14="http://schemas.microsoft.com/office/powerpoint/2010/main" val="2862194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Open Sans" panose="020B0606030504020204" pitchFamily="34" charset="0"/>
                <a:ea typeface="Calibri" panose="020F0502020204030204" pitchFamily="34" charset="0"/>
                <a:cs typeface="Times New Roman" panose="02020603050405020304" pitchFamily="18" charset="0"/>
              </a:rPr>
              <a:t>When thinking about the CONTEXT and PURPOSE all readers need to obtain, focus on these aspects.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Describe the critical information your readers need: You’ll need to balance information and details, considering that screen readers can have a character limit.</a:t>
            </a: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Here are some tips about deciding what to say. You could do any combination of the following: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You could describe the dominant visual details.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Capture the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Tell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Repeat any relevant text in the image.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State what is noteworthy for users.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Note what is unusual.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Describe who is in the picture and what they are doing.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Note the genders, races, ages, and appearances.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Note the location if necessary.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Describe the environment, time of day,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Set the mood or ambiance.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If you use images from a source or publisher, do not assume that all provided ALT+Text will meet accessibility standards or align with the context and purpose of the image as you are using it! </a:t>
            </a:r>
            <a:endParaRPr lang="en-US" dirty="0"/>
          </a:p>
        </p:txBody>
      </p:sp>
      <p:sp>
        <p:nvSpPr>
          <p:cNvPr id="4" name="Slide Number Placeholder 3"/>
          <p:cNvSpPr>
            <a:spLocks noGrp="1"/>
          </p:cNvSpPr>
          <p:nvPr>
            <p:ph type="sldNum" sz="quarter" idx="5"/>
          </p:nvPr>
        </p:nvSpPr>
        <p:spPr/>
        <p:txBody>
          <a:bodyPr/>
          <a:lstStyle/>
          <a:p>
            <a:fld id="{53CE45CC-C9DA-EB43-B3B3-48D66941F014}" type="slidenum">
              <a:rPr lang="en-US" smtClean="0"/>
              <a:t>15</a:t>
            </a:fld>
            <a:endParaRPr lang="en-US"/>
          </a:p>
        </p:txBody>
      </p:sp>
    </p:spTree>
    <p:extLst>
      <p:ext uri="{BB962C8B-B14F-4D97-AF65-F5344CB8AC3E}">
        <p14:creationId xmlns:p14="http://schemas.microsoft.com/office/powerpoint/2010/main" val="3509150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200"/>
              </a:spcBef>
              <a:spcAft>
                <a:spcPts val="0"/>
              </a:spcAft>
            </a:pPr>
            <a:r>
              <a:rPr lang="en-US" sz="1800" b="1" dirty="0">
                <a:effectLst/>
                <a:latin typeface="Open Sans" panose="020B0606030504020204" pitchFamily="34" charset="0"/>
                <a:ea typeface="Times New Roman" panose="02020603050405020304" pitchFamily="18" charset="0"/>
              </a:rPr>
              <a:t>Tips for writing great ALT+Text:</a:t>
            </a: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When preparing to write ALT+Text, here are a few things you should keep in mind: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Aim for 180 characters or less.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Avoid starting with “a picture of…” or “an image of….”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Remember to focus on conveying the </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context</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and </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purpose</a:t>
            </a:r>
            <a:r>
              <a:rPr lang="en-US" sz="1800" dirty="0">
                <a:effectLst/>
                <a:latin typeface="Open Sans" panose="020B0606030504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Be concise. Describe only what the user needs to obtain or know.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Avoid editorial content. Save that for the caption. (e.g., photo by Tia Ivy via Getty Images)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Avoid duplicating captions or information that is already present on the page when using ALT+Text.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Always use standard sentence structure. It should sound natural when read aloud.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ALT+Text does require correct punctuation, including periods.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3CE45CC-C9DA-EB43-B3B3-48D66941F014}" type="slidenum">
              <a:rPr lang="en-US" smtClean="0"/>
              <a:t>16</a:t>
            </a:fld>
            <a:endParaRPr lang="en-US"/>
          </a:p>
        </p:txBody>
      </p:sp>
    </p:spTree>
    <p:extLst>
      <p:ext uri="{BB962C8B-B14F-4D97-AF65-F5344CB8AC3E}">
        <p14:creationId xmlns:p14="http://schemas.microsoft.com/office/powerpoint/2010/main" val="3951559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Calibri" panose="020F0502020204030204" pitchFamily="34" charset="0"/>
                <a:cs typeface="Times New Roman" panose="02020603050405020304" pitchFamily="18" charset="0"/>
              </a:rPr>
              <a:t>The W3C uses the following seven categories or types of images regarding ALT+Text.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3CE45CC-C9DA-EB43-B3B3-48D66941F014}" type="slidenum">
              <a:rPr lang="en-US" smtClean="0"/>
              <a:t>17</a:t>
            </a:fld>
            <a:endParaRPr lang="en-US"/>
          </a:p>
        </p:txBody>
      </p:sp>
    </p:spTree>
    <p:extLst>
      <p:ext uri="{BB962C8B-B14F-4D97-AF65-F5344CB8AC3E}">
        <p14:creationId xmlns:p14="http://schemas.microsoft.com/office/powerpoint/2010/main" val="2592275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W3C classifies images into 7 different types. </a:t>
            </a:r>
          </a:p>
          <a:p>
            <a:pPr marL="228600" indent="-228600">
              <a:buAutoNum type="arabicPeriod"/>
            </a:pPr>
            <a:r>
              <a:rPr lang="en-US" dirty="0"/>
              <a:t>Eye Candy. These are images that serve a purpose but are not necessarily informative. They can help make a point or set a mood. They are often mistakenly marked as decorative. </a:t>
            </a:r>
          </a:p>
          <a:p>
            <a:pPr marL="228600" indent="-228600">
              <a:buAutoNum type="arabicPeriod"/>
            </a:pPr>
            <a:r>
              <a:rPr lang="en-US" dirty="0"/>
              <a:t>2. Functional Images. Images like shopping cart icons, buttons, or links. Images that have or perform a function.</a:t>
            </a:r>
          </a:p>
          <a:p>
            <a:pPr marL="228600" indent="-228600">
              <a:buAutoNum type="arabicPeriod"/>
            </a:pPr>
            <a:r>
              <a:rPr lang="en-US" dirty="0"/>
              <a:t>Informational Images. These are most images or pictures. The typical images that we think need descriptions.</a:t>
            </a:r>
          </a:p>
          <a:p>
            <a:pPr marL="228600" indent="-228600">
              <a:buAutoNum type="arabicPeriod"/>
            </a:pPr>
            <a:r>
              <a:rPr lang="en-US" dirty="0"/>
              <a:t>Complex Images. These are charts or graphs and images that have a lot of data or information that can’t be described in 180 characters or less. </a:t>
            </a:r>
          </a:p>
          <a:p>
            <a:pPr marL="228600" indent="-228600">
              <a:buAutoNum type="arabicPeriod"/>
            </a:pPr>
            <a:r>
              <a:rPr lang="en-US" dirty="0"/>
              <a:t>Images of text. These are images with text or numbers which need to be included in a description.</a:t>
            </a:r>
          </a:p>
          <a:p>
            <a:pPr marL="228600" indent="-228600">
              <a:buAutoNum type="arabicPeriod"/>
            </a:pPr>
            <a:r>
              <a:rPr lang="en-US" dirty="0"/>
              <a:t>Maps. These are well, maps. They can be images of maps or dynamic map types like Google Maps.</a:t>
            </a:r>
          </a:p>
          <a:p>
            <a:pPr marL="228600" indent="-228600">
              <a:buAutoNum type="arabicPeriod"/>
            </a:pPr>
            <a:r>
              <a:rPr lang="en-US" dirty="0"/>
              <a:t>Groups of images. These would be collages or images that have multiple images or types grouped together in a carousel, grid, </a:t>
            </a:r>
            <a:r>
              <a:rPr lang="en-US" dirty="0" err="1"/>
              <a:t>etc</a:t>
            </a:r>
            <a:endParaRPr lang="en-US" dirty="0"/>
          </a:p>
          <a:p>
            <a:pPr marL="0" indent="0">
              <a:buNone/>
            </a:pPr>
            <a:endParaRPr lang="en-US" dirty="0"/>
          </a:p>
          <a:p>
            <a:pPr marL="0" indent="0">
              <a:buNone/>
            </a:pPr>
            <a:r>
              <a:rPr lang="en-US" dirty="0"/>
              <a:t>Let’s explore some examples and see how far we can get. </a:t>
            </a:r>
          </a:p>
        </p:txBody>
      </p:sp>
      <p:sp>
        <p:nvSpPr>
          <p:cNvPr id="4" name="Slide Number Placeholder 3"/>
          <p:cNvSpPr>
            <a:spLocks noGrp="1"/>
          </p:cNvSpPr>
          <p:nvPr>
            <p:ph type="sldNum" sz="quarter" idx="5"/>
          </p:nvPr>
        </p:nvSpPr>
        <p:spPr/>
        <p:txBody>
          <a:bodyPr/>
          <a:lstStyle/>
          <a:p>
            <a:fld id="{53CE45CC-C9DA-EB43-B3B3-48D66941F014}" type="slidenum">
              <a:rPr lang="en-US" smtClean="0"/>
              <a:t>18</a:t>
            </a:fld>
            <a:endParaRPr lang="en-US"/>
          </a:p>
        </p:txBody>
      </p:sp>
    </p:spTree>
    <p:extLst>
      <p:ext uri="{BB962C8B-B14F-4D97-AF65-F5344CB8AC3E}">
        <p14:creationId xmlns:p14="http://schemas.microsoft.com/office/powerpoint/2010/main" val="2863267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200"/>
              </a:spcBef>
              <a:spcAft>
                <a:spcPts val="0"/>
              </a:spcAft>
            </a:pPr>
            <a:r>
              <a:rPr lang="en-US" sz="1800" b="1" i="1" dirty="0">
                <a:effectLst/>
                <a:latin typeface="Open Sans Semibold" panose="020B0606030504020204" pitchFamily="34" charset="0"/>
                <a:ea typeface="Times New Roman" panose="02020603050405020304" pitchFamily="18" charset="0"/>
                <a:cs typeface="Times New Roman" panose="02020603050405020304" pitchFamily="18" charset="0"/>
              </a:rPr>
              <a:t>Eye Candy (Window dressing, mood-setters)</a:t>
            </a:r>
            <a:endParaRPr lang="en-US" sz="1800" b="1" i="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These types of images are often mistakenly marked as decorative. However, they may require ALT+Text if they serve a purpose for sighted users. For example, images that help set the mood of an article or lesson. They should provide the same context to non-sighted users as they do for sighted users.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Open Sans" panose="020B0606030504020204" pitchFamily="34" charset="0"/>
                <a:ea typeface="Calibri" panose="020F0502020204030204" pitchFamily="34" charset="0"/>
                <a:cs typeface="Times New Roman" panose="02020603050405020304" pitchFamily="18" charset="0"/>
              </a:rPr>
              <a:t>Images require ALT+Text if they: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Are eye-catching or provide a visual improvement for sighted users.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Are also not purely decorative; they have a purpose.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Set the mood.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Reinforce a message.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Entice readers.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3CE45CC-C9DA-EB43-B3B3-48D66941F014}" type="slidenum">
              <a:rPr lang="en-US" smtClean="0"/>
              <a:t>19</a:t>
            </a:fld>
            <a:endParaRPr lang="en-US"/>
          </a:p>
        </p:txBody>
      </p:sp>
    </p:spTree>
    <p:extLst>
      <p:ext uri="{BB962C8B-B14F-4D97-AF65-F5344CB8AC3E}">
        <p14:creationId xmlns:p14="http://schemas.microsoft.com/office/powerpoint/2010/main" val="1645486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Art of Crafting Meaningful ALT+Text. </a:t>
            </a:r>
          </a:p>
          <a:p>
            <a:r>
              <a:rPr lang="en-US" dirty="0"/>
              <a:t>My name is Jeff Rodgers, and I am the manager of digital accessibility for Accessiblü. Before joining </a:t>
            </a:r>
            <a:r>
              <a:rPr lang="en-US" u="none" dirty="0"/>
              <a:t>Accessiblü. I</a:t>
            </a:r>
            <a:r>
              <a:rPr lang="en-US" dirty="0"/>
              <a:t> am a former tenured professor, department chair, instructional designer, and accessibility specialist with twenty years of higher education experience. I’m happy to be able to be a part of the ASU accessibility day once again! </a:t>
            </a:r>
          </a:p>
        </p:txBody>
      </p:sp>
      <p:sp>
        <p:nvSpPr>
          <p:cNvPr id="4" name="Slide Number Placeholder 3"/>
          <p:cNvSpPr>
            <a:spLocks noGrp="1"/>
          </p:cNvSpPr>
          <p:nvPr>
            <p:ph type="sldNum" sz="quarter" idx="5"/>
          </p:nvPr>
        </p:nvSpPr>
        <p:spPr/>
        <p:txBody>
          <a:bodyPr/>
          <a:lstStyle/>
          <a:p>
            <a:fld id="{4750A005-5FA3-9B47-B77F-E71DE58D4D9C}" type="slidenum">
              <a:rPr lang="en-US" smtClean="0"/>
              <a:t>2</a:t>
            </a:fld>
            <a:endParaRPr lang="en-US"/>
          </a:p>
        </p:txBody>
      </p:sp>
    </p:spTree>
    <p:extLst>
      <p:ext uri="{BB962C8B-B14F-4D97-AF65-F5344CB8AC3E}">
        <p14:creationId xmlns:p14="http://schemas.microsoft.com/office/powerpoint/2010/main" val="4086617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Times New Roman" panose="02020603050405020304" pitchFamily="18" charset="0"/>
                <a:cs typeface="Times New Roman" panose="02020603050405020304" pitchFamily="18" charset="0"/>
              </a:rPr>
              <a:t>#2 Functional Images. Here is an example of a functional image. These can be shapes used for buttons or text used for hyperlinks. Examples include icons representing a save, print, or search function. These do require a description that should describe the function, destination, or event that will happen because of activating the function.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Remember: If you are assessing a publisher or third-party website, you will want to make sure any functional images learners need to use have appropriate ALT+Text!</a:t>
            </a:r>
          </a:p>
        </p:txBody>
      </p:sp>
      <p:sp>
        <p:nvSpPr>
          <p:cNvPr id="4" name="Slide Number Placeholder 3"/>
          <p:cNvSpPr>
            <a:spLocks noGrp="1"/>
          </p:cNvSpPr>
          <p:nvPr>
            <p:ph type="sldNum" sz="quarter" idx="5"/>
          </p:nvPr>
        </p:nvSpPr>
        <p:spPr/>
        <p:txBody>
          <a:bodyPr/>
          <a:lstStyle/>
          <a:p>
            <a:fld id="{53CE45CC-C9DA-EB43-B3B3-48D66941F014}" type="slidenum">
              <a:rPr lang="en-US" smtClean="0"/>
              <a:t>20</a:t>
            </a:fld>
            <a:endParaRPr lang="en-US"/>
          </a:p>
        </p:txBody>
      </p:sp>
    </p:spTree>
    <p:extLst>
      <p:ext uri="{BB962C8B-B14F-4D97-AF65-F5344CB8AC3E}">
        <p14:creationId xmlns:p14="http://schemas.microsoft.com/office/powerpoint/2010/main" val="2525267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200"/>
              </a:spcBef>
              <a:spcAft>
                <a:spcPts val="0"/>
              </a:spcAft>
            </a:pPr>
            <a:r>
              <a:rPr lang="en-US" sz="1800" b="1" dirty="0">
                <a:effectLst/>
                <a:latin typeface="Open Sans" panose="020B0606030504020204" pitchFamily="34" charset="0"/>
                <a:ea typeface="Times New Roman" panose="02020603050405020304" pitchFamily="18" charset="0"/>
              </a:rPr>
              <a:t>Informative Images</a:t>
            </a: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Typically, pictures, photos, and illustrations, these images represent concepts and information. Therefore, the descriptions for these images should convey the essential information, mood, or impression that all users should get.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3CE45CC-C9DA-EB43-B3B3-48D66941F014}" type="slidenum">
              <a:rPr lang="en-US" smtClean="0"/>
              <a:t>21</a:t>
            </a:fld>
            <a:endParaRPr lang="en-US"/>
          </a:p>
        </p:txBody>
      </p:sp>
    </p:spTree>
    <p:extLst>
      <p:ext uri="{BB962C8B-B14F-4D97-AF65-F5344CB8AC3E}">
        <p14:creationId xmlns:p14="http://schemas.microsoft.com/office/powerpoint/2010/main" val="3271883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200"/>
              </a:spcBef>
              <a:spcAft>
                <a:spcPts val="0"/>
              </a:spcAft>
            </a:pPr>
            <a:r>
              <a:rPr lang="en-US" sz="1800" b="1" dirty="0">
                <a:effectLst/>
                <a:latin typeface="Open Sans" panose="020B0606030504020204" pitchFamily="34" charset="0"/>
                <a:ea typeface="Times New Roman" panose="02020603050405020304" pitchFamily="18" charset="0"/>
              </a:rPr>
              <a:t>Complex Images </a:t>
            </a: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Complex images such as charts, diagrams, and illustrations require ALT+Text. While it may seem impossible to describe all the details within 160 characters, this can be accomplished by utilizing the ALT+Text description in conjunction with other methods.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Here are some strategies for dealing with complex images: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Focus on the purpose of the chart or graphic.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Use the surrounding text to deliver details and additional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Describe the significant data points or trends the user needs to know.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Provide essential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Avoid duplicating information already on the 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For web pages, utilize a long description attribute.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Providing a text-only version for charts or graphics with large amounts of data points is appropriate.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Images with layers should be combined into a single image.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3CE45CC-C9DA-EB43-B3B3-48D66941F014}" type="slidenum">
              <a:rPr lang="en-US" smtClean="0"/>
              <a:t>22</a:t>
            </a:fld>
            <a:endParaRPr lang="en-US"/>
          </a:p>
        </p:txBody>
      </p:sp>
    </p:spTree>
    <p:extLst>
      <p:ext uri="{BB962C8B-B14F-4D97-AF65-F5344CB8AC3E}">
        <p14:creationId xmlns:p14="http://schemas.microsoft.com/office/powerpoint/2010/main" val="1933311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200"/>
              </a:spcBef>
              <a:spcAft>
                <a:spcPts val="0"/>
              </a:spcAft>
            </a:pPr>
            <a:r>
              <a:rPr lang="en-US" sz="1800" b="1" dirty="0">
                <a:effectLst/>
                <a:latin typeface="Open Sans" panose="020B0606030504020204" pitchFamily="34" charset="0"/>
                <a:ea typeface="Times New Roman" panose="02020603050405020304" pitchFamily="18" charset="0"/>
              </a:rPr>
              <a:t>Image Maps</a:t>
            </a: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Alternative text used for maps or images of maps that contain clickable points (Google Maps) should describe the overall context of the links or map. In addition, each clickable area of the map/image should have alternative text that identifies the purpose of that link. Be sure to describe the purpose or destination of the link. You can also follow tips for complex images such as explaining essential information in the surrounding paragraphs or using a caption. Remember that captions are readable by everyone, so follow that best practice and leverage both a caption and ALT+Text for your map.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Describe the overall context of the map.</a:t>
            </a:r>
          </a:p>
          <a:p>
            <a:r>
              <a:rPr lang="en-US" dirty="0"/>
              <a:t>Note essential points.</a:t>
            </a:r>
          </a:p>
          <a:p>
            <a:r>
              <a:rPr lang="en-US" dirty="0"/>
              <a:t>Clickable areas should each have their own ALT+Text.</a:t>
            </a:r>
          </a:p>
          <a:p>
            <a:pPr lvl="1"/>
            <a:r>
              <a:rPr lang="en-US" dirty="0"/>
              <a:t>Describe purpose or destination of the link.</a:t>
            </a:r>
          </a:p>
          <a:p>
            <a:r>
              <a:rPr lang="en-US" dirty="0"/>
              <a:t>Follow tips for complex images.</a:t>
            </a:r>
          </a:p>
          <a:p>
            <a:endParaRPr lang="en-US" dirty="0"/>
          </a:p>
        </p:txBody>
      </p:sp>
      <p:sp>
        <p:nvSpPr>
          <p:cNvPr id="4" name="Slide Number Placeholder 3"/>
          <p:cNvSpPr>
            <a:spLocks noGrp="1"/>
          </p:cNvSpPr>
          <p:nvPr>
            <p:ph type="sldNum" sz="quarter" idx="5"/>
          </p:nvPr>
        </p:nvSpPr>
        <p:spPr/>
        <p:txBody>
          <a:bodyPr/>
          <a:lstStyle/>
          <a:p>
            <a:fld id="{53CE45CC-C9DA-EB43-B3B3-48D66941F014}" type="slidenum">
              <a:rPr lang="en-US" smtClean="0"/>
              <a:t>23</a:t>
            </a:fld>
            <a:endParaRPr lang="en-US"/>
          </a:p>
        </p:txBody>
      </p:sp>
    </p:spTree>
    <p:extLst>
      <p:ext uri="{BB962C8B-B14F-4D97-AF65-F5344CB8AC3E}">
        <p14:creationId xmlns:p14="http://schemas.microsoft.com/office/powerpoint/2010/main" val="4034082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200"/>
              </a:spcBef>
              <a:spcAft>
                <a:spcPts val="0"/>
              </a:spcAft>
            </a:pPr>
            <a:r>
              <a:rPr lang="en-US" sz="1800" b="1" dirty="0">
                <a:effectLst/>
                <a:latin typeface="Open Sans" panose="020B0606030504020204" pitchFamily="34" charset="0"/>
                <a:ea typeface="Times New Roman" panose="02020603050405020304" pitchFamily="18" charset="0"/>
              </a:rPr>
              <a:t>Images of Text </a:t>
            </a: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Whenever possible, images of text should be avoided. If an image of text must be included, the description should contain the exact words as in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Logos containing text images are permissible and should be identified as such in the description, as these can be required for trademark protection.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Word art in MS Word should include the correct ALT+Text description by default. However, this should always be checked. Watermarks should be described to convey their existence to all readers. For example, in MS Word, watermarks are read as part of the header.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3CE45CC-C9DA-EB43-B3B3-48D66941F014}" type="slidenum">
              <a:rPr lang="en-US" smtClean="0"/>
              <a:t>24</a:t>
            </a:fld>
            <a:endParaRPr lang="en-US"/>
          </a:p>
        </p:txBody>
      </p:sp>
    </p:spTree>
    <p:extLst>
      <p:ext uri="{BB962C8B-B14F-4D97-AF65-F5344CB8AC3E}">
        <p14:creationId xmlns:p14="http://schemas.microsoft.com/office/powerpoint/2010/main" val="1284152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200"/>
              </a:spcBef>
              <a:spcAft>
                <a:spcPts val="0"/>
              </a:spcAft>
            </a:pPr>
            <a:r>
              <a:rPr lang="en-US" sz="1800" b="1" dirty="0">
                <a:effectLst/>
                <a:latin typeface="Open Sans" panose="020B0606030504020204" pitchFamily="34" charset="0"/>
                <a:ea typeface="Times New Roman" panose="02020603050405020304" pitchFamily="18" charset="0"/>
              </a:rPr>
              <a:t>Groups of Images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Open Sans" panose="020B0606030504020204" pitchFamily="34" charset="0"/>
                <a:ea typeface="Calibri" panose="020F0502020204030204" pitchFamily="34" charset="0"/>
                <a:cs typeface="Times New Roman" panose="02020603050405020304" pitchFamily="18" charset="0"/>
              </a:rPr>
              <a:t>If multiple images convey the same point or piece of information, the first image should be given the description, and the rest should be marked as decorative. The ALT+Text description should identify that it is serving multiple images. Finally, </a:t>
            </a:r>
            <a:r>
              <a:rPr lang="en-US" sz="4000" dirty="0"/>
              <a:t>Always include essential text within the image.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3CE45CC-C9DA-EB43-B3B3-48D66941F014}" type="slidenum">
              <a:rPr lang="en-US" smtClean="0"/>
              <a:t>25</a:t>
            </a:fld>
            <a:endParaRPr lang="en-US"/>
          </a:p>
        </p:txBody>
      </p:sp>
    </p:spTree>
    <p:extLst>
      <p:ext uri="{BB962C8B-B14F-4D97-AF65-F5344CB8AC3E}">
        <p14:creationId xmlns:p14="http://schemas.microsoft.com/office/powerpoint/2010/main" val="3297044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Calibri" panose="020F0502020204030204" pitchFamily="34" charset="0"/>
                <a:cs typeface="Times New Roman" panose="02020603050405020304" pitchFamily="18" charset="0"/>
              </a:rPr>
              <a:t>What are some things to avoid when writing alt 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3CE45CC-C9DA-EB43-B3B3-48D66941F014}" type="slidenum">
              <a:rPr lang="en-US" smtClean="0"/>
              <a:t>26</a:t>
            </a:fld>
            <a:endParaRPr lang="en-US"/>
          </a:p>
        </p:txBody>
      </p:sp>
    </p:spTree>
    <p:extLst>
      <p:ext uri="{BB962C8B-B14F-4D97-AF65-F5344CB8AC3E}">
        <p14:creationId xmlns:p14="http://schemas.microsoft.com/office/powerpoint/2010/main" val="1423151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200"/>
              </a:spcBef>
              <a:spcAft>
                <a:spcPts val="0"/>
              </a:spcAft>
            </a:pPr>
            <a:r>
              <a:rPr lang="en-US" sz="1800" b="1" dirty="0">
                <a:effectLst/>
                <a:latin typeface="Open Sans" panose="020B0606030504020204" pitchFamily="34" charset="0"/>
                <a:ea typeface="Times New Roman" panose="02020603050405020304" pitchFamily="18" charset="0"/>
              </a:rPr>
              <a:t>What to Avoid with ALT+Text:</a:t>
            </a: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Well-written ALT+Text should sound natural when read aloud since that is what a screen reader will replicate. However, some AT readers sound more realistic than others, so care should be taken to ensure the text-to-speech process can accurately convey the ALT+Text.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When writing ALT+Text: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Never use the image file name (e.g., 12345.jpg).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Avoid clipped or harsh language.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Avoid abbreviations.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Only use ALL CAPS for acronyms.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Use correct spelling, grammar, and punctuation.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Failing to end with a period or punctuation may cause the reader to run on to the next readable item.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Avoid including editorial information (Use a caption).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Avoid Information about the copyright of an image.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US" sz="1800" dirty="0">
                <a:effectLst/>
                <a:latin typeface="Open Sans" panose="020B0606030504020204" pitchFamily="34" charset="0"/>
                <a:ea typeface="Calibri" panose="020F0502020204030204" pitchFamily="34" charset="0"/>
                <a:cs typeface="Times New Roman" panose="02020603050405020304" pitchFamily="18" charset="0"/>
              </a:rPr>
              <a:t>Do not include a hyperlink within ALT+Text.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3CE45CC-C9DA-EB43-B3B3-48D66941F014}" type="slidenum">
              <a:rPr lang="en-US" smtClean="0"/>
              <a:t>27</a:t>
            </a:fld>
            <a:endParaRPr lang="en-US"/>
          </a:p>
        </p:txBody>
      </p:sp>
    </p:spTree>
    <p:extLst>
      <p:ext uri="{BB962C8B-B14F-4D97-AF65-F5344CB8AC3E}">
        <p14:creationId xmlns:p14="http://schemas.microsoft.com/office/powerpoint/2010/main" val="3793480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forth and craft meaningful ALT+Text!</a:t>
            </a:r>
          </a:p>
        </p:txBody>
      </p:sp>
      <p:sp>
        <p:nvSpPr>
          <p:cNvPr id="4" name="Slide Number Placeholder 3"/>
          <p:cNvSpPr>
            <a:spLocks noGrp="1"/>
          </p:cNvSpPr>
          <p:nvPr>
            <p:ph type="sldNum" sz="quarter" idx="5"/>
          </p:nvPr>
        </p:nvSpPr>
        <p:spPr/>
        <p:txBody>
          <a:bodyPr/>
          <a:lstStyle/>
          <a:p>
            <a:fld id="{53CE45CC-C9DA-EB43-B3B3-48D66941F014}" type="slidenum">
              <a:rPr lang="en-US" smtClean="0"/>
              <a:t>28</a:t>
            </a:fld>
            <a:endParaRPr lang="en-US"/>
          </a:p>
        </p:txBody>
      </p:sp>
    </p:spTree>
    <p:extLst>
      <p:ext uri="{BB962C8B-B14F-4D97-AF65-F5344CB8AC3E}">
        <p14:creationId xmlns:p14="http://schemas.microsoft.com/office/powerpoint/2010/main" val="2841946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CA76-2413-ABB0-A252-976D61A13E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8D35C-AC5B-ECA1-5B65-E9CD99BCB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4FAA8-3BF1-5CD7-038A-FC100E670B70}"/>
              </a:ext>
            </a:extLst>
          </p:cNvPr>
          <p:cNvSpPr>
            <a:spLocks noGrp="1"/>
          </p:cNvSpPr>
          <p:nvPr>
            <p:ph type="body" idx="1"/>
          </p:nvPr>
        </p:nvSpPr>
        <p:spPr/>
        <p:txBody>
          <a:bodyPr/>
          <a:lstStyle/>
          <a:p>
            <a:r>
              <a:rPr lang="en-US" dirty="0"/>
              <a:t>Time for questions!</a:t>
            </a:r>
          </a:p>
        </p:txBody>
      </p:sp>
      <p:sp>
        <p:nvSpPr>
          <p:cNvPr id="4" name="Slide Number Placeholder 3">
            <a:extLst>
              <a:ext uri="{FF2B5EF4-FFF2-40B4-BE49-F238E27FC236}">
                <a16:creationId xmlns:a16="http://schemas.microsoft.com/office/drawing/2014/main" id="{8575AB4D-F48C-C32D-6DC2-785E3327148E}"/>
              </a:ext>
            </a:extLst>
          </p:cNvPr>
          <p:cNvSpPr>
            <a:spLocks noGrp="1"/>
          </p:cNvSpPr>
          <p:nvPr>
            <p:ph type="sldNum" sz="quarter" idx="5"/>
          </p:nvPr>
        </p:nvSpPr>
        <p:spPr/>
        <p:txBody>
          <a:bodyPr/>
          <a:lstStyle/>
          <a:p>
            <a:fld id="{53CE45CC-C9DA-EB43-B3B3-48D66941F014}" type="slidenum">
              <a:rPr lang="en-US" smtClean="0"/>
              <a:t>29</a:t>
            </a:fld>
            <a:endParaRPr lang="en-US"/>
          </a:p>
        </p:txBody>
      </p:sp>
    </p:spTree>
    <p:extLst>
      <p:ext uri="{BB962C8B-B14F-4D97-AF65-F5344CB8AC3E}">
        <p14:creationId xmlns:p14="http://schemas.microsoft.com/office/powerpoint/2010/main" val="640731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overview of today’s session. </a:t>
            </a:r>
            <a:r>
              <a:rPr lang="en-US" sz="3200" dirty="0"/>
              <a:t>I will be asking you to share some thoughts on different ALT+Text descriptions, and if you are comfortable, please share them in the chat. </a:t>
            </a:r>
          </a:p>
          <a:p>
            <a:pPr>
              <a:lnSpc>
                <a:spcPct val="150000"/>
              </a:lnSpc>
            </a:pPr>
            <a:r>
              <a:rPr lang="en-US" sz="3200" dirty="0"/>
              <a:t>Also, I am planning few minutes for a Q and A session at the end. Let’s get started! </a:t>
            </a:r>
          </a:p>
        </p:txBody>
      </p:sp>
      <p:sp>
        <p:nvSpPr>
          <p:cNvPr id="4" name="Slide Number Placeholder 3"/>
          <p:cNvSpPr>
            <a:spLocks noGrp="1"/>
          </p:cNvSpPr>
          <p:nvPr>
            <p:ph type="sldNum" sz="quarter" idx="5"/>
          </p:nvPr>
        </p:nvSpPr>
        <p:spPr/>
        <p:txBody>
          <a:bodyPr/>
          <a:lstStyle/>
          <a:p>
            <a:fld id="{4750A005-5FA3-9B47-B77F-E71DE58D4D9C}" type="slidenum">
              <a:rPr lang="en-US" smtClean="0"/>
              <a:t>3</a:t>
            </a:fld>
            <a:endParaRPr lang="en-US"/>
          </a:p>
        </p:txBody>
      </p:sp>
    </p:spTree>
    <p:extLst>
      <p:ext uri="{BB962C8B-B14F-4D97-AF65-F5344CB8AC3E}">
        <p14:creationId xmlns:p14="http://schemas.microsoft.com/office/powerpoint/2010/main" val="3309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To allow us to focus more on examples of ALT+Text, I want to set some assumptions. Things I am assuming we all know about ALT+Text descriptions. If you are not sure about any of these topics, please just type the number in the chat and I will be happy to review it. </a:t>
            </a:r>
          </a:p>
          <a:p>
            <a:r>
              <a:rPr lang="en-US" dirty="0"/>
              <a:t>So, number one,  I am assuming that all of us are familiar with what ALT+Text is and what we mean when we refer to the term ALT+Text. </a:t>
            </a:r>
          </a:p>
          <a:p>
            <a:r>
              <a:rPr lang="en-US" dirty="0"/>
              <a:t>Two, why ALT+Text is important for accessibility. </a:t>
            </a:r>
          </a:p>
          <a:p>
            <a:r>
              <a:rPr lang="en-US" dirty="0"/>
              <a:t>Three, why incorrect or missing ALT+Text is bad and how it is a barrier for screen reader users.</a:t>
            </a:r>
          </a:p>
          <a:p>
            <a:r>
              <a:rPr lang="en-US" dirty="0"/>
              <a:t>Number four, how ALT+Text works with assistive technology when a screen reader comes across an image with ALT+Text. </a:t>
            </a:r>
          </a:p>
          <a:p>
            <a:r>
              <a:rPr lang="en-US" dirty="0"/>
              <a:t>Finally, number five, that screen readers have character limits and alt descriptions should be kept to 180 characters or less. </a:t>
            </a:r>
          </a:p>
        </p:txBody>
      </p:sp>
      <p:sp>
        <p:nvSpPr>
          <p:cNvPr id="4" name="Slide Number Placeholder 3"/>
          <p:cNvSpPr>
            <a:spLocks noGrp="1"/>
          </p:cNvSpPr>
          <p:nvPr>
            <p:ph type="sldNum" sz="quarter" idx="5"/>
          </p:nvPr>
        </p:nvSpPr>
        <p:spPr/>
        <p:txBody>
          <a:bodyPr/>
          <a:lstStyle/>
          <a:p>
            <a:fld id="{53CE45CC-C9DA-EB43-B3B3-48D66941F014}" type="slidenum">
              <a:rPr lang="en-US" smtClean="0"/>
              <a:t>4</a:t>
            </a:fld>
            <a:endParaRPr lang="en-US"/>
          </a:p>
        </p:txBody>
      </p:sp>
    </p:spTree>
    <p:extLst>
      <p:ext uri="{BB962C8B-B14F-4D97-AF65-F5344CB8AC3E}">
        <p14:creationId xmlns:p14="http://schemas.microsoft.com/office/powerpoint/2010/main" val="36579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60A40-98E6-CC5D-618A-EE0640EED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AD39A-EA24-1309-92DC-DA5B83A2C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457FCD-DD07-76A2-6D4A-B62727EA0C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Calibri" panose="020F0502020204030204" pitchFamily="34" charset="0"/>
                <a:cs typeface="Times New Roman" panose="02020603050405020304" pitchFamily="18" charset="0"/>
              </a:rPr>
              <a:t>Let’s dive in and start exploring how to craft some meaningful ALT+Text descriptions!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2188C18-4907-32E7-AD41-5A0E90DF47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E45CC-C9DA-EB43-B3B3-48D66941F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41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rPr>
              <a:t>The first step in crafting some fantastic ALT+Text is deciding on which images NEED an alternative description, and which ones don’t.</a:t>
            </a:r>
            <a:endParaRPr lang="en-US"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3CE45CC-C9DA-EB43-B3B3-48D66941F014}" type="slidenum">
              <a:rPr lang="en-US" smtClean="0"/>
              <a:t>6</a:t>
            </a:fld>
            <a:endParaRPr lang="en-US"/>
          </a:p>
        </p:txBody>
      </p:sp>
    </p:spTree>
    <p:extLst>
      <p:ext uri="{BB962C8B-B14F-4D97-AF65-F5344CB8AC3E}">
        <p14:creationId xmlns:p14="http://schemas.microsoft.com/office/powerpoint/2010/main" val="3201251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determine what images need ALT+Text, I suggest a fun game: Meaningful or Decorative?</a:t>
            </a:r>
            <a:br>
              <a:rPr lang="en-US" dirty="0"/>
            </a:br>
            <a:r>
              <a:rPr lang="en-US" dirty="0"/>
              <a:t>You can play this fun game with your colleagues or by yourself as a way to stay awake during meetings with PowerPoints, that should have been an e-mail! </a:t>
            </a:r>
          </a:p>
          <a:p>
            <a:endParaRPr lang="en-US" dirty="0"/>
          </a:p>
          <a:p>
            <a:r>
              <a:rPr lang="en-US" dirty="0"/>
              <a:t>Meaningful images: These are images that are important. If they have some significance to sighted readers, then they require a description of some kind. </a:t>
            </a:r>
          </a:p>
          <a:p>
            <a:r>
              <a:rPr lang="en-US" dirty="0"/>
              <a:t>Decorative images: These are images, that if removed from the page, do not detract from the message or remove some important information. Decorative images do not require a description.  Let’s play!  Those of you who are screen reader users – you get to play too, but you get to be judges, and just like the TV show Who’s Line Is It Anyway? You award the points!</a:t>
            </a:r>
          </a:p>
        </p:txBody>
      </p:sp>
      <p:sp>
        <p:nvSpPr>
          <p:cNvPr id="4" name="Slide Number Placeholder 3"/>
          <p:cNvSpPr>
            <a:spLocks noGrp="1"/>
          </p:cNvSpPr>
          <p:nvPr>
            <p:ph type="sldNum" sz="quarter" idx="5"/>
          </p:nvPr>
        </p:nvSpPr>
        <p:spPr/>
        <p:txBody>
          <a:bodyPr/>
          <a:lstStyle/>
          <a:p>
            <a:fld id="{53CE45CC-C9DA-EB43-B3B3-48D66941F014}" type="slidenum">
              <a:rPr lang="en-US" smtClean="0"/>
              <a:t>7</a:t>
            </a:fld>
            <a:endParaRPr lang="en-US"/>
          </a:p>
        </p:txBody>
      </p:sp>
    </p:spTree>
    <p:extLst>
      <p:ext uri="{BB962C8B-B14F-4D97-AF65-F5344CB8AC3E}">
        <p14:creationId xmlns:p14="http://schemas.microsoft.com/office/powerpoint/2010/main" val="106561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up, Sighted people in the audience, Is this a meaningful or decorative image? Please enter your thoughts in the chat. I’ll describe it a minute and we can decide. Description: the ASU Seal: Arizona State University. 1885. Great Seal of the State of Arizona. 1912 in red on a white background. Choice: Meaningful! Points awarded?</a:t>
            </a:r>
          </a:p>
        </p:txBody>
      </p:sp>
      <p:sp>
        <p:nvSpPr>
          <p:cNvPr id="4" name="Slide Number Placeholder 3"/>
          <p:cNvSpPr>
            <a:spLocks noGrp="1"/>
          </p:cNvSpPr>
          <p:nvPr>
            <p:ph type="sldNum" sz="quarter" idx="5"/>
          </p:nvPr>
        </p:nvSpPr>
        <p:spPr/>
        <p:txBody>
          <a:bodyPr/>
          <a:lstStyle/>
          <a:p>
            <a:fld id="{53CE45CC-C9DA-EB43-B3B3-48D66941F014}" type="slidenum">
              <a:rPr lang="en-US" smtClean="0"/>
              <a:t>8</a:t>
            </a:fld>
            <a:endParaRPr lang="en-US"/>
          </a:p>
        </p:txBody>
      </p:sp>
    </p:spTree>
    <p:extLst>
      <p:ext uri="{BB962C8B-B14F-4D97-AF65-F5344CB8AC3E}">
        <p14:creationId xmlns:p14="http://schemas.microsoft.com/office/powerpoint/2010/main" val="97769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explore this image. Meaningful or decorative? Please enter your thoughts in the chat. </a:t>
            </a:r>
          </a:p>
          <a:p>
            <a:r>
              <a:rPr lang="en-US" dirty="0"/>
              <a:t>Description: A blue pentagon. Answer: This would most likely be decorative image, depending on how it is used on the page. And we will talk about that in a few minutes. Any points awarded? </a:t>
            </a:r>
          </a:p>
        </p:txBody>
      </p:sp>
      <p:sp>
        <p:nvSpPr>
          <p:cNvPr id="4" name="Slide Number Placeholder 3"/>
          <p:cNvSpPr>
            <a:spLocks noGrp="1"/>
          </p:cNvSpPr>
          <p:nvPr>
            <p:ph type="sldNum" sz="quarter" idx="5"/>
          </p:nvPr>
        </p:nvSpPr>
        <p:spPr/>
        <p:txBody>
          <a:bodyPr/>
          <a:lstStyle/>
          <a:p>
            <a:fld id="{53CE45CC-C9DA-EB43-B3B3-48D66941F014}" type="slidenum">
              <a:rPr lang="en-US" smtClean="0"/>
              <a:t>9</a:t>
            </a:fld>
            <a:endParaRPr lang="en-US"/>
          </a:p>
        </p:txBody>
      </p:sp>
    </p:spTree>
    <p:extLst>
      <p:ext uri="{BB962C8B-B14F-4D97-AF65-F5344CB8AC3E}">
        <p14:creationId xmlns:p14="http://schemas.microsoft.com/office/powerpoint/2010/main" val="2765704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10" name="Graphic 24">
            <a:extLst>
              <a:ext uri="{FF2B5EF4-FFF2-40B4-BE49-F238E27FC236}">
                <a16:creationId xmlns:a16="http://schemas.microsoft.com/office/drawing/2014/main" id="{0B59B105-A08F-65CC-F7E9-9525164D99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742" y="136525"/>
            <a:ext cx="11591316" cy="3465514"/>
          </a:xfrm>
          <a:prstGeom prst="rect">
            <a:avLst/>
          </a:prstGeom>
        </p:spPr>
      </p:pic>
      <p:sp>
        <p:nvSpPr>
          <p:cNvPr id="4" name="Date Placeholder 3">
            <a:extLst>
              <a:ext uri="{FF2B5EF4-FFF2-40B4-BE49-F238E27FC236}">
                <a16:creationId xmlns:a16="http://schemas.microsoft.com/office/drawing/2014/main" id="{461FE969-61CD-2227-5E5A-DF54DC5D4CB8}"/>
              </a:ext>
            </a:extLst>
          </p:cNvPr>
          <p:cNvSpPr>
            <a:spLocks noGrp="1"/>
          </p:cNvSpPr>
          <p:nvPr>
            <p:ph type="dt" sz="half" idx="10"/>
          </p:nvPr>
        </p:nvSpPr>
        <p:spPr/>
        <p:txBody>
          <a:bodyPr/>
          <a:lstStyle/>
          <a:p>
            <a:fld id="{FEA03EED-460D-574B-BA11-63784BEDE1AE}" type="datetimeFigureOut">
              <a:rPr lang="en-US" smtClean="0"/>
              <a:t>10/21/24</a:t>
            </a:fld>
            <a:endParaRPr lang="en-US"/>
          </a:p>
        </p:txBody>
      </p:sp>
      <p:sp>
        <p:nvSpPr>
          <p:cNvPr id="5" name="Footer Placeholder 4">
            <a:extLst>
              <a:ext uri="{FF2B5EF4-FFF2-40B4-BE49-F238E27FC236}">
                <a16:creationId xmlns:a16="http://schemas.microsoft.com/office/drawing/2014/main" id="{2F6C8FA3-A414-403E-0617-46556E9E0423}"/>
              </a:ext>
            </a:extLst>
          </p:cNvPr>
          <p:cNvSpPr>
            <a:spLocks noGrp="1"/>
          </p:cNvSpPr>
          <p:nvPr>
            <p:ph type="ftr" sz="quarter" idx="11"/>
          </p:nvPr>
        </p:nvSpPr>
        <p:spPr/>
        <p:txBody>
          <a:bodyPr/>
          <a:lstStyle/>
          <a:p>
            <a:r>
              <a:rPr lang="en-US" dirty="0"/>
              <a:t>Copyright 2023 Accessiblü LLC</a:t>
            </a:r>
          </a:p>
          <a:p>
            <a:endParaRPr lang="en-US" dirty="0"/>
          </a:p>
        </p:txBody>
      </p:sp>
      <p:sp>
        <p:nvSpPr>
          <p:cNvPr id="6" name="Slide Number Placeholder 5">
            <a:extLst>
              <a:ext uri="{FF2B5EF4-FFF2-40B4-BE49-F238E27FC236}">
                <a16:creationId xmlns:a16="http://schemas.microsoft.com/office/drawing/2014/main" id="{48CC03D7-8B30-B24F-C8B9-155BF43FBEEE}"/>
              </a:ext>
            </a:extLst>
          </p:cNvPr>
          <p:cNvSpPr>
            <a:spLocks noGrp="1"/>
          </p:cNvSpPr>
          <p:nvPr>
            <p:ph type="sldNum" sz="quarter" idx="12"/>
          </p:nvPr>
        </p:nvSpPr>
        <p:spPr/>
        <p:txBody>
          <a:bodyPr/>
          <a:lstStyle/>
          <a:p>
            <a:fld id="{22ABC54D-78DD-0944-8D47-C65BDAE620C3}" type="slidenum">
              <a:rPr lang="en-US" smtClean="0"/>
              <a:t>‹#›</a:t>
            </a:fld>
            <a:endParaRPr lang="en-US"/>
          </a:p>
        </p:txBody>
      </p:sp>
    </p:spTree>
    <p:extLst>
      <p:ext uri="{BB962C8B-B14F-4D97-AF65-F5344CB8AC3E}">
        <p14:creationId xmlns:p14="http://schemas.microsoft.com/office/powerpoint/2010/main" val="6071636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76E9A-EC3F-E127-2387-D47AE8E394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B3E511-AA3B-13E1-B7AF-5E66A3133B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73081-696D-545F-2F4D-1A412E228000}"/>
              </a:ext>
            </a:extLst>
          </p:cNvPr>
          <p:cNvSpPr>
            <a:spLocks noGrp="1"/>
          </p:cNvSpPr>
          <p:nvPr>
            <p:ph type="dt" sz="half" idx="10"/>
          </p:nvPr>
        </p:nvSpPr>
        <p:spPr/>
        <p:txBody>
          <a:bodyPr/>
          <a:lstStyle/>
          <a:p>
            <a:fld id="{FEA03EED-460D-574B-BA11-63784BEDE1AE}" type="datetimeFigureOut">
              <a:rPr lang="en-US" smtClean="0"/>
              <a:t>10/21/24</a:t>
            </a:fld>
            <a:endParaRPr lang="en-US"/>
          </a:p>
        </p:txBody>
      </p:sp>
      <p:sp>
        <p:nvSpPr>
          <p:cNvPr id="5" name="Footer Placeholder 4">
            <a:extLst>
              <a:ext uri="{FF2B5EF4-FFF2-40B4-BE49-F238E27FC236}">
                <a16:creationId xmlns:a16="http://schemas.microsoft.com/office/drawing/2014/main" id="{6C536200-DBEF-C982-5385-5E3336F061A3}"/>
              </a:ext>
            </a:extLst>
          </p:cNvPr>
          <p:cNvSpPr>
            <a:spLocks noGrp="1"/>
          </p:cNvSpPr>
          <p:nvPr>
            <p:ph type="ftr" sz="quarter" idx="11"/>
          </p:nvPr>
        </p:nvSpPr>
        <p:spPr/>
        <p:txBody>
          <a:bodyPr/>
          <a:lstStyle/>
          <a:p>
            <a:r>
              <a:rPr lang="en-US" dirty="0"/>
              <a:t>Copyright 2023 Accessiblü LLC</a:t>
            </a:r>
          </a:p>
          <a:p>
            <a:endParaRPr lang="en-US" dirty="0"/>
          </a:p>
        </p:txBody>
      </p:sp>
      <p:sp>
        <p:nvSpPr>
          <p:cNvPr id="6" name="Slide Number Placeholder 5">
            <a:extLst>
              <a:ext uri="{FF2B5EF4-FFF2-40B4-BE49-F238E27FC236}">
                <a16:creationId xmlns:a16="http://schemas.microsoft.com/office/drawing/2014/main" id="{42CB576C-4DC6-E28C-4BF1-CA08B0902242}"/>
              </a:ext>
            </a:extLst>
          </p:cNvPr>
          <p:cNvSpPr>
            <a:spLocks noGrp="1"/>
          </p:cNvSpPr>
          <p:nvPr>
            <p:ph type="sldNum" sz="quarter" idx="12"/>
          </p:nvPr>
        </p:nvSpPr>
        <p:spPr/>
        <p:txBody>
          <a:bodyPr/>
          <a:lstStyle/>
          <a:p>
            <a:fld id="{22ABC54D-78DD-0944-8D47-C65BDAE620C3}" type="slidenum">
              <a:rPr lang="en-US" smtClean="0"/>
              <a:t>‹#›</a:t>
            </a:fld>
            <a:endParaRPr lang="en-US"/>
          </a:p>
        </p:txBody>
      </p:sp>
      <p:pic>
        <p:nvPicPr>
          <p:cNvPr id="7" name="Picture 6" descr="Abbreviated accessible logo, &quot;Ablu.&quot;">
            <a:extLst>
              <a:ext uri="{FF2B5EF4-FFF2-40B4-BE49-F238E27FC236}">
                <a16:creationId xmlns:a16="http://schemas.microsoft.com/office/drawing/2014/main" id="{B3A0D510-14A4-93A0-10D4-6ADA34EB1C12}"/>
              </a:ext>
              <a:ext uri="{C183D7F6-B498-43B3-948B-1728B52AA6E4}">
                <adec:decorative xmlns:adec="http://schemas.microsoft.com/office/drawing/2017/decorative" val="0"/>
              </a:ext>
            </a:extLst>
          </p:cNvPr>
          <p:cNvPicPr>
            <a:picLocks noChangeAspect="1"/>
          </p:cNvPicPr>
          <p:nvPr userDrawn="1"/>
        </p:nvPicPr>
        <p:blipFill rotWithShape="1">
          <a:blip r:embed="rId2"/>
          <a:srcRect l="7719" t="24963" r="9190" b="24372"/>
          <a:stretch/>
        </p:blipFill>
        <p:spPr>
          <a:xfrm>
            <a:off x="10619873" y="88440"/>
            <a:ext cx="1467853" cy="895016"/>
          </a:xfrm>
          <a:prstGeom prst="rect">
            <a:avLst/>
          </a:prstGeom>
        </p:spPr>
      </p:pic>
    </p:spTree>
    <p:extLst>
      <p:ext uri="{BB962C8B-B14F-4D97-AF65-F5344CB8AC3E}">
        <p14:creationId xmlns:p14="http://schemas.microsoft.com/office/powerpoint/2010/main" val="11287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47D06F-C21F-EB02-91BB-B53C345BC0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04E924-1D7D-F295-FC13-DDA2474D2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6BB8D-EB9B-DD8A-2A44-30538F39E51B}"/>
              </a:ext>
            </a:extLst>
          </p:cNvPr>
          <p:cNvSpPr>
            <a:spLocks noGrp="1"/>
          </p:cNvSpPr>
          <p:nvPr>
            <p:ph type="dt" sz="half" idx="10"/>
          </p:nvPr>
        </p:nvSpPr>
        <p:spPr/>
        <p:txBody>
          <a:bodyPr/>
          <a:lstStyle/>
          <a:p>
            <a:fld id="{FEA03EED-460D-574B-BA11-63784BEDE1AE}" type="datetimeFigureOut">
              <a:rPr lang="en-US" smtClean="0"/>
              <a:t>10/21/24</a:t>
            </a:fld>
            <a:endParaRPr lang="en-US"/>
          </a:p>
        </p:txBody>
      </p:sp>
      <p:sp>
        <p:nvSpPr>
          <p:cNvPr id="5" name="Footer Placeholder 4">
            <a:extLst>
              <a:ext uri="{FF2B5EF4-FFF2-40B4-BE49-F238E27FC236}">
                <a16:creationId xmlns:a16="http://schemas.microsoft.com/office/drawing/2014/main" id="{83564D64-4037-F627-16EE-287DB5E8FE71}"/>
              </a:ext>
            </a:extLst>
          </p:cNvPr>
          <p:cNvSpPr>
            <a:spLocks noGrp="1"/>
          </p:cNvSpPr>
          <p:nvPr>
            <p:ph type="ftr" sz="quarter" idx="11"/>
          </p:nvPr>
        </p:nvSpPr>
        <p:spPr/>
        <p:txBody>
          <a:bodyPr/>
          <a:lstStyle/>
          <a:p>
            <a:r>
              <a:rPr lang="en-US" dirty="0"/>
              <a:t>Copyright 2023 Accessiblü LLC</a:t>
            </a:r>
          </a:p>
          <a:p>
            <a:endParaRPr lang="en-US" dirty="0"/>
          </a:p>
        </p:txBody>
      </p:sp>
      <p:sp>
        <p:nvSpPr>
          <p:cNvPr id="6" name="Slide Number Placeholder 5">
            <a:extLst>
              <a:ext uri="{FF2B5EF4-FFF2-40B4-BE49-F238E27FC236}">
                <a16:creationId xmlns:a16="http://schemas.microsoft.com/office/drawing/2014/main" id="{887C62BB-CD3F-7C2B-4DBD-663B41BAA848}"/>
              </a:ext>
            </a:extLst>
          </p:cNvPr>
          <p:cNvSpPr>
            <a:spLocks noGrp="1"/>
          </p:cNvSpPr>
          <p:nvPr>
            <p:ph type="sldNum" sz="quarter" idx="12"/>
          </p:nvPr>
        </p:nvSpPr>
        <p:spPr/>
        <p:txBody>
          <a:bodyPr/>
          <a:lstStyle/>
          <a:p>
            <a:fld id="{22ABC54D-78DD-0944-8D47-C65BDAE620C3}" type="slidenum">
              <a:rPr lang="en-US" smtClean="0"/>
              <a:t>‹#›</a:t>
            </a:fld>
            <a:endParaRPr lang="en-US"/>
          </a:p>
        </p:txBody>
      </p:sp>
      <p:pic>
        <p:nvPicPr>
          <p:cNvPr id="7" name="Picture 6" descr="Abbreviated accessible logo, &quot;Ablu.&quot;">
            <a:extLst>
              <a:ext uri="{FF2B5EF4-FFF2-40B4-BE49-F238E27FC236}">
                <a16:creationId xmlns:a16="http://schemas.microsoft.com/office/drawing/2014/main" id="{B1058F88-157C-4F60-32C8-3E5798EEA77C}"/>
              </a:ext>
              <a:ext uri="{C183D7F6-B498-43B3-948B-1728B52AA6E4}">
                <adec:decorative xmlns:adec="http://schemas.microsoft.com/office/drawing/2017/decorative" val="0"/>
              </a:ext>
            </a:extLst>
          </p:cNvPr>
          <p:cNvPicPr>
            <a:picLocks noChangeAspect="1"/>
          </p:cNvPicPr>
          <p:nvPr userDrawn="1"/>
        </p:nvPicPr>
        <p:blipFill rotWithShape="1">
          <a:blip r:embed="rId2"/>
          <a:srcRect l="7719" t="24963" r="9190" b="24372"/>
          <a:stretch/>
        </p:blipFill>
        <p:spPr>
          <a:xfrm rot="5400000">
            <a:off x="10772274" y="5540041"/>
            <a:ext cx="1467853" cy="895016"/>
          </a:xfrm>
          <a:prstGeom prst="rect">
            <a:avLst/>
          </a:prstGeom>
        </p:spPr>
      </p:pic>
    </p:spTree>
    <p:extLst>
      <p:ext uri="{BB962C8B-B14F-4D97-AF65-F5344CB8AC3E}">
        <p14:creationId xmlns:p14="http://schemas.microsoft.com/office/powerpoint/2010/main" val="144333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DA992-CF02-50FB-0BBB-98613BDF90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43969-42DA-8448-2E23-6C2FBE9CC33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C79F9A4-B40F-49E7-8337-8C8FC36851F4}"/>
              </a:ext>
            </a:extLst>
          </p:cNvPr>
          <p:cNvSpPr>
            <a:spLocks noGrp="1"/>
          </p:cNvSpPr>
          <p:nvPr>
            <p:ph type="dt" sz="half" idx="10"/>
          </p:nvPr>
        </p:nvSpPr>
        <p:spPr/>
        <p:txBody>
          <a:bodyPr/>
          <a:lstStyle/>
          <a:p>
            <a:fld id="{FEA03EED-460D-574B-BA11-63784BEDE1AE}" type="datetimeFigureOut">
              <a:rPr lang="en-US" smtClean="0"/>
              <a:t>10/21/24</a:t>
            </a:fld>
            <a:endParaRPr lang="en-US"/>
          </a:p>
        </p:txBody>
      </p:sp>
      <p:sp>
        <p:nvSpPr>
          <p:cNvPr id="5" name="Footer Placeholder 4">
            <a:extLst>
              <a:ext uri="{FF2B5EF4-FFF2-40B4-BE49-F238E27FC236}">
                <a16:creationId xmlns:a16="http://schemas.microsoft.com/office/drawing/2014/main" id="{48197B0C-BAF8-C4C6-47DA-0E08A0E60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F9635-5D9B-7197-AF92-03DBF3883265}"/>
              </a:ext>
            </a:extLst>
          </p:cNvPr>
          <p:cNvSpPr>
            <a:spLocks noGrp="1"/>
          </p:cNvSpPr>
          <p:nvPr>
            <p:ph type="sldNum" sz="quarter" idx="12"/>
          </p:nvPr>
        </p:nvSpPr>
        <p:spPr/>
        <p:txBody>
          <a:bodyPr/>
          <a:lstStyle/>
          <a:p>
            <a:fld id="{22ABC54D-78DD-0944-8D47-C65BDAE620C3}" type="slidenum">
              <a:rPr lang="en-US" smtClean="0"/>
              <a:t>‹#›</a:t>
            </a:fld>
            <a:endParaRPr lang="en-US"/>
          </a:p>
        </p:txBody>
      </p:sp>
      <p:pic>
        <p:nvPicPr>
          <p:cNvPr id="7" name="Picture 6" descr="Abbreviated accessible logo, &quot;Ablu.&quot;">
            <a:extLst>
              <a:ext uri="{FF2B5EF4-FFF2-40B4-BE49-F238E27FC236}">
                <a16:creationId xmlns:a16="http://schemas.microsoft.com/office/drawing/2014/main" id="{3C34B820-4CD1-7B30-2D0B-C6EA96957954}"/>
              </a:ext>
              <a:ext uri="{C183D7F6-B498-43B3-948B-1728B52AA6E4}">
                <adec:decorative xmlns:adec="http://schemas.microsoft.com/office/drawing/2017/decorative" val="0"/>
              </a:ext>
            </a:extLst>
          </p:cNvPr>
          <p:cNvPicPr>
            <a:picLocks noChangeAspect="1"/>
          </p:cNvPicPr>
          <p:nvPr userDrawn="1"/>
        </p:nvPicPr>
        <p:blipFill rotWithShape="1">
          <a:blip r:embed="rId2"/>
          <a:srcRect l="7719" t="24963" r="9190" b="24372"/>
          <a:stretch/>
        </p:blipFill>
        <p:spPr>
          <a:xfrm>
            <a:off x="10619873" y="88440"/>
            <a:ext cx="1467853" cy="895016"/>
          </a:xfrm>
          <a:prstGeom prst="rect">
            <a:avLst/>
          </a:prstGeom>
        </p:spPr>
      </p:pic>
      <p:sp>
        <p:nvSpPr>
          <p:cNvPr id="8" name="Rectangle 7">
            <a:extLst>
              <a:ext uri="{FF2B5EF4-FFF2-40B4-BE49-F238E27FC236}">
                <a16:creationId xmlns:a16="http://schemas.microsoft.com/office/drawing/2014/main" id="{7847FD2C-6070-44BD-6F57-D612991C6567}"/>
              </a:ext>
            </a:extLst>
          </p:cNvPr>
          <p:cNvSpPr/>
          <p:nvPr userDrawn="1"/>
        </p:nvSpPr>
        <p:spPr>
          <a:xfrm>
            <a:off x="0" y="0"/>
            <a:ext cx="381000" cy="6858000"/>
          </a:xfrm>
          <a:prstGeom prst="rect">
            <a:avLst/>
          </a:prstGeom>
          <a:gradFill>
            <a:gsLst>
              <a:gs pos="7000">
                <a:srgbClr val="0049DB"/>
              </a:gs>
              <a:gs pos="100000">
                <a:schemeClr val="bg2">
                  <a:tint val="98000"/>
                  <a:satMod val="130000"/>
                  <a:shade val="90000"/>
                  <a:lumMod val="103000"/>
                </a:schemeClr>
              </a:gs>
              <a:gs pos="100000">
                <a:schemeClr val="bg1"/>
              </a:gs>
            </a:gsLst>
            <a:lin ang="0" scaled="1"/>
          </a:gradFill>
        </p:spPr>
        <p:style>
          <a:lnRef idx="3">
            <a:schemeClr val="lt1"/>
          </a:lnRef>
          <a:fillRef idx="1">
            <a:schemeClr val="dk1"/>
          </a:fillRef>
          <a:effectRef idx="1">
            <a:schemeClr val="dk1"/>
          </a:effectRef>
          <a:fontRef idx="minor">
            <a:schemeClr val="lt1"/>
          </a:fontRef>
        </p:style>
        <p:txBody>
          <a:bodyPr rtlCol="0" anchor="ctr"/>
          <a:lstStyle/>
          <a:p>
            <a:pPr algn="ctr"/>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5124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32DA38-4F1C-6810-5805-BE33BB850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71270B-C6D2-F215-F213-4D1CC457C276}"/>
              </a:ext>
            </a:extLst>
          </p:cNvPr>
          <p:cNvSpPr>
            <a:spLocks noGrp="1"/>
          </p:cNvSpPr>
          <p:nvPr>
            <p:ph type="dt" sz="half" idx="10"/>
          </p:nvPr>
        </p:nvSpPr>
        <p:spPr/>
        <p:txBody>
          <a:bodyPr/>
          <a:lstStyle/>
          <a:p>
            <a:fld id="{FEA03EED-460D-574B-BA11-63784BEDE1AE}" type="datetimeFigureOut">
              <a:rPr lang="en-US" smtClean="0"/>
              <a:t>10/21/24</a:t>
            </a:fld>
            <a:endParaRPr lang="en-US"/>
          </a:p>
        </p:txBody>
      </p:sp>
      <p:sp>
        <p:nvSpPr>
          <p:cNvPr id="5" name="Footer Placeholder 4">
            <a:extLst>
              <a:ext uri="{FF2B5EF4-FFF2-40B4-BE49-F238E27FC236}">
                <a16:creationId xmlns:a16="http://schemas.microsoft.com/office/drawing/2014/main" id="{114DFAA1-D7CA-0D24-0822-27B79A4E406C}"/>
              </a:ext>
            </a:extLst>
          </p:cNvPr>
          <p:cNvSpPr>
            <a:spLocks noGrp="1"/>
          </p:cNvSpPr>
          <p:nvPr>
            <p:ph type="ftr" sz="quarter" idx="11"/>
          </p:nvPr>
        </p:nvSpPr>
        <p:spPr/>
        <p:txBody>
          <a:bodyPr/>
          <a:lstStyle/>
          <a:p>
            <a:r>
              <a:rPr lang="en-US" dirty="0"/>
              <a:t>Copyright 2023 Accessiblü LLC</a:t>
            </a:r>
          </a:p>
          <a:p>
            <a:endParaRPr lang="en-US" dirty="0"/>
          </a:p>
        </p:txBody>
      </p:sp>
      <p:sp>
        <p:nvSpPr>
          <p:cNvPr id="6" name="Slide Number Placeholder 5">
            <a:extLst>
              <a:ext uri="{FF2B5EF4-FFF2-40B4-BE49-F238E27FC236}">
                <a16:creationId xmlns:a16="http://schemas.microsoft.com/office/drawing/2014/main" id="{1DF6005B-84A7-C03C-D428-DCA89403A149}"/>
              </a:ext>
            </a:extLst>
          </p:cNvPr>
          <p:cNvSpPr>
            <a:spLocks noGrp="1"/>
          </p:cNvSpPr>
          <p:nvPr>
            <p:ph type="sldNum" sz="quarter" idx="12"/>
          </p:nvPr>
        </p:nvSpPr>
        <p:spPr/>
        <p:txBody>
          <a:bodyPr/>
          <a:lstStyle/>
          <a:p>
            <a:fld id="{22ABC54D-78DD-0944-8D47-C65BDAE620C3}" type="slidenum">
              <a:rPr lang="en-US" smtClean="0"/>
              <a:t>‹#›</a:t>
            </a:fld>
            <a:endParaRPr lang="en-US"/>
          </a:p>
        </p:txBody>
      </p:sp>
      <p:sp>
        <p:nvSpPr>
          <p:cNvPr id="2" name="Title 1">
            <a:extLst>
              <a:ext uri="{FF2B5EF4-FFF2-40B4-BE49-F238E27FC236}">
                <a16:creationId xmlns:a16="http://schemas.microsoft.com/office/drawing/2014/main" id="{5E39E082-41B6-8719-29BE-F07FC7AAB0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402154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108A-1A4C-4E32-7EBC-363A6F9485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F7C7DC-9C3E-5B58-E2C0-F580C2F293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B8B245-8E90-AD54-FCBD-7B8B76FBC0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EF9E6B-D8DC-AA4F-C9BE-0C18083E7113}"/>
              </a:ext>
            </a:extLst>
          </p:cNvPr>
          <p:cNvSpPr>
            <a:spLocks noGrp="1"/>
          </p:cNvSpPr>
          <p:nvPr>
            <p:ph type="dt" sz="half" idx="10"/>
          </p:nvPr>
        </p:nvSpPr>
        <p:spPr/>
        <p:txBody>
          <a:bodyPr/>
          <a:lstStyle/>
          <a:p>
            <a:fld id="{FEA03EED-460D-574B-BA11-63784BEDE1AE}" type="datetimeFigureOut">
              <a:rPr lang="en-US" smtClean="0"/>
              <a:t>10/21/24</a:t>
            </a:fld>
            <a:endParaRPr lang="en-US"/>
          </a:p>
        </p:txBody>
      </p:sp>
      <p:sp>
        <p:nvSpPr>
          <p:cNvPr id="6" name="Footer Placeholder 5">
            <a:extLst>
              <a:ext uri="{FF2B5EF4-FFF2-40B4-BE49-F238E27FC236}">
                <a16:creationId xmlns:a16="http://schemas.microsoft.com/office/drawing/2014/main" id="{C726B695-B3AD-0CEE-8EAC-72321CE8941C}"/>
              </a:ext>
            </a:extLst>
          </p:cNvPr>
          <p:cNvSpPr>
            <a:spLocks noGrp="1"/>
          </p:cNvSpPr>
          <p:nvPr>
            <p:ph type="ftr" sz="quarter" idx="11"/>
          </p:nvPr>
        </p:nvSpPr>
        <p:spPr/>
        <p:txBody>
          <a:bodyPr/>
          <a:lstStyle/>
          <a:p>
            <a:r>
              <a:rPr lang="en-US" dirty="0"/>
              <a:t>Copyright 2023 Accessiblü LLC</a:t>
            </a:r>
          </a:p>
          <a:p>
            <a:endParaRPr lang="en-US" dirty="0"/>
          </a:p>
        </p:txBody>
      </p:sp>
      <p:sp>
        <p:nvSpPr>
          <p:cNvPr id="7" name="Slide Number Placeholder 6">
            <a:extLst>
              <a:ext uri="{FF2B5EF4-FFF2-40B4-BE49-F238E27FC236}">
                <a16:creationId xmlns:a16="http://schemas.microsoft.com/office/drawing/2014/main" id="{9CED3A6F-209A-EEE2-B423-E647BC2543A7}"/>
              </a:ext>
            </a:extLst>
          </p:cNvPr>
          <p:cNvSpPr>
            <a:spLocks noGrp="1"/>
          </p:cNvSpPr>
          <p:nvPr>
            <p:ph type="sldNum" sz="quarter" idx="12"/>
          </p:nvPr>
        </p:nvSpPr>
        <p:spPr/>
        <p:txBody>
          <a:bodyPr/>
          <a:lstStyle/>
          <a:p>
            <a:fld id="{22ABC54D-78DD-0944-8D47-C65BDAE620C3}" type="slidenum">
              <a:rPr lang="en-US" smtClean="0"/>
              <a:t>‹#›</a:t>
            </a:fld>
            <a:endParaRPr lang="en-US"/>
          </a:p>
        </p:txBody>
      </p:sp>
      <p:pic>
        <p:nvPicPr>
          <p:cNvPr id="8" name="Picture 7" descr="Abbreviated accessible logo, &quot;Ablu.&quot;">
            <a:extLst>
              <a:ext uri="{FF2B5EF4-FFF2-40B4-BE49-F238E27FC236}">
                <a16:creationId xmlns:a16="http://schemas.microsoft.com/office/drawing/2014/main" id="{815EA24A-9BD7-B44F-488B-14DD49CE24D5}"/>
              </a:ext>
              <a:ext uri="{C183D7F6-B498-43B3-948B-1728B52AA6E4}">
                <adec:decorative xmlns:adec="http://schemas.microsoft.com/office/drawing/2017/decorative" val="0"/>
              </a:ext>
            </a:extLst>
          </p:cNvPr>
          <p:cNvPicPr>
            <a:picLocks noChangeAspect="1"/>
          </p:cNvPicPr>
          <p:nvPr userDrawn="1"/>
        </p:nvPicPr>
        <p:blipFill rotWithShape="1">
          <a:blip r:embed="rId2"/>
          <a:srcRect l="7719" t="24963" r="9190" b="24372"/>
          <a:stretch/>
        </p:blipFill>
        <p:spPr>
          <a:xfrm>
            <a:off x="10619873" y="88440"/>
            <a:ext cx="1467853" cy="895016"/>
          </a:xfrm>
          <a:prstGeom prst="rect">
            <a:avLst/>
          </a:prstGeom>
        </p:spPr>
      </p:pic>
      <p:sp>
        <p:nvSpPr>
          <p:cNvPr id="9" name="Rectangle 8">
            <a:extLst>
              <a:ext uri="{FF2B5EF4-FFF2-40B4-BE49-F238E27FC236}">
                <a16:creationId xmlns:a16="http://schemas.microsoft.com/office/drawing/2014/main" id="{85375FD2-C28F-9072-1C22-5500B6BFF72D}"/>
              </a:ext>
            </a:extLst>
          </p:cNvPr>
          <p:cNvSpPr/>
          <p:nvPr userDrawn="1"/>
        </p:nvSpPr>
        <p:spPr>
          <a:xfrm>
            <a:off x="0" y="136525"/>
            <a:ext cx="381000" cy="6858000"/>
          </a:xfrm>
          <a:prstGeom prst="rect">
            <a:avLst/>
          </a:prstGeom>
          <a:gradFill>
            <a:gsLst>
              <a:gs pos="7000">
                <a:srgbClr val="0049DB"/>
              </a:gs>
              <a:gs pos="100000">
                <a:schemeClr val="bg2">
                  <a:tint val="98000"/>
                  <a:satMod val="130000"/>
                  <a:shade val="90000"/>
                  <a:lumMod val="103000"/>
                </a:schemeClr>
              </a:gs>
              <a:gs pos="100000">
                <a:schemeClr val="bg1"/>
              </a:gs>
            </a:gsLst>
            <a:lin ang="0" scaled="1"/>
          </a:gradFill>
        </p:spPr>
        <p:style>
          <a:lnRef idx="3">
            <a:schemeClr val="lt1"/>
          </a:lnRef>
          <a:fillRef idx="1">
            <a:schemeClr val="dk1"/>
          </a:fillRef>
          <a:effectRef idx="1">
            <a:schemeClr val="dk1"/>
          </a:effectRef>
          <a:fontRef idx="minor">
            <a:schemeClr val="lt1"/>
          </a:fontRef>
        </p:style>
        <p:txBody>
          <a:bodyPr rtlCol="0" anchor="ctr"/>
          <a:lstStyle/>
          <a:p>
            <a:pPr algn="ctr"/>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46011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CCFE-A017-C4D9-0F48-9219E4BE1E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1EDDE7-8150-4F61-6F34-7D1017807A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966EE0-1D90-AF9D-1426-3B32D3A1C3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52D3A7-45EB-77AB-A7B3-EC247F17B6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361771-7C1C-C7BF-E57B-D12AF0F45F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EFE69A-38AA-DBD8-61F6-0ADC814976DC}"/>
              </a:ext>
            </a:extLst>
          </p:cNvPr>
          <p:cNvSpPr>
            <a:spLocks noGrp="1"/>
          </p:cNvSpPr>
          <p:nvPr>
            <p:ph type="dt" sz="half" idx="10"/>
          </p:nvPr>
        </p:nvSpPr>
        <p:spPr/>
        <p:txBody>
          <a:bodyPr/>
          <a:lstStyle/>
          <a:p>
            <a:fld id="{FEA03EED-460D-574B-BA11-63784BEDE1AE}" type="datetimeFigureOut">
              <a:rPr lang="en-US" smtClean="0"/>
              <a:t>10/21/24</a:t>
            </a:fld>
            <a:endParaRPr lang="en-US"/>
          </a:p>
        </p:txBody>
      </p:sp>
      <p:sp>
        <p:nvSpPr>
          <p:cNvPr id="8" name="Footer Placeholder 7">
            <a:extLst>
              <a:ext uri="{FF2B5EF4-FFF2-40B4-BE49-F238E27FC236}">
                <a16:creationId xmlns:a16="http://schemas.microsoft.com/office/drawing/2014/main" id="{DEA5E47B-3623-46C8-BE3A-7FCF08D6AC6D}"/>
              </a:ext>
            </a:extLst>
          </p:cNvPr>
          <p:cNvSpPr>
            <a:spLocks noGrp="1"/>
          </p:cNvSpPr>
          <p:nvPr>
            <p:ph type="ftr" sz="quarter" idx="11"/>
          </p:nvPr>
        </p:nvSpPr>
        <p:spPr/>
        <p:txBody>
          <a:bodyPr/>
          <a:lstStyle/>
          <a:p>
            <a:r>
              <a:rPr lang="en-US" dirty="0"/>
              <a:t>Copyright 2023 Accessiblü LLC</a:t>
            </a:r>
          </a:p>
          <a:p>
            <a:endParaRPr lang="en-US" dirty="0"/>
          </a:p>
        </p:txBody>
      </p:sp>
      <p:sp>
        <p:nvSpPr>
          <p:cNvPr id="9" name="Slide Number Placeholder 8">
            <a:extLst>
              <a:ext uri="{FF2B5EF4-FFF2-40B4-BE49-F238E27FC236}">
                <a16:creationId xmlns:a16="http://schemas.microsoft.com/office/drawing/2014/main" id="{E18D25E1-3EFF-762E-56B1-F5CE109D5F3D}"/>
              </a:ext>
            </a:extLst>
          </p:cNvPr>
          <p:cNvSpPr>
            <a:spLocks noGrp="1"/>
          </p:cNvSpPr>
          <p:nvPr>
            <p:ph type="sldNum" sz="quarter" idx="12"/>
          </p:nvPr>
        </p:nvSpPr>
        <p:spPr/>
        <p:txBody>
          <a:bodyPr/>
          <a:lstStyle/>
          <a:p>
            <a:fld id="{22ABC54D-78DD-0944-8D47-C65BDAE620C3}" type="slidenum">
              <a:rPr lang="en-US" smtClean="0"/>
              <a:t>‹#›</a:t>
            </a:fld>
            <a:endParaRPr lang="en-US"/>
          </a:p>
        </p:txBody>
      </p:sp>
      <p:pic>
        <p:nvPicPr>
          <p:cNvPr id="10" name="Picture 9" descr="Abbreviated accessible logo, &quot;Ablu.&quot;">
            <a:extLst>
              <a:ext uri="{FF2B5EF4-FFF2-40B4-BE49-F238E27FC236}">
                <a16:creationId xmlns:a16="http://schemas.microsoft.com/office/drawing/2014/main" id="{81C824AF-0066-F504-0DDB-E7786A787824}"/>
              </a:ext>
              <a:ext uri="{C183D7F6-B498-43B3-948B-1728B52AA6E4}">
                <adec:decorative xmlns:adec="http://schemas.microsoft.com/office/drawing/2017/decorative" val="0"/>
              </a:ext>
            </a:extLst>
          </p:cNvPr>
          <p:cNvPicPr>
            <a:picLocks noChangeAspect="1"/>
          </p:cNvPicPr>
          <p:nvPr userDrawn="1"/>
        </p:nvPicPr>
        <p:blipFill rotWithShape="1">
          <a:blip r:embed="rId2"/>
          <a:srcRect l="7719" t="24963" r="9190" b="24372"/>
          <a:stretch/>
        </p:blipFill>
        <p:spPr>
          <a:xfrm>
            <a:off x="10619873" y="88440"/>
            <a:ext cx="1467853" cy="895016"/>
          </a:xfrm>
          <a:prstGeom prst="rect">
            <a:avLst/>
          </a:prstGeom>
        </p:spPr>
      </p:pic>
      <p:sp>
        <p:nvSpPr>
          <p:cNvPr id="11" name="Rectangle 10">
            <a:extLst>
              <a:ext uri="{FF2B5EF4-FFF2-40B4-BE49-F238E27FC236}">
                <a16:creationId xmlns:a16="http://schemas.microsoft.com/office/drawing/2014/main" id="{9E9ED9DC-93E0-E79E-609A-34652D162ADD}"/>
              </a:ext>
            </a:extLst>
          </p:cNvPr>
          <p:cNvSpPr/>
          <p:nvPr userDrawn="1"/>
        </p:nvSpPr>
        <p:spPr>
          <a:xfrm>
            <a:off x="-1588" y="0"/>
            <a:ext cx="382588" cy="6858000"/>
          </a:xfrm>
          <a:prstGeom prst="rect">
            <a:avLst/>
          </a:prstGeom>
          <a:gradFill>
            <a:gsLst>
              <a:gs pos="7000">
                <a:srgbClr val="0049DB"/>
              </a:gs>
              <a:gs pos="100000">
                <a:schemeClr val="bg2">
                  <a:tint val="98000"/>
                  <a:satMod val="130000"/>
                  <a:shade val="90000"/>
                  <a:lumMod val="103000"/>
                </a:schemeClr>
              </a:gs>
              <a:gs pos="100000">
                <a:schemeClr val="bg1"/>
              </a:gs>
            </a:gsLst>
            <a:lin ang="0" scaled="1"/>
          </a:gradFill>
        </p:spPr>
        <p:style>
          <a:lnRef idx="3">
            <a:schemeClr val="lt1"/>
          </a:lnRef>
          <a:fillRef idx="1">
            <a:schemeClr val="dk1"/>
          </a:fillRef>
          <a:effectRef idx="1">
            <a:schemeClr val="dk1"/>
          </a:effectRef>
          <a:fontRef idx="minor">
            <a:schemeClr val="lt1"/>
          </a:fontRef>
        </p:style>
        <p:txBody>
          <a:bodyPr rtlCol="0" anchor="ctr"/>
          <a:lstStyle/>
          <a:p>
            <a:pPr algn="ctr"/>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15869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12EA3-0DF0-C4AA-4CFA-BD8A71333B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D91D35-D38F-C7FD-16A6-0AF3093A415C}"/>
              </a:ext>
            </a:extLst>
          </p:cNvPr>
          <p:cNvSpPr>
            <a:spLocks noGrp="1"/>
          </p:cNvSpPr>
          <p:nvPr>
            <p:ph type="dt" sz="half" idx="10"/>
          </p:nvPr>
        </p:nvSpPr>
        <p:spPr/>
        <p:txBody>
          <a:bodyPr/>
          <a:lstStyle/>
          <a:p>
            <a:fld id="{FEA03EED-460D-574B-BA11-63784BEDE1AE}" type="datetimeFigureOut">
              <a:rPr lang="en-US" smtClean="0"/>
              <a:t>10/21/24</a:t>
            </a:fld>
            <a:endParaRPr lang="en-US"/>
          </a:p>
        </p:txBody>
      </p:sp>
      <p:sp>
        <p:nvSpPr>
          <p:cNvPr id="4" name="Footer Placeholder 3">
            <a:extLst>
              <a:ext uri="{FF2B5EF4-FFF2-40B4-BE49-F238E27FC236}">
                <a16:creationId xmlns:a16="http://schemas.microsoft.com/office/drawing/2014/main" id="{F3F5D3BF-684B-191F-E68D-3B0EECFDF107}"/>
              </a:ext>
            </a:extLst>
          </p:cNvPr>
          <p:cNvSpPr>
            <a:spLocks noGrp="1"/>
          </p:cNvSpPr>
          <p:nvPr>
            <p:ph type="ftr" sz="quarter" idx="11"/>
          </p:nvPr>
        </p:nvSpPr>
        <p:spPr/>
        <p:txBody>
          <a:bodyPr/>
          <a:lstStyle/>
          <a:p>
            <a:r>
              <a:rPr lang="en-US" dirty="0"/>
              <a:t>Copyright 2023 Accessiblü LLC</a:t>
            </a:r>
          </a:p>
          <a:p>
            <a:endParaRPr lang="en-US" dirty="0"/>
          </a:p>
        </p:txBody>
      </p:sp>
      <p:sp>
        <p:nvSpPr>
          <p:cNvPr id="5" name="Slide Number Placeholder 4">
            <a:extLst>
              <a:ext uri="{FF2B5EF4-FFF2-40B4-BE49-F238E27FC236}">
                <a16:creationId xmlns:a16="http://schemas.microsoft.com/office/drawing/2014/main" id="{33BB23F7-EBA4-01BE-E59E-48CC99716107}"/>
              </a:ext>
            </a:extLst>
          </p:cNvPr>
          <p:cNvSpPr>
            <a:spLocks noGrp="1"/>
          </p:cNvSpPr>
          <p:nvPr>
            <p:ph type="sldNum" sz="quarter" idx="12"/>
          </p:nvPr>
        </p:nvSpPr>
        <p:spPr/>
        <p:txBody>
          <a:bodyPr/>
          <a:lstStyle/>
          <a:p>
            <a:fld id="{22ABC54D-78DD-0944-8D47-C65BDAE620C3}" type="slidenum">
              <a:rPr lang="en-US" smtClean="0"/>
              <a:t>‹#›</a:t>
            </a:fld>
            <a:endParaRPr lang="en-US"/>
          </a:p>
        </p:txBody>
      </p:sp>
      <p:pic>
        <p:nvPicPr>
          <p:cNvPr id="6" name="Picture 5" descr="Abbreviated accessible logo, &quot;Ablu.&quot;">
            <a:extLst>
              <a:ext uri="{FF2B5EF4-FFF2-40B4-BE49-F238E27FC236}">
                <a16:creationId xmlns:a16="http://schemas.microsoft.com/office/drawing/2014/main" id="{E98E0132-BAC0-0967-8DA0-474709E25C5B}"/>
              </a:ext>
              <a:ext uri="{C183D7F6-B498-43B3-948B-1728B52AA6E4}">
                <adec:decorative xmlns:adec="http://schemas.microsoft.com/office/drawing/2017/decorative" val="0"/>
              </a:ext>
            </a:extLst>
          </p:cNvPr>
          <p:cNvPicPr>
            <a:picLocks noChangeAspect="1"/>
          </p:cNvPicPr>
          <p:nvPr userDrawn="1"/>
        </p:nvPicPr>
        <p:blipFill rotWithShape="1">
          <a:blip r:embed="rId2"/>
          <a:srcRect l="7719" t="24963" r="9190" b="24372"/>
          <a:stretch/>
        </p:blipFill>
        <p:spPr>
          <a:xfrm>
            <a:off x="10619873" y="88440"/>
            <a:ext cx="1467853" cy="895016"/>
          </a:xfrm>
          <a:prstGeom prst="rect">
            <a:avLst/>
          </a:prstGeom>
        </p:spPr>
      </p:pic>
      <p:sp>
        <p:nvSpPr>
          <p:cNvPr id="7" name="Rectangle 6">
            <a:extLst>
              <a:ext uri="{FF2B5EF4-FFF2-40B4-BE49-F238E27FC236}">
                <a16:creationId xmlns:a16="http://schemas.microsoft.com/office/drawing/2014/main" id="{E2188607-0034-1F10-14DC-28C6F97B337A}"/>
              </a:ext>
            </a:extLst>
          </p:cNvPr>
          <p:cNvSpPr/>
          <p:nvPr userDrawn="1"/>
        </p:nvSpPr>
        <p:spPr>
          <a:xfrm>
            <a:off x="0" y="0"/>
            <a:ext cx="381000" cy="6858000"/>
          </a:xfrm>
          <a:prstGeom prst="rect">
            <a:avLst/>
          </a:prstGeom>
          <a:gradFill>
            <a:gsLst>
              <a:gs pos="7000">
                <a:srgbClr val="0049DB"/>
              </a:gs>
              <a:gs pos="100000">
                <a:schemeClr val="bg2">
                  <a:tint val="98000"/>
                  <a:satMod val="130000"/>
                  <a:shade val="90000"/>
                  <a:lumMod val="103000"/>
                </a:schemeClr>
              </a:gs>
              <a:gs pos="100000">
                <a:schemeClr val="bg1"/>
              </a:gs>
            </a:gsLst>
            <a:lin ang="0" scaled="1"/>
          </a:gradFill>
        </p:spPr>
        <p:style>
          <a:lnRef idx="3">
            <a:schemeClr val="lt1"/>
          </a:lnRef>
          <a:fillRef idx="1">
            <a:schemeClr val="dk1"/>
          </a:fillRef>
          <a:effectRef idx="1">
            <a:schemeClr val="dk1"/>
          </a:effectRef>
          <a:fontRef idx="minor">
            <a:schemeClr val="lt1"/>
          </a:fontRef>
        </p:style>
        <p:txBody>
          <a:bodyPr rtlCol="0" anchor="ctr"/>
          <a:lstStyle/>
          <a:p>
            <a:pPr algn="ctr"/>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8326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F2171E-9810-F749-47A9-E2B580ECE014}"/>
              </a:ext>
            </a:extLst>
          </p:cNvPr>
          <p:cNvSpPr>
            <a:spLocks noGrp="1"/>
          </p:cNvSpPr>
          <p:nvPr>
            <p:ph type="dt" sz="half" idx="10"/>
          </p:nvPr>
        </p:nvSpPr>
        <p:spPr/>
        <p:txBody>
          <a:bodyPr/>
          <a:lstStyle/>
          <a:p>
            <a:fld id="{FEA03EED-460D-574B-BA11-63784BEDE1AE}" type="datetimeFigureOut">
              <a:rPr lang="en-US" smtClean="0"/>
              <a:t>10/21/24</a:t>
            </a:fld>
            <a:endParaRPr lang="en-US"/>
          </a:p>
        </p:txBody>
      </p:sp>
      <p:sp>
        <p:nvSpPr>
          <p:cNvPr id="3" name="Footer Placeholder 2">
            <a:extLst>
              <a:ext uri="{FF2B5EF4-FFF2-40B4-BE49-F238E27FC236}">
                <a16:creationId xmlns:a16="http://schemas.microsoft.com/office/drawing/2014/main" id="{88ECC73D-995B-9447-6170-3D768CCAB6C1}"/>
              </a:ext>
            </a:extLst>
          </p:cNvPr>
          <p:cNvSpPr>
            <a:spLocks noGrp="1"/>
          </p:cNvSpPr>
          <p:nvPr>
            <p:ph type="ftr" sz="quarter" idx="11"/>
          </p:nvPr>
        </p:nvSpPr>
        <p:spPr/>
        <p:txBody>
          <a:bodyPr/>
          <a:lstStyle/>
          <a:p>
            <a:r>
              <a:rPr lang="en-US" dirty="0"/>
              <a:t>Copyright 2023 Accessiblü LLC</a:t>
            </a:r>
          </a:p>
          <a:p>
            <a:endParaRPr lang="en-US" dirty="0"/>
          </a:p>
        </p:txBody>
      </p:sp>
      <p:sp>
        <p:nvSpPr>
          <p:cNvPr id="4" name="Slide Number Placeholder 3">
            <a:extLst>
              <a:ext uri="{FF2B5EF4-FFF2-40B4-BE49-F238E27FC236}">
                <a16:creationId xmlns:a16="http://schemas.microsoft.com/office/drawing/2014/main" id="{8D23A6DC-D63E-913B-F55C-D4C135AF5602}"/>
              </a:ext>
            </a:extLst>
          </p:cNvPr>
          <p:cNvSpPr>
            <a:spLocks noGrp="1"/>
          </p:cNvSpPr>
          <p:nvPr>
            <p:ph type="sldNum" sz="quarter" idx="12"/>
          </p:nvPr>
        </p:nvSpPr>
        <p:spPr/>
        <p:txBody>
          <a:bodyPr/>
          <a:lstStyle/>
          <a:p>
            <a:fld id="{22ABC54D-78DD-0944-8D47-C65BDAE620C3}" type="slidenum">
              <a:rPr lang="en-US" smtClean="0"/>
              <a:t>‹#›</a:t>
            </a:fld>
            <a:endParaRPr lang="en-US"/>
          </a:p>
        </p:txBody>
      </p:sp>
      <p:pic>
        <p:nvPicPr>
          <p:cNvPr id="5" name="Picture 4" descr="Abbreviated accessible logo, &quot;Ablu.&quot;">
            <a:extLst>
              <a:ext uri="{FF2B5EF4-FFF2-40B4-BE49-F238E27FC236}">
                <a16:creationId xmlns:a16="http://schemas.microsoft.com/office/drawing/2014/main" id="{9CB8168B-952B-79F4-3A7B-6046D90CC5D0}"/>
              </a:ext>
              <a:ext uri="{C183D7F6-B498-43B3-948B-1728B52AA6E4}">
                <adec:decorative xmlns:adec="http://schemas.microsoft.com/office/drawing/2017/decorative" val="0"/>
              </a:ext>
            </a:extLst>
          </p:cNvPr>
          <p:cNvPicPr>
            <a:picLocks noChangeAspect="1"/>
          </p:cNvPicPr>
          <p:nvPr userDrawn="1"/>
        </p:nvPicPr>
        <p:blipFill rotWithShape="1">
          <a:blip r:embed="rId2"/>
          <a:srcRect l="7719" t="24963" r="9190" b="24372"/>
          <a:stretch/>
        </p:blipFill>
        <p:spPr>
          <a:xfrm>
            <a:off x="10619873" y="88440"/>
            <a:ext cx="1467853" cy="895016"/>
          </a:xfrm>
          <a:prstGeom prst="rect">
            <a:avLst/>
          </a:prstGeom>
        </p:spPr>
      </p:pic>
      <p:sp>
        <p:nvSpPr>
          <p:cNvPr id="6" name="Rectangle 5">
            <a:extLst>
              <a:ext uri="{FF2B5EF4-FFF2-40B4-BE49-F238E27FC236}">
                <a16:creationId xmlns:a16="http://schemas.microsoft.com/office/drawing/2014/main" id="{5DD4AAC4-D6B1-A9B9-DCF5-1D4B0D68BB2F}"/>
              </a:ext>
            </a:extLst>
          </p:cNvPr>
          <p:cNvSpPr/>
          <p:nvPr userDrawn="1"/>
        </p:nvSpPr>
        <p:spPr>
          <a:xfrm>
            <a:off x="0" y="0"/>
            <a:ext cx="381000" cy="6858000"/>
          </a:xfrm>
          <a:prstGeom prst="rect">
            <a:avLst/>
          </a:prstGeom>
          <a:gradFill>
            <a:gsLst>
              <a:gs pos="7000">
                <a:srgbClr val="0049DB"/>
              </a:gs>
              <a:gs pos="100000">
                <a:schemeClr val="bg2">
                  <a:tint val="98000"/>
                  <a:satMod val="130000"/>
                  <a:shade val="90000"/>
                  <a:lumMod val="103000"/>
                </a:schemeClr>
              </a:gs>
              <a:gs pos="100000">
                <a:schemeClr val="bg1"/>
              </a:gs>
            </a:gsLst>
            <a:lin ang="0" scaled="1"/>
          </a:gradFill>
        </p:spPr>
        <p:style>
          <a:lnRef idx="3">
            <a:schemeClr val="lt1"/>
          </a:lnRef>
          <a:fillRef idx="1">
            <a:schemeClr val="dk1"/>
          </a:fillRef>
          <a:effectRef idx="1">
            <a:schemeClr val="dk1"/>
          </a:effectRef>
          <a:fontRef idx="minor">
            <a:schemeClr val="lt1"/>
          </a:fontRef>
        </p:style>
        <p:txBody>
          <a:bodyPr rtlCol="0" anchor="ctr"/>
          <a:lstStyle/>
          <a:p>
            <a:pPr algn="ctr"/>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97954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CDAD-B8D7-D267-7C81-4163E9D8E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9259B4-7D60-CE83-799C-A09F353936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E1C634-DAC7-6584-2380-591F8EF61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D242BF-9077-3256-724F-50263FE74BA6}"/>
              </a:ext>
            </a:extLst>
          </p:cNvPr>
          <p:cNvSpPr>
            <a:spLocks noGrp="1"/>
          </p:cNvSpPr>
          <p:nvPr>
            <p:ph type="dt" sz="half" idx="10"/>
          </p:nvPr>
        </p:nvSpPr>
        <p:spPr/>
        <p:txBody>
          <a:bodyPr/>
          <a:lstStyle/>
          <a:p>
            <a:fld id="{FEA03EED-460D-574B-BA11-63784BEDE1AE}" type="datetimeFigureOut">
              <a:rPr lang="en-US" smtClean="0"/>
              <a:t>10/21/24</a:t>
            </a:fld>
            <a:endParaRPr lang="en-US"/>
          </a:p>
        </p:txBody>
      </p:sp>
      <p:sp>
        <p:nvSpPr>
          <p:cNvPr id="6" name="Footer Placeholder 5">
            <a:extLst>
              <a:ext uri="{FF2B5EF4-FFF2-40B4-BE49-F238E27FC236}">
                <a16:creationId xmlns:a16="http://schemas.microsoft.com/office/drawing/2014/main" id="{AF6C1DE4-5421-FED4-C922-AA13B7369FF6}"/>
              </a:ext>
            </a:extLst>
          </p:cNvPr>
          <p:cNvSpPr>
            <a:spLocks noGrp="1"/>
          </p:cNvSpPr>
          <p:nvPr>
            <p:ph type="ftr" sz="quarter" idx="11"/>
          </p:nvPr>
        </p:nvSpPr>
        <p:spPr/>
        <p:txBody>
          <a:bodyPr/>
          <a:lstStyle/>
          <a:p>
            <a:r>
              <a:rPr lang="en-US" dirty="0"/>
              <a:t>Copyright 2023 Accessiblü LLC</a:t>
            </a:r>
          </a:p>
          <a:p>
            <a:endParaRPr lang="en-US" dirty="0"/>
          </a:p>
        </p:txBody>
      </p:sp>
      <p:sp>
        <p:nvSpPr>
          <p:cNvPr id="7" name="Slide Number Placeholder 6">
            <a:extLst>
              <a:ext uri="{FF2B5EF4-FFF2-40B4-BE49-F238E27FC236}">
                <a16:creationId xmlns:a16="http://schemas.microsoft.com/office/drawing/2014/main" id="{62F86FC7-85EE-08AA-3E3B-0E8351CB29AD}"/>
              </a:ext>
            </a:extLst>
          </p:cNvPr>
          <p:cNvSpPr>
            <a:spLocks noGrp="1"/>
          </p:cNvSpPr>
          <p:nvPr>
            <p:ph type="sldNum" sz="quarter" idx="12"/>
          </p:nvPr>
        </p:nvSpPr>
        <p:spPr/>
        <p:txBody>
          <a:bodyPr/>
          <a:lstStyle/>
          <a:p>
            <a:fld id="{22ABC54D-78DD-0944-8D47-C65BDAE620C3}" type="slidenum">
              <a:rPr lang="en-US" smtClean="0"/>
              <a:t>‹#›</a:t>
            </a:fld>
            <a:endParaRPr lang="en-US"/>
          </a:p>
        </p:txBody>
      </p:sp>
      <p:pic>
        <p:nvPicPr>
          <p:cNvPr id="8" name="Picture 7" descr="Abbreviated accessible logo, &quot;Ablu.&quot;">
            <a:extLst>
              <a:ext uri="{FF2B5EF4-FFF2-40B4-BE49-F238E27FC236}">
                <a16:creationId xmlns:a16="http://schemas.microsoft.com/office/drawing/2014/main" id="{31F42F0A-47B3-190C-493F-B126D8FA5B64}"/>
              </a:ext>
              <a:ext uri="{C183D7F6-B498-43B3-948B-1728B52AA6E4}">
                <adec:decorative xmlns:adec="http://schemas.microsoft.com/office/drawing/2017/decorative" val="0"/>
              </a:ext>
            </a:extLst>
          </p:cNvPr>
          <p:cNvPicPr>
            <a:picLocks noChangeAspect="1"/>
          </p:cNvPicPr>
          <p:nvPr userDrawn="1"/>
        </p:nvPicPr>
        <p:blipFill rotWithShape="1">
          <a:blip r:embed="rId2"/>
          <a:srcRect l="7719" t="24963" r="9190" b="24372"/>
          <a:stretch/>
        </p:blipFill>
        <p:spPr>
          <a:xfrm>
            <a:off x="10619873" y="88440"/>
            <a:ext cx="1467853" cy="895016"/>
          </a:xfrm>
          <a:prstGeom prst="rect">
            <a:avLst/>
          </a:prstGeom>
        </p:spPr>
      </p:pic>
      <p:sp>
        <p:nvSpPr>
          <p:cNvPr id="9" name="Rectangle 8">
            <a:extLst>
              <a:ext uri="{FF2B5EF4-FFF2-40B4-BE49-F238E27FC236}">
                <a16:creationId xmlns:a16="http://schemas.microsoft.com/office/drawing/2014/main" id="{0D93603A-F98C-3166-02D5-CC9D4D16DC9A}"/>
              </a:ext>
            </a:extLst>
          </p:cNvPr>
          <p:cNvSpPr/>
          <p:nvPr userDrawn="1"/>
        </p:nvSpPr>
        <p:spPr>
          <a:xfrm>
            <a:off x="-7937" y="-73026"/>
            <a:ext cx="427037" cy="6994525"/>
          </a:xfrm>
          <a:prstGeom prst="rect">
            <a:avLst/>
          </a:prstGeom>
          <a:gradFill>
            <a:gsLst>
              <a:gs pos="7000">
                <a:srgbClr val="0049DB"/>
              </a:gs>
              <a:gs pos="100000">
                <a:schemeClr val="bg2">
                  <a:tint val="98000"/>
                  <a:satMod val="130000"/>
                  <a:shade val="90000"/>
                  <a:lumMod val="103000"/>
                </a:schemeClr>
              </a:gs>
              <a:gs pos="100000">
                <a:schemeClr val="bg1"/>
              </a:gs>
            </a:gsLst>
            <a:lin ang="0" scaled="1"/>
          </a:gradFill>
        </p:spPr>
        <p:style>
          <a:lnRef idx="3">
            <a:schemeClr val="lt1"/>
          </a:lnRef>
          <a:fillRef idx="1">
            <a:schemeClr val="dk1"/>
          </a:fillRef>
          <a:effectRef idx="1">
            <a:schemeClr val="dk1"/>
          </a:effectRef>
          <a:fontRef idx="minor">
            <a:schemeClr val="lt1"/>
          </a:fontRef>
        </p:style>
        <p:txBody>
          <a:bodyPr rtlCol="0" anchor="ctr"/>
          <a:lstStyle/>
          <a:p>
            <a:pPr algn="ctr"/>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647870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352A-D474-02D5-73A8-FA4CD03559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58A777-EE14-A287-D47C-7DC6CB8B8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59DE4B-DEF9-E10A-BCB1-0232A198A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D1E96-5D69-16BE-1FB5-2F303CE1C9D6}"/>
              </a:ext>
            </a:extLst>
          </p:cNvPr>
          <p:cNvSpPr>
            <a:spLocks noGrp="1"/>
          </p:cNvSpPr>
          <p:nvPr>
            <p:ph type="dt" sz="half" idx="10"/>
          </p:nvPr>
        </p:nvSpPr>
        <p:spPr/>
        <p:txBody>
          <a:bodyPr/>
          <a:lstStyle/>
          <a:p>
            <a:fld id="{FEA03EED-460D-574B-BA11-63784BEDE1AE}" type="datetimeFigureOut">
              <a:rPr lang="en-US" smtClean="0"/>
              <a:t>10/21/24</a:t>
            </a:fld>
            <a:endParaRPr lang="en-US"/>
          </a:p>
        </p:txBody>
      </p:sp>
      <p:sp>
        <p:nvSpPr>
          <p:cNvPr id="6" name="Footer Placeholder 5">
            <a:extLst>
              <a:ext uri="{FF2B5EF4-FFF2-40B4-BE49-F238E27FC236}">
                <a16:creationId xmlns:a16="http://schemas.microsoft.com/office/drawing/2014/main" id="{D072ACD3-0C52-712C-CC6A-0B91716813C6}"/>
              </a:ext>
            </a:extLst>
          </p:cNvPr>
          <p:cNvSpPr>
            <a:spLocks noGrp="1"/>
          </p:cNvSpPr>
          <p:nvPr>
            <p:ph type="ftr" sz="quarter" idx="11"/>
          </p:nvPr>
        </p:nvSpPr>
        <p:spPr/>
        <p:txBody>
          <a:bodyPr/>
          <a:lstStyle/>
          <a:p>
            <a:r>
              <a:rPr lang="en-US" dirty="0"/>
              <a:t>Copyright 2023 Accessiblü LLC</a:t>
            </a:r>
          </a:p>
          <a:p>
            <a:endParaRPr lang="en-US" dirty="0"/>
          </a:p>
        </p:txBody>
      </p:sp>
      <p:sp>
        <p:nvSpPr>
          <p:cNvPr id="7" name="Slide Number Placeholder 6">
            <a:extLst>
              <a:ext uri="{FF2B5EF4-FFF2-40B4-BE49-F238E27FC236}">
                <a16:creationId xmlns:a16="http://schemas.microsoft.com/office/drawing/2014/main" id="{4DD2C0B2-CD03-6595-4F8B-06950B06B08E}"/>
              </a:ext>
            </a:extLst>
          </p:cNvPr>
          <p:cNvSpPr>
            <a:spLocks noGrp="1"/>
          </p:cNvSpPr>
          <p:nvPr>
            <p:ph type="sldNum" sz="quarter" idx="12"/>
          </p:nvPr>
        </p:nvSpPr>
        <p:spPr/>
        <p:txBody>
          <a:bodyPr/>
          <a:lstStyle/>
          <a:p>
            <a:fld id="{22ABC54D-78DD-0944-8D47-C65BDAE620C3}" type="slidenum">
              <a:rPr lang="en-US" smtClean="0"/>
              <a:t>‹#›</a:t>
            </a:fld>
            <a:endParaRPr lang="en-US"/>
          </a:p>
        </p:txBody>
      </p:sp>
      <p:pic>
        <p:nvPicPr>
          <p:cNvPr id="8" name="Picture 7" descr="Abbreviated accessible logo, &quot;Ablu.&quot;">
            <a:extLst>
              <a:ext uri="{FF2B5EF4-FFF2-40B4-BE49-F238E27FC236}">
                <a16:creationId xmlns:a16="http://schemas.microsoft.com/office/drawing/2014/main" id="{CE0D2400-FAC2-74FC-8ABA-EEE63E99F8A7}"/>
              </a:ext>
              <a:ext uri="{C183D7F6-B498-43B3-948B-1728B52AA6E4}">
                <adec:decorative xmlns:adec="http://schemas.microsoft.com/office/drawing/2017/decorative" val="0"/>
              </a:ext>
            </a:extLst>
          </p:cNvPr>
          <p:cNvPicPr>
            <a:picLocks noChangeAspect="1"/>
          </p:cNvPicPr>
          <p:nvPr userDrawn="1"/>
        </p:nvPicPr>
        <p:blipFill rotWithShape="1">
          <a:blip r:embed="rId2"/>
          <a:srcRect l="7719" t="24963" r="9190" b="24372"/>
          <a:stretch/>
        </p:blipFill>
        <p:spPr>
          <a:xfrm>
            <a:off x="10619873" y="88440"/>
            <a:ext cx="1467853" cy="895016"/>
          </a:xfrm>
          <a:prstGeom prst="rect">
            <a:avLst/>
          </a:prstGeom>
        </p:spPr>
      </p:pic>
      <p:sp>
        <p:nvSpPr>
          <p:cNvPr id="9" name="Rectangle 8">
            <a:extLst>
              <a:ext uri="{FF2B5EF4-FFF2-40B4-BE49-F238E27FC236}">
                <a16:creationId xmlns:a16="http://schemas.microsoft.com/office/drawing/2014/main" id="{3678E573-5DE7-CCEC-E5E6-37954CE3A63B}"/>
              </a:ext>
            </a:extLst>
          </p:cNvPr>
          <p:cNvSpPr/>
          <p:nvPr userDrawn="1"/>
        </p:nvSpPr>
        <p:spPr>
          <a:xfrm>
            <a:off x="0" y="0"/>
            <a:ext cx="427037" cy="6858000"/>
          </a:xfrm>
          <a:prstGeom prst="rect">
            <a:avLst/>
          </a:prstGeom>
          <a:gradFill>
            <a:gsLst>
              <a:gs pos="7000">
                <a:srgbClr val="0049DB"/>
              </a:gs>
              <a:gs pos="100000">
                <a:schemeClr val="bg2">
                  <a:tint val="98000"/>
                  <a:satMod val="130000"/>
                  <a:shade val="90000"/>
                  <a:lumMod val="103000"/>
                </a:schemeClr>
              </a:gs>
              <a:gs pos="100000">
                <a:schemeClr val="bg1"/>
              </a:gs>
            </a:gsLst>
            <a:lin ang="0" scaled="1"/>
          </a:gradFill>
        </p:spPr>
        <p:style>
          <a:lnRef idx="3">
            <a:schemeClr val="lt1"/>
          </a:lnRef>
          <a:fillRef idx="1">
            <a:schemeClr val="dk1"/>
          </a:fillRef>
          <a:effectRef idx="1">
            <a:schemeClr val="dk1"/>
          </a:effectRef>
          <a:fontRef idx="minor">
            <a:schemeClr val="lt1"/>
          </a:fontRef>
        </p:style>
        <p:txBody>
          <a:bodyPr rtlCol="0" anchor="ctr"/>
          <a:lstStyle/>
          <a:p>
            <a:pPr algn="ctr"/>
            <a:endPar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19451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37B7FF-329C-3FBF-8AF9-F4D7256ADA73}"/>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6090E2-E325-E1BF-4D0B-E304B5A049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14A662-3B37-4B5C-DA11-2D5E8F2BCF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03EED-460D-574B-BA11-63784BEDE1AE}" type="datetimeFigureOut">
              <a:rPr lang="en-US" smtClean="0"/>
              <a:t>10/21/24</a:t>
            </a:fld>
            <a:endParaRPr lang="en-US"/>
          </a:p>
        </p:txBody>
      </p:sp>
      <p:sp>
        <p:nvSpPr>
          <p:cNvPr id="5" name="Footer Placeholder 4">
            <a:extLst>
              <a:ext uri="{FF2B5EF4-FFF2-40B4-BE49-F238E27FC236}">
                <a16:creationId xmlns:a16="http://schemas.microsoft.com/office/drawing/2014/main" id="{5031E5FD-FBCC-7084-BA8C-C2E276FDA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000B5E"/>
                </a:solidFill>
              </a:defRPr>
            </a:lvl1pPr>
          </a:lstStyle>
          <a:p>
            <a:r>
              <a:rPr lang="en-US" dirty="0"/>
              <a:t>Accessi</a:t>
            </a:r>
            <a:r>
              <a:rPr lang="en-US" dirty="0">
                <a:solidFill>
                  <a:srgbClr val="0F5FFF"/>
                </a:solidFill>
              </a:rPr>
              <a:t>blü </a:t>
            </a:r>
            <a:r>
              <a:rPr lang="en-US" dirty="0"/>
              <a:t>| Managed A11y Ops</a:t>
            </a:r>
          </a:p>
        </p:txBody>
      </p:sp>
      <p:sp>
        <p:nvSpPr>
          <p:cNvPr id="6" name="Slide Number Placeholder 5">
            <a:extLst>
              <a:ext uri="{FF2B5EF4-FFF2-40B4-BE49-F238E27FC236}">
                <a16:creationId xmlns:a16="http://schemas.microsoft.com/office/drawing/2014/main" id="{AA47CD8C-77B8-7371-096C-97F58D498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F5FFF"/>
                </a:solidFill>
              </a:defRPr>
            </a:lvl1pPr>
          </a:lstStyle>
          <a:p>
            <a:fld id="{22ABC54D-78DD-0944-8D47-C65BDAE620C3}" type="slidenum">
              <a:rPr lang="en-US" smtClean="0"/>
              <a:pPr/>
              <a:t>‹#›</a:t>
            </a:fld>
            <a:endParaRPr lang="en-US"/>
          </a:p>
        </p:txBody>
      </p:sp>
    </p:spTree>
    <p:extLst>
      <p:ext uri="{BB962C8B-B14F-4D97-AF65-F5344CB8AC3E}">
        <p14:creationId xmlns:p14="http://schemas.microsoft.com/office/powerpoint/2010/main" val="3878256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Aeonik TRIAL" panose="020B0503030300000000" pitchFamily="34" charset="0"/>
          <a:ea typeface="+mj-ea"/>
          <a:cs typeface="+mj-cs"/>
        </a:defRPr>
      </a:lvl1pPr>
    </p:titleStyle>
    <p:bodyStyle>
      <a:lvl1pPr marL="228600" indent="-228600" algn="l" defTabSz="914400" rtl="0" eaLnBrk="1" latinLnBrk="0" hangingPunct="1">
        <a:lnSpc>
          <a:spcPct val="90000"/>
        </a:lnSpc>
        <a:spcBef>
          <a:spcPts val="1000"/>
        </a:spcBef>
        <a:buClr>
          <a:srgbClr val="0049DB"/>
        </a:buClr>
        <a:buFont typeface="Arial" panose="020B0604020202020204" pitchFamily="34" charset="0"/>
        <a:buChar char="•"/>
        <a:defRPr sz="2800" b="0" i="0" kern="1200">
          <a:solidFill>
            <a:schemeClr val="tx1"/>
          </a:solidFill>
          <a:latin typeface="Aeonik TRIAL" panose="020B0503030300000000" pitchFamily="34" charset="0"/>
          <a:ea typeface="+mn-ea"/>
          <a:cs typeface="+mn-cs"/>
        </a:defRPr>
      </a:lvl1pPr>
      <a:lvl2pPr marL="685800" indent="-228600" algn="l" defTabSz="914400" rtl="0" eaLnBrk="1" latinLnBrk="0" hangingPunct="1">
        <a:lnSpc>
          <a:spcPct val="90000"/>
        </a:lnSpc>
        <a:spcBef>
          <a:spcPts val="500"/>
        </a:spcBef>
        <a:buClr>
          <a:srgbClr val="0049DB"/>
        </a:buClr>
        <a:buFont typeface="Arial" panose="020B0604020202020204" pitchFamily="34" charset="0"/>
        <a:buChar char="•"/>
        <a:defRPr sz="2400" b="0" i="0" kern="1200">
          <a:solidFill>
            <a:schemeClr val="tx1"/>
          </a:solidFill>
          <a:latin typeface="Aeonik TRIAL" panose="020B0503030300000000" pitchFamily="34" charset="0"/>
          <a:ea typeface="+mn-ea"/>
          <a:cs typeface="+mn-cs"/>
        </a:defRPr>
      </a:lvl2pPr>
      <a:lvl3pPr marL="1143000" indent="-228600" algn="l" defTabSz="914400" rtl="0" eaLnBrk="1" latinLnBrk="0" hangingPunct="1">
        <a:lnSpc>
          <a:spcPct val="90000"/>
        </a:lnSpc>
        <a:spcBef>
          <a:spcPts val="500"/>
        </a:spcBef>
        <a:buClr>
          <a:srgbClr val="0049DB"/>
        </a:buClr>
        <a:buFont typeface="Arial" panose="020B0604020202020204" pitchFamily="34" charset="0"/>
        <a:buChar char="•"/>
        <a:defRPr sz="2000" b="0" i="0" kern="1200">
          <a:solidFill>
            <a:schemeClr val="tx1"/>
          </a:solidFill>
          <a:latin typeface="Aeonik TRIAL" panose="020B0503030300000000" pitchFamily="34" charset="0"/>
          <a:ea typeface="+mn-ea"/>
          <a:cs typeface="+mn-cs"/>
        </a:defRPr>
      </a:lvl3pPr>
      <a:lvl4pPr marL="1600200" indent="-228600" algn="l" defTabSz="914400" rtl="0" eaLnBrk="1" latinLnBrk="0" hangingPunct="1">
        <a:lnSpc>
          <a:spcPct val="90000"/>
        </a:lnSpc>
        <a:spcBef>
          <a:spcPts val="500"/>
        </a:spcBef>
        <a:buClr>
          <a:srgbClr val="0049DB"/>
        </a:buClr>
        <a:buFont typeface="Arial" panose="020B0604020202020204" pitchFamily="34" charset="0"/>
        <a:buChar char="•"/>
        <a:defRPr sz="1800" b="0" i="0" kern="1200">
          <a:solidFill>
            <a:schemeClr val="tx1"/>
          </a:solidFill>
          <a:latin typeface="Aeonik TRIAL" panose="020B0503030300000000" pitchFamily="34" charset="0"/>
          <a:ea typeface="+mn-ea"/>
          <a:cs typeface="+mn-cs"/>
        </a:defRPr>
      </a:lvl4pPr>
      <a:lvl5pPr marL="2057400" indent="-228600" algn="l" defTabSz="914400" rtl="0" eaLnBrk="1" latinLnBrk="0" hangingPunct="1">
        <a:lnSpc>
          <a:spcPct val="90000"/>
        </a:lnSpc>
        <a:spcBef>
          <a:spcPts val="500"/>
        </a:spcBef>
        <a:buClr>
          <a:srgbClr val="0049DB"/>
        </a:buClr>
        <a:buFont typeface="Arial" panose="020B0604020202020204" pitchFamily="34" charset="0"/>
        <a:buChar char="•"/>
        <a:defRPr sz="1800" b="0" i="0" kern="1200">
          <a:solidFill>
            <a:schemeClr val="tx1"/>
          </a:solidFill>
          <a:latin typeface="Aeonik TRIAL" panose="020B05030303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45439-532F-F399-FE7E-394DEC3F7A97}"/>
              </a:ext>
            </a:extLst>
          </p:cNvPr>
          <p:cNvSpPr txBox="1"/>
          <p:nvPr/>
        </p:nvSpPr>
        <p:spPr>
          <a:xfrm>
            <a:off x="8409185" y="5960486"/>
            <a:ext cx="2655055" cy="523220"/>
          </a:xfrm>
          <a:prstGeom prst="rect">
            <a:avLst/>
          </a:prstGeom>
          <a:noFill/>
        </p:spPr>
        <p:txBody>
          <a:bodyPr wrap="square" rtlCol="0">
            <a:spAutoFit/>
          </a:bodyPr>
          <a:lstStyle/>
          <a:p>
            <a:pPr algn="ctr" rtl="0" eaLnBrk="1" latinLnBrk="0" hangingPunct="1"/>
            <a:r>
              <a:rPr lang="en-US" sz="2800" b="1" i="0" kern="1200" dirty="0">
                <a:solidFill>
                  <a:schemeClr val="tx1"/>
                </a:solidFill>
                <a:effectLst/>
              </a:rPr>
              <a:t>Accessi</a:t>
            </a:r>
            <a:r>
              <a:rPr lang="en-US" sz="2800" b="1" i="0" kern="1200" dirty="0">
                <a:solidFill>
                  <a:srgbClr val="0F5FFF"/>
                </a:solidFill>
                <a:effectLst/>
              </a:rPr>
              <a:t>blü</a:t>
            </a:r>
            <a:endParaRPr lang="en-US" sz="2800" b="1" dirty="0">
              <a:solidFill>
                <a:srgbClr val="0F5FFF"/>
              </a:solidFill>
              <a:effectLst/>
            </a:endParaRPr>
          </a:p>
        </p:txBody>
      </p:sp>
      <p:sp>
        <p:nvSpPr>
          <p:cNvPr id="3" name="Title 2">
            <a:extLst>
              <a:ext uri="{FF2B5EF4-FFF2-40B4-BE49-F238E27FC236}">
                <a16:creationId xmlns:a16="http://schemas.microsoft.com/office/drawing/2014/main" id="{3A6FB9EA-F262-C9BA-8BDE-2EF4A072A21C}"/>
              </a:ext>
            </a:extLst>
          </p:cNvPr>
          <p:cNvSpPr>
            <a:spLocks noGrp="1"/>
          </p:cNvSpPr>
          <p:nvPr>
            <p:ph type="title" idx="4294967295"/>
          </p:nvPr>
        </p:nvSpPr>
        <p:spPr>
          <a:xfrm>
            <a:off x="838200" y="2363752"/>
            <a:ext cx="10226040" cy="2517553"/>
          </a:xfrm>
        </p:spPr>
        <p:txBody>
          <a:bodyPr>
            <a:normAutofit/>
          </a:bodyPr>
          <a:lstStyle/>
          <a:p>
            <a:pPr algn="ctr"/>
            <a:r>
              <a:rPr lang="en-US" sz="7200" dirty="0"/>
              <a:t>The Art of Crafting Meaningful ALT+Text</a:t>
            </a:r>
          </a:p>
        </p:txBody>
      </p:sp>
      <p:sp>
        <p:nvSpPr>
          <p:cNvPr id="5" name="TextBox 4">
            <a:extLst>
              <a:ext uri="{FF2B5EF4-FFF2-40B4-BE49-F238E27FC236}">
                <a16:creationId xmlns:a16="http://schemas.microsoft.com/office/drawing/2014/main" id="{B253EB5E-E11E-DEC5-A8F7-0A75DC5EE5EB}"/>
              </a:ext>
            </a:extLst>
          </p:cNvPr>
          <p:cNvSpPr txBox="1"/>
          <p:nvPr/>
        </p:nvSpPr>
        <p:spPr>
          <a:xfrm>
            <a:off x="1245356" y="5960486"/>
            <a:ext cx="2537460" cy="369332"/>
          </a:xfrm>
          <a:prstGeom prst="rect">
            <a:avLst/>
          </a:prstGeom>
          <a:noFill/>
        </p:spPr>
        <p:txBody>
          <a:bodyPr wrap="square" rtlCol="0">
            <a:spAutoFit/>
          </a:bodyPr>
          <a:lstStyle/>
          <a:p>
            <a:pPr algn="ctr"/>
            <a:r>
              <a:rPr lang="en-US" dirty="0"/>
              <a:t>© 2024</a:t>
            </a:r>
          </a:p>
        </p:txBody>
      </p:sp>
    </p:spTree>
    <p:extLst>
      <p:ext uri="{BB962C8B-B14F-4D97-AF65-F5344CB8AC3E}">
        <p14:creationId xmlns:p14="http://schemas.microsoft.com/office/powerpoint/2010/main" val="3256616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7898-7E87-2C04-557E-031B73DAD508}"/>
              </a:ext>
            </a:extLst>
          </p:cNvPr>
          <p:cNvSpPr>
            <a:spLocks noGrp="1"/>
          </p:cNvSpPr>
          <p:nvPr>
            <p:ph type="title"/>
          </p:nvPr>
        </p:nvSpPr>
        <p:spPr/>
        <p:txBody>
          <a:bodyPr/>
          <a:lstStyle/>
          <a:p>
            <a:r>
              <a:rPr lang="en-US" b="1" dirty="0"/>
              <a:t>Meaningful Images</a:t>
            </a:r>
          </a:p>
        </p:txBody>
      </p:sp>
      <p:sp>
        <p:nvSpPr>
          <p:cNvPr id="3" name="Content Placeholder 2">
            <a:extLst>
              <a:ext uri="{FF2B5EF4-FFF2-40B4-BE49-F238E27FC236}">
                <a16:creationId xmlns:a16="http://schemas.microsoft.com/office/drawing/2014/main" id="{F8309272-2EAF-C677-932A-CD32C67EFC78}"/>
              </a:ext>
            </a:extLst>
          </p:cNvPr>
          <p:cNvSpPr>
            <a:spLocks noGrp="1"/>
          </p:cNvSpPr>
          <p:nvPr>
            <p:ph idx="1"/>
          </p:nvPr>
        </p:nvSpPr>
        <p:spPr/>
        <p:txBody>
          <a:bodyPr/>
          <a:lstStyle/>
          <a:p>
            <a:r>
              <a:rPr lang="en-US" dirty="0"/>
              <a:t>Images with a purpose to sighted readers.</a:t>
            </a:r>
          </a:p>
          <a:p>
            <a:r>
              <a:rPr lang="en-US" dirty="0"/>
              <a:t>Logos, official seals, banners, and nameplates.</a:t>
            </a:r>
          </a:p>
          <a:p>
            <a:r>
              <a:rPr lang="en-US" dirty="0"/>
              <a:t>Photos, illustrations, maps, graphs, and charts.</a:t>
            </a:r>
          </a:p>
          <a:p>
            <a:r>
              <a:rPr lang="en-US" dirty="0"/>
              <a:t>Signatures and drawings.</a:t>
            </a:r>
          </a:p>
          <a:p>
            <a:r>
              <a:rPr lang="en-US" dirty="0"/>
              <a:t>Images of text.</a:t>
            </a:r>
          </a:p>
          <a:p>
            <a:r>
              <a:rPr lang="en-US" dirty="0"/>
              <a:t>Clickable graphics (buttons)</a:t>
            </a:r>
          </a:p>
          <a:p>
            <a:r>
              <a:rPr lang="en-US" dirty="0"/>
              <a:t>Groups of images.</a:t>
            </a:r>
          </a:p>
        </p:txBody>
      </p:sp>
    </p:spTree>
    <p:extLst>
      <p:ext uri="{BB962C8B-B14F-4D97-AF65-F5344CB8AC3E}">
        <p14:creationId xmlns:p14="http://schemas.microsoft.com/office/powerpoint/2010/main" val="348397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60216C-683B-42B1-4DE2-01C81B7F1BF3}"/>
              </a:ext>
            </a:extLst>
          </p:cNvPr>
          <p:cNvSpPr>
            <a:spLocks noGrp="1"/>
          </p:cNvSpPr>
          <p:nvPr>
            <p:ph type="title"/>
          </p:nvPr>
        </p:nvSpPr>
        <p:spPr>
          <a:xfrm>
            <a:off x="838200" y="963507"/>
            <a:ext cx="3494362" cy="4930986"/>
          </a:xfrm>
          <a:solidFill>
            <a:srgbClr val="000B5E"/>
          </a:solidFill>
        </p:spPr>
        <p:txBody>
          <a:bodyPr>
            <a:normAutofit/>
          </a:bodyPr>
          <a:lstStyle/>
          <a:p>
            <a:pPr algn="r"/>
            <a:r>
              <a:rPr lang="en-US" b="1" dirty="0">
                <a:solidFill>
                  <a:schemeClr val="bg1"/>
                </a:solidFill>
              </a:rPr>
              <a:t>Decorative Images</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8D45D7-808A-6948-ABFE-5F0CA5740307}"/>
              </a:ext>
            </a:extLst>
          </p:cNvPr>
          <p:cNvSpPr>
            <a:spLocks noGrp="1"/>
          </p:cNvSpPr>
          <p:nvPr>
            <p:ph sz="half" idx="1"/>
          </p:nvPr>
        </p:nvSpPr>
        <p:spPr>
          <a:xfrm>
            <a:off x="4976030" y="963507"/>
            <a:ext cx="6250940" cy="4930986"/>
          </a:xfrm>
        </p:spPr>
        <p:txBody>
          <a:bodyPr anchor="t">
            <a:normAutofit/>
          </a:bodyPr>
          <a:lstStyle/>
          <a:p>
            <a:r>
              <a:rPr lang="en-US" sz="2000" dirty="0"/>
              <a:t>Have no purpose.</a:t>
            </a:r>
          </a:p>
          <a:p>
            <a:r>
              <a:rPr lang="en-US" sz="2000" dirty="0"/>
              <a:t>Removing them will keep info and the mood of the page the same.</a:t>
            </a:r>
          </a:p>
          <a:p>
            <a:r>
              <a:rPr lang="en-US" sz="2000" dirty="0"/>
              <a:t>Marking as decorative means it will be skipped by a screen reader.</a:t>
            </a:r>
          </a:p>
          <a:p>
            <a:r>
              <a:rPr lang="en-US" sz="2000" dirty="0"/>
              <a:t>Examples:</a:t>
            </a:r>
          </a:p>
          <a:p>
            <a:pPr lvl="1"/>
            <a:r>
              <a:rPr lang="en-US" sz="1600" dirty="0"/>
              <a:t>Colored boxes and shapes.</a:t>
            </a:r>
          </a:p>
          <a:p>
            <a:pPr lvl="1"/>
            <a:r>
              <a:rPr lang="en-US" sz="1600" dirty="0"/>
              <a:t>Separation lines.</a:t>
            </a:r>
          </a:p>
          <a:p>
            <a:pPr lvl="1"/>
            <a:r>
              <a:rPr lang="en-US" sz="1600" dirty="0"/>
              <a:t>Where the ALT+Text would duplicate text already on the page.</a:t>
            </a:r>
          </a:p>
          <a:p>
            <a:pPr lvl="1"/>
            <a:r>
              <a:rPr lang="en-US" sz="1600" dirty="0"/>
              <a:t>Complex images explained within the text or described in additional detail.</a:t>
            </a:r>
          </a:p>
          <a:p>
            <a:pPr lvl="1"/>
            <a:endParaRPr lang="en-US" sz="1600" dirty="0"/>
          </a:p>
          <a:p>
            <a:endParaRPr lang="en-US" sz="1600" dirty="0"/>
          </a:p>
          <a:p>
            <a:endParaRPr lang="en-US" sz="2000" dirty="0"/>
          </a:p>
        </p:txBody>
      </p:sp>
    </p:spTree>
    <p:extLst>
      <p:ext uri="{BB962C8B-B14F-4D97-AF65-F5344CB8AC3E}">
        <p14:creationId xmlns:p14="http://schemas.microsoft.com/office/powerpoint/2010/main" val="242337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AC71-8029-8E75-611D-8B063612438B}"/>
              </a:ext>
            </a:extLst>
          </p:cNvPr>
          <p:cNvSpPr>
            <a:spLocks noGrp="1"/>
          </p:cNvSpPr>
          <p:nvPr>
            <p:ph type="title"/>
          </p:nvPr>
        </p:nvSpPr>
        <p:spPr/>
        <p:txBody>
          <a:bodyPr/>
          <a:lstStyle/>
          <a:p>
            <a:r>
              <a:rPr lang="en-US" b="1" dirty="0"/>
              <a:t>What About Reused Images?</a:t>
            </a:r>
          </a:p>
        </p:txBody>
      </p:sp>
      <p:sp>
        <p:nvSpPr>
          <p:cNvPr id="3" name="Content Placeholder 2">
            <a:extLst>
              <a:ext uri="{FF2B5EF4-FFF2-40B4-BE49-F238E27FC236}">
                <a16:creationId xmlns:a16="http://schemas.microsoft.com/office/drawing/2014/main" id="{EC093A9D-A9B3-5C87-7D22-7253C31C1FA2}"/>
              </a:ext>
            </a:extLst>
          </p:cNvPr>
          <p:cNvSpPr>
            <a:spLocks noGrp="1"/>
          </p:cNvSpPr>
          <p:nvPr>
            <p:ph idx="1"/>
          </p:nvPr>
        </p:nvSpPr>
        <p:spPr>
          <a:xfrm>
            <a:off x="661219" y="1855121"/>
            <a:ext cx="9736394" cy="4884891"/>
          </a:xfrm>
        </p:spPr>
        <p:txBody>
          <a:bodyPr>
            <a:normAutofit/>
          </a:bodyPr>
          <a:lstStyle/>
          <a:p>
            <a:r>
              <a:rPr lang="en-US" sz="4400" dirty="0"/>
              <a:t> If the image is used in the same context.</a:t>
            </a:r>
          </a:p>
          <a:p>
            <a:pPr lvl="1"/>
            <a:r>
              <a:rPr lang="en-US" sz="4000" dirty="0"/>
              <a:t>Keep the same description.</a:t>
            </a:r>
          </a:p>
          <a:p>
            <a:r>
              <a:rPr lang="en-US" sz="4400" dirty="0"/>
              <a:t>If the image is used in a different context.</a:t>
            </a:r>
          </a:p>
          <a:p>
            <a:pPr lvl="1"/>
            <a:r>
              <a:rPr lang="en-US" sz="4000" dirty="0"/>
              <a:t>Craft a different description.</a:t>
            </a:r>
          </a:p>
        </p:txBody>
      </p:sp>
    </p:spTree>
    <p:extLst>
      <p:ext uri="{BB962C8B-B14F-4D97-AF65-F5344CB8AC3E}">
        <p14:creationId xmlns:p14="http://schemas.microsoft.com/office/powerpoint/2010/main" val="102923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40A8547C-2CCA-7982-679C-9271B506EBBC}"/>
              </a:ext>
            </a:extLst>
          </p:cNvPr>
          <p:cNvSpPr>
            <a:spLocks noGrp="1"/>
          </p:cNvSpPr>
          <p:nvPr>
            <p:ph type="title"/>
          </p:nvPr>
        </p:nvSpPr>
        <p:spPr>
          <a:xfrm>
            <a:off x="503544" y="324009"/>
            <a:ext cx="11184912" cy="3525319"/>
          </a:xfrm>
        </p:spPr>
        <p:txBody>
          <a:bodyPr vert="horz" lIns="91440" tIns="45720" rIns="91440" bIns="45720" rtlCol="0" anchor="b">
            <a:normAutofit/>
          </a:bodyPr>
          <a:lstStyle/>
          <a:p>
            <a:r>
              <a:rPr lang="en-US" sz="8800" b="1" dirty="0">
                <a:solidFill>
                  <a:schemeClr val="bg1"/>
                </a:solidFill>
                <a:latin typeface="Aeonik" panose="020B0503030300000000" pitchFamily="34" charset="0"/>
              </a:rPr>
              <a:t>Step Two:</a:t>
            </a:r>
            <a:br>
              <a:rPr lang="en-US" sz="7200" dirty="0">
                <a:solidFill>
                  <a:schemeClr val="bg1"/>
                </a:solidFill>
                <a:latin typeface="Aeonik" panose="020B0503030300000000" pitchFamily="34" charset="0"/>
              </a:rPr>
            </a:br>
            <a:r>
              <a:rPr lang="en-US" sz="7200" dirty="0">
                <a:solidFill>
                  <a:schemeClr val="bg1"/>
                </a:solidFill>
                <a:latin typeface="Aeonik" panose="020B0503030300000000" pitchFamily="34" charset="0"/>
              </a:rPr>
              <a:t>Context and Purpose!</a:t>
            </a:r>
            <a:endParaRPr lang="en-US" sz="7200" kern="1200" dirty="0">
              <a:solidFill>
                <a:schemeClr val="bg1"/>
              </a:solidFill>
              <a:latin typeface="Aeonik" panose="020B0503030300000000" pitchFamily="34" charset="0"/>
            </a:endParaRPr>
          </a:p>
        </p:txBody>
      </p:sp>
    </p:spTree>
    <p:extLst>
      <p:ext uri="{BB962C8B-B14F-4D97-AF65-F5344CB8AC3E}">
        <p14:creationId xmlns:p14="http://schemas.microsoft.com/office/powerpoint/2010/main" val="389522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E4FF-04CB-F9B4-DAE2-7D66959AC3BA}"/>
              </a:ext>
            </a:extLst>
          </p:cNvPr>
          <p:cNvSpPr>
            <a:spLocks noGrp="1"/>
          </p:cNvSpPr>
          <p:nvPr>
            <p:ph type="title"/>
          </p:nvPr>
        </p:nvSpPr>
        <p:spPr/>
        <p:txBody>
          <a:bodyPr>
            <a:normAutofit/>
          </a:bodyPr>
          <a:lstStyle/>
          <a:p>
            <a:r>
              <a:rPr lang="en-US" sz="4800" b="1" dirty="0"/>
              <a:t>The Keys to Meaningful ALT+Text</a:t>
            </a:r>
          </a:p>
        </p:txBody>
      </p:sp>
      <p:sp>
        <p:nvSpPr>
          <p:cNvPr id="3" name="Content Placeholder 2">
            <a:extLst>
              <a:ext uri="{FF2B5EF4-FFF2-40B4-BE49-F238E27FC236}">
                <a16:creationId xmlns:a16="http://schemas.microsoft.com/office/drawing/2014/main" id="{E8D45664-C38E-54F2-647E-40792A004BE1}"/>
              </a:ext>
            </a:extLst>
          </p:cNvPr>
          <p:cNvSpPr>
            <a:spLocks noGrp="1"/>
          </p:cNvSpPr>
          <p:nvPr>
            <p:ph sz="half" idx="1"/>
          </p:nvPr>
        </p:nvSpPr>
        <p:spPr/>
        <p:txBody>
          <a:bodyPr>
            <a:normAutofit/>
          </a:bodyPr>
          <a:lstStyle/>
          <a:p>
            <a:pPr marL="0" indent="0">
              <a:buNone/>
            </a:pPr>
            <a:r>
              <a:rPr lang="en-US" sz="6600" dirty="0"/>
              <a:t>The </a:t>
            </a:r>
            <a:r>
              <a:rPr lang="en-US" sz="6600" b="1" dirty="0">
                <a:solidFill>
                  <a:srgbClr val="0F5FFF"/>
                </a:solidFill>
              </a:rPr>
              <a:t>CONTEXT</a:t>
            </a:r>
            <a:r>
              <a:rPr lang="en-US" sz="6600" dirty="0"/>
              <a:t> the image is used in.</a:t>
            </a:r>
          </a:p>
        </p:txBody>
      </p:sp>
      <p:sp>
        <p:nvSpPr>
          <p:cNvPr id="4" name="Content Placeholder 3">
            <a:extLst>
              <a:ext uri="{FF2B5EF4-FFF2-40B4-BE49-F238E27FC236}">
                <a16:creationId xmlns:a16="http://schemas.microsoft.com/office/drawing/2014/main" id="{6A234C17-3115-7B2A-9489-0910FF947BF6}"/>
              </a:ext>
            </a:extLst>
          </p:cNvPr>
          <p:cNvSpPr>
            <a:spLocks noGrp="1"/>
          </p:cNvSpPr>
          <p:nvPr>
            <p:ph sz="half" idx="2"/>
          </p:nvPr>
        </p:nvSpPr>
        <p:spPr/>
        <p:txBody>
          <a:bodyPr>
            <a:normAutofit/>
          </a:bodyPr>
          <a:lstStyle/>
          <a:p>
            <a:pPr marL="0" indent="0">
              <a:buNone/>
            </a:pPr>
            <a:r>
              <a:rPr lang="en-US" sz="6600" dirty="0"/>
              <a:t>The </a:t>
            </a:r>
            <a:r>
              <a:rPr lang="en-US" sz="6600" b="1" dirty="0">
                <a:solidFill>
                  <a:srgbClr val="0F5FFF"/>
                </a:solidFill>
              </a:rPr>
              <a:t>PURPOSE</a:t>
            </a:r>
            <a:r>
              <a:rPr lang="en-US" sz="6600" dirty="0"/>
              <a:t> it serves to all readers.</a:t>
            </a:r>
          </a:p>
        </p:txBody>
      </p:sp>
    </p:spTree>
    <p:extLst>
      <p:ext uri="{BB962C8B-B14F-4D97-AF65-F5344CB8AC3E}">
        <p14:creationId xmlns:p14="http://schemas.microsoft.com/office/powerpoint/2010/main" val="42138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Asian woman who is blind with Down syndrome is wearing headphones around her neck, smiling, and typing on a keyboard.">
            <a:extLst>
              <a:ext uri="{FF2B5EF4-FFF2-40B4-BE49-F238E27FC236}">
                <a16:creationId xmlns:a16="http://schemas.microsoft.com/office/drawing/2014/main" id="{9D5EE230-7DE0-C274-E069-3E307D0B7C73}"/>
              </a:ext>
            </a:extLst>
          </p:cNvPr>
          <p:cNvPicPr>
            <a:picLocks noChangeAspect="1"/>
          </p:cNvPicPr>
          <p:nvPr/>
        </p:nvPicPr>
        <p:blipFill rotWithShape="1">
          <a:blip r:embed="rId3"/>
          <a:srcRect r="17804" b="13771"/>
          <a:stretch/>
        </p:blipFill>
        <p:spPr>
          <a:xfrm>
            <a:off x="5006649" y="10"/>
            <a:ext cx="7214545"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A53A44-7CFC-FB2C-DBDB-E94DD28207A3}"/>
              </a:ext>
            </a:extLst>
          </p:cNvPr>
          <p:cNvSpPr>
            <a:spLocks noGrp="1"/>
          </p:cNvSpPr>
          <p:nvPr>
            <p:ph type="title"/>
          </p:nvPr>
        </p:nvSpPr>
        <p:spPr>
          <a:xfrm>
            <a:off x="99667" y="267145"/>
            <a:ext cx="4737804" cy="1899912"/>
          </a:xfrm>
        </p:spPr>
        <p:txBody>
          <a:bodyPr>
            <a:normAutofit/>
          </a:bodyPr>
          <a:lstStyle/>
          <a:p>
            <a:r>
              <a:rPr lang="en-US" sz="4000" b="1" dirty="0"/>
              <a:t>Context &amp; Purpose</a:t>
            </a:r>
          </a:p>
        </p:txBody>
      </p:sp>
      <p:graphicFrame>
        <p:nvGraphicFramePr>
          <p:cNvPr id="14" name="Content Placeholder 2" descr="Context and Purpose graphic. Eyeball, Film slate, Caption box, microphone, comedy and tragedy masks, women, and laughing emoji. ">
            <a:extLst>
              <a:ext uri="{FF2B5EF4-FFF2-40B4-BE49-F238E27FC236}">
                <a16:creationId xmlns:a16="http://schemas.microsoft.com/office/drawing/2014/main" id="{F02652D7-35E6-0390-0FB8-4672DD750B73}"/>
              </a:ext>
            </a:extLst>
          </p:cNvPr>
          <p:cNvGraphicFramePr>
            <a:graphicFrameLocks noGrp="1"/>
          </p:cNvGraphicFramePr>
          <p:nvPr>
            <p:ph idx="1"/>
            <p:extLst>
              <p:ext uri="{D42A27DB-BD31-4B8C-83A1-F6EECF244321}">
                <p14:modId xmlns:p14="http://schemas.microsoft.com/office/powerpoint/2010/main" val="1923877060"/>
              </p:ext>
            </p:extLst>
          </p:nvPr>
        </p:nvGraphicFramePr>
        <p:xfrm>
          <a:off x="102716" y="1957388"/>
          <a:ext cx="4734755" cy="4767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5980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74A265-8879-63C7-8270-30BBFA663BD4}"/>
              </a:ext>
            </a:extLst>
          </p:cNvPr>
          <p:cNvSpPr>
            <a:spLocks noGrp="1"/>
          </p:cNvSpPr>
          <p:nvPr>
            <p:ph type="title"/>
          </p:nvPr>
        </p:nvSpPr>
        <p:spPr>
          <a:xfrm>
            <a:off x="304800" y="586855"/>
            <a:ext cx="3363288" cy="3387497"/>
          </a:xfrm>
        </p:spPr>
        <p:txBody>
          <a:bodyPr anchor="ctr">
            <a:normAutofit/>
          </a:bodyPr>
          <a:lstStyle/>
          <a:p>
            <a:pPr algn="r"/>
            <a:r>
              <a:rPr lang="en-US" sz="4800" b="1" dirty="0">
                <a:solidFill>
                  <a:srgbClr val="FFFFFF"/>
                </a:solidFill>
              </a:rPr>
              <a:t>ALT +Text Tips</a:t>
            </a:r>
          </a:p>
        </p:txBody>
      </p:sp>
      <p:graphicFrame>
        <p:nvGraphicFramePr>
          <p:cNvPr id="28" name="Content Placeholder 6" descr="Alt text tip box with 7 tips. ">
            <a:extLst>
              <a:ext uri="{FF2B5EF4-FFF2-40B4-BE49-F238E27FC236}">
                <a16:creationId xmlns:a16="http://schemas.microsoft.com/office/drawing/2014/main" id="{0CBD2D74-4E2C-AE3C-3660-D712DA6FB9E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131498823"/>
              </p:ext>
            </p:extLst>
          </p:nvPr>
        </p:nvGraphicFramePr>
        <p:xfrm>
          <a:off x="4121795" y="206477"/>
          <a:ext cx="7983179" cy="6577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8574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40A8547C-2CCA-7982-679C-9271B506EBBC}"/>
              </a:ext>
            </a:extLst>
          </p:cNvPr>
          <p:cNvSpPr>
            <a:spLocks noGrp="1"/>
          </p:cNvSpPr>
          <p:nvPr>
            <p:ph type="title"/>
          </p:nvPr>
        </p:nvSpPr>
        <p:spPr>
          <a:xfrm>
            <a:off x="823449" y="595071"/>
            <a:ext cx="9436736" cy="3977852"/>
          </a:xfrm>
        </p:spPr>
        <p:txBody>
          <a:bodyPr vert="horz" lIns="91440" tIns="45720" rIns="91440" bIns="45720" rtlCol="0" anchor="b">
            <a:normAutofit/>
          </a:bodyPr>
          <a:lstStyle/>
          <a:p>
            <a:r>
              <a:rPr lang="en-US" sz="7200" b="1" dirty="0">
                <a:solidFill>
                  <a:schemeClr val="bg1"/>
                </a:solidFill>
                <a:latin typeface="Aeonik" panose="020B0503030300000000" pitchFamily="34" charset="0"/>
              </a:rPr>
              <a:t>The 7 Different Types of Images</a:t>
            </a:r>
            <a:br>
              <a:rPr lang="en-US" sz="7200" dirty="0">
                <a:solidFill>
                  <a:schemeClr val="bg1"/>
                </a:solidFill>
                <a:latin typeface="Aeonik" panose="020B0503030300000000" pitchFamily="34" charset="0"/>
              </a:rPr>
            </a:br>
            <a:endParaRPr lang="en-US" sz="7200" kern="1200" dirty="0">
              <a:solidFill>
                <a:schemeClr val="bg1"/>
              </a:solidFill>
              <a:latin typeface="Aeonik" panose="020B0503030300000000" pitchFamily="34" charset="0"/>
            </a:endParaRPr>
          </a:p>
        </p:txBody>
      </p:sp>
    </p:spTree>
    <p:extLst>
      <p:ext uri="{BB962C8B-B14F-4D97-AF65-F5344CB8AC3E}">
        <p14:creationId xmlns:p14="http://schemas.microsoft.com/office/powerpoint/2010/main" val="3774844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75D1-B176-3A6F-7AAA-3005D93CC8B3}"/>
              </a:ext>
            </a:extLst>
          </p:cNvPr>
          <p:cNvSpPr>
            <a:spLocks noGrp="1"/>
          </p:cNvSpPr>
          <p:nvPr>
            <p:ph type="title"/>
          </p:nvPr>
        </p:nvSpPr>
        <p:spPr/>
        <p:txBody>
          <a:bodyPr/>
          <a:lstStyle/>
          <a:p>
            <a:r>
              <a:rPr lang="en-US" dirty="0"/>
              <a:t>The W3C’s Different Image Types</a:t>
            </a:r>
          </a:p>
        </p:txBody>
      </p:sp>
      <p:sp>
        <p:nvSpPr>
          <p:cNvPr id="3" name="Content Placeholder 2">
            <a:extLst>
              <a:ext uri="{FF2B5EF4-FFF2-40B4-BE49-F238E27FC236}">
                <a16:creationId xmlns:a16="http://schemas.microsoft.com/office/drawing/2014/main" id="{6D1637C6-62C6-ECA3-6017-CA74CA0CBA5B}"/>
              </a:ext>
            </a:extLst>
          </p:cNvPr>
          <p:cNvSpPr>
            <a:spLocks noGrp="1"/>
          </p:cNvSpPr>
          <p:nvPr>
            <p:ph idx="1"/>
          </p:nvPr>
        </p:nvSpPr>
        <p:spPr/>
        <p:txBody>
          <a:bodyPr/>
          <a:lstStyle/>
          <a:p>
            <a:pPr marL="514350" indent="-514350">
              <a:buFont typeface="+mj-lt"/>
              <a:buAutoNum type="arabicPeriod"/>
            </a:pPr>
            <a:r>
              <a:rPr lang="en-US" b="1" dirty="0"/>
              <a:t>Eye Candy </a:t>
            </a:r>
            <a:r>
              <a:rPr lang="en-US" dirty="0"/>
              <a:t>= Often confused with decorative.</a:t>
            </a:r>
          </a:p>
          <a:p>
            <a:pPr marL="514350" indent="-514350">
              <a:buFont typeface="+mj-lt"/>
              <a:buAutoNum type="arabicPeriod"/>
            </a:pPr>
            <a:r>
              <a:rPr lang="en-US" b="1" dirty="0"/>
              <a:t>Functional Images</a:t>
            </a:r>
            <a:r>
              <a:rPr lang="en-US" dirty="0"/>
              <a:t> = Shopping Cart.</a:t>
            </a:r>
            <a:endParaRPr lang="en-US" b="1" dirty="0"/>
          </a:p>
          <a:p>
            <a:pPr marL="514350" indent="-514350">
              <a:buFont typeface="+mj-lt"/>
              <a:buAutoNum type="arabicPeriod"/>
            </a:pPr>
            <a:r>
              <a:rPr lang="en-US" b="1" dirty="0"/>
              <a:t>Informational Images (most)</a:t>
            </a:r>
            <a:r>
              <a:rPr lang="en-US" dirty="0"/>
              <a:t> = Pictures.</a:t>
            </a:r>
            <a:endParaRPr lang="en-US" b="1" dirty="0"/>
          </a:p>
          <a:p>
            <a:pPr marL="514350" indent="-514350">
              <a:buFont typeface="+mj-lt"/>
              <a:buAutoNum type="arabicPeriod"/>
            </a:pPr>
            <a:r>
              <a:rPr lang="en-US" b="1" dirty="0"/>
              <a:t>Complex Images</a:t>
            </a:r>
            <a:r>
              <a:rPr lang="en-US" dirty="0"/>
              <a:t> = Charts and Maps</a:t>
            </a:r>
            <a:endParaRPr lang="en-US" b="1" dirty="0"/>
          </a:p>
          <a:p>
            <a:pPr marL="514350" indent="-514350">
              <a:buFont typeface="+mj-lt"/>
              <a:buAutoNum type="arabicPeriod"/>
            </a:pPr>
            <a:r>
              <a:rPr lang="en-US" b="1" dirty="0"/>
              <a:t>Images of Text</a:t>
            </a:r>
            <a:r>
              <a:rPr lang="en-US" dirty="0"/>
              <a:t> = Pics of sign.</a:t>
            </a:r>
          </a:p>
          <a:p>
            <a:pPr marL="514350" indent="-514350">
              <a:buFont typeface="+mj-lt"/>
              <a:buAutoNum type="arabicPeriod"/>
            </a:pPr>
            <a:r>
              <a:rPr lang="en-US" b="1" dirty="0"/>
              <a:t>Groups of Images.</a:t>
            </a:r>
          </a:p>
          <a:p>
            <a:pPr marL="514350" indent="-514350">
              <a:buFont typeface="+mj-lt"/>
              <a:buAutoNum type="arabicPeriod"/>
            </a:pPr>
            <a:r>
              <a:rPr lang="en-US" b="1" dirty="0"/>
              <a:t>Decorative</a:t>
            </a:r>
          </a:p>
          <a:p>
            <a:pPr marL="514350" indent="-514350">
              <a:buFont typeface="+mj-lt"/>
              <a:buAutoNum type="arabicPeriod"/>
            </a:pPr>
            <a:endParaRPr lang="en-US" dirty="0"/>
          </a:p>
        </p:txBody>
      </p:sp>
    </p:spTree>
    <p:extLst>
      <p:ext uri="{BB962C8B-B14F-4D97-AF65-F5344CB8AC3E}">
        <p14:creationId xmlns:p14="http://schemas.microsoft.com/office/powerpoint/2010/main" val="3979002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CEF9BF-442B-C645-CBB8-FD2ED1C5B2DC}"/>
              </a:ext>
            </a:extLst>
          </p:cNvPr>
          <p:cNvSpPr>
            <a:spLocks noGrp="1"/>
          </p:cNvSpPr>
          <p:nvPr>
            <p:ph type="title"/>
          </p:nvPr>
        </p:nvSpPr>
        <p:spPr>
          <a:xfrm>
            <a:off x="838200" y="365125"/>
            <a:ext cx="10515600" cy="1325563"/>
          </a:xfrm>
        </p:spPr>
        <p:txBody>
          <a:bodyPr>
            <a:normAutofit/>
          </a:bodyPr>
          <a:lstStyle/>
          <a:p>
            <a:pPr algn="ctr"/>
            <a:r>
              <a:rPr lang="en-US" sz="5400" b="1" dirty="0"/>
              <a:t>Eye Candy</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No Phones with solid fill">
            <a:extLst>
              <a:ext uri="{FF2B5EF4-FFF2-40B4-BE49-F238E27FC236}">
                <a16:creationId xmlns:a16="http://schemas.microsoft.com/office/drawing/2014/main" id="{D4197315-CD64-C5A9-1670-498594A7FE96}"/>
              </a:ext>
            </a:extLst>
          </p:cNvPr>
          <p:cNvSpPr/>
          <p:nvPr/>
        </p:nvSpPr>
        <p:spPr>
          <a:xfrm>
            <a:off x="4433750" y="2424912"/>
            <a:ext cx="3324500" cy="2405478"/>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73163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DD1A44-8462-F7CB-9F51-C5B6455785FF}"/>
              </a:ext>
            </a:extLst>
          </p:cNvPr>
          <p:cNvSpPr>
            <a:spLocks noGrp="1"/>
          </p:cNvSpPr>
          <p:nvPr>
            <p:ph type="body" idx="1"/>
          </p:nvPr>
        </p:nvSpPr>
        <p:spPr>
          <a:xfrm>
            <a:off x="838200" y="4277032"/>
            <a:ext cx="10515600" cy="1569132"/>
          </a:xfrm>
        </p:spPr>
        <p:txBody>
          <a:bodyPr>
            <a:normAutofit/>
          </a:bodyPr>
          <a:lstStyle/>
          <a:p>
            <a:r>
              <a:rPr lang="en-US" b="1" dirty="0">
                <a:solidFill>
                  <a:srgbClr val="0049DB"/>
                </a:solidFill>
              </a:rPr>
              <a:t>Jeff Rodgers, MS Ed</a:t>
            </a:r>
          </a:p>
          <a:p>
            <a:r>
              <a:rPr lang="en-US" dirty="0">
                <a:solidFill>
                  <a:srgbClr val="0049DB"/>
                </a:solidFill>
              </a:rPr>
              <a:t>Director, Digital Accessibility, Accessibility Strategy Leader</a:t>
            </a:r>
          </a:p>
        </p:txBody>
      </p:sp>
      <p:sp>
        <p:nvSpPr>
          <p:cNvPr id="3" name="Title 2">
            <a:extLst>
              <a:ext uri="{FF2B5EF4-FFF2-40B4-BE49-F238E27FC236}">
                <a16:creationId xmlns:a16="http://schemas.microsoft.com/office/drawing/2014/main" id="{0BC0684F-5354-DBC5-FCCD-3E19FA19FF8F}"/>
              </a:ext>
            </a:extLst>
          </p:cNvPr>
          <p:cNvSpPr>
            <a:spLocks noGrp="1"/>
          </p:cNvSpPr>
          <p:nvPr>
            <p:ph type="title"/>
          </p:nvPr>
        </p:nvSpPr>
        <p:spPr>
          <a:xfrm>
            <a:off x="838200" y="768350"/>
            <a:ext cx="10515600" cy="2852737"/>
          </a:xfrm>
        </p:spPr>
        <p:txBody>
          <a:bodyPr/>
          <a:lstStyle/>
          <a:p>
            <a:r>
              <a:rPr lang="en-US" b="1" dirty="0"/>
              <a:t>Crafting Meaningful ALT+Text</a:t>
            </a:r>
          </a:p>
        </p:txBody>
      </p:sp>
      <p:pic>
        <p:nvPicPr>
          <p:cNvPr id="13" name="Picture 12" descr="Accessiblü, Managed digital accessibility ops. The letters &quot;blü&quot; are in ultramarine blue.">
            <a:extLst>
              <a:ext uri="{FF2B5EF4-FFF2-40B4-BE49-F238E27FC236}">
                <a16:creationId xmlns:a16="http://schemas.microsoft.com/office/drawing/2014/main" id="{D5A688D7-C59D-BE6F-EA66-DD3C8D4D72E0}"/>
              </a:ext>
            </a:extLst>
          </p:cNvPr>
          <p:cNvPicPr>
            <a:picLocks noChangeAspect="1"/>
          </p:cNvPicPr>
          <p:nvPr/>
        </p:nvPicPr>
        <p:blipFill rotWithShape="1">
          <a:blip r:embed="rId3"/>
          <a:srcRect t="35500" b="30250"/>
          <a:stretch/>
        </p:blipFill>
        <p:spPr>
          <a:xfrm>
            <a:off x="533400" y="5692774"/>
            <a:ext cx="3314700" cy="1135285"/>
          </a:xfrm>
          <a:prstGeom prst="rect">
            <a:avLst/>
          </a:prstGeom>
        </p:spPr>
      </p:pic>
      <p:pic>
        <p:nvPicPr>
          <p:cNvPr id="1026" name="Picture 2" descr="Arizona State University">
            <a:extLst>
              <a:ext uri="{FF2B5EF4-FFF2-40B4-BE49-F238E27FC236}">
                <a16:creationId xmlns:a16="http://schemas.microsoft.com/office/drawing/2014/main" id="{F99C3728-A7E0-5FDD-C63E-4A27164C87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9711" y="5546877"/>
            <a:ext cx="1264089" cy="97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453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48FB9-4DDC-8184-C7B7-EE30495563A2}"/>
              </a:ext>
            </a:extLst>
          </p:cNvPr>
          <p:cNvSpPr>
            <a:spLocks noGrp="1"/>
          </p:cNvSpPr>
          <p:nvPr>
            <p:ph type="title"/>
          </p:nvPr>
        </p:nvSpPr>
        <p:spPr>
          <a:xfrm>
            <a:off x="5692877" y="519700"/>
            <a:ext cx="6046839" cy="1454051"/>
          </a:xfrm>
        </p:spPr>
        <p:txBody>
          <a:bodyPr>
            <a:normAutofit/>
          </a:bodyPr>
          <a:lstStyle/>
          <a:p>
            <a:r>
              <a:rPr lang="en-US" b="1" dirty="0">
                <a:solidFill>
                  <a:schemeClr val="tx2"/>
                </a:solidFill>
              </a:rPr>
              <a:t>Functional Images</a:t>
            </a:r>
          </a:p>
        </p:txBody>
      </p:sp>
      <p:pic>
        <p:nvPicPr>
          <p:cNvPr id="7" name="Graphic 6" descr="Shopping cart icon in blue. ">
            <a:extLst>
              <a:ext uri="{FF2B5EF4-FFF2-40B4-BE49-F238E27FC236}">
                <a16:creationId xmlns:a16="http://schemas.microsoft.com/office/drawing/2014/main" id="{E43647CC-AC0E-96AB-8EFC-5CEB2D73F2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descr="Blue rectangle with the word submit. ">
            <a:extLst>
              <a:ext uri="{FF2B5EF4-FFF2-40B4-BE49-F238E27FC236}">
                <a16:creationId xmlns:a16="http://schemas.microsoft.com/office/drawing/2014/main" id="{E8F80D6D-7F3C-6ED7-72C8-D22F2725B7F9}"/>
              </a:ext>
            </a:extLst>
          </p:cNvPr>
          <p:cNvSpPr/>
          <p:nvPr/>
        </p:nvSpPr>
        <p:spPr>
          <a:xfrm>
            <a:off x="6415548" y="2374490"/>
            <a:ext cx="5117691" cy="14748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dirty="0"/>
              <a:t>Submit</a:t>
            </a:r>
          </a:p>
        </p:txBody>
      </p:sp>
    </p:spTree>
    <p:extLst>
      <p:ext uri="{BB962C8B-B14F-4D97-AF65-F5344CB8AC3E}">
        <p14:creationId xmlns:p14="http://schemas.microsoft.com/office/powerpoint/2010/main" val="181168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B3CF2-D4A8-9C3F-3CDE-135185EDB173}"/>
              </a:ext>
            </a:extLst>
          </p:cNvPr>
          <p:cNvSpPr>
            <a:spLocks noGrp="1"/>
          </p:cNvSpPr>
          <p:nvPr>
            <p:ph type="title"/>
          </p:nvPr>
        </p:nvSpPr>
        <p:spPr>
          <a:xfrm>
            <a:off x="630936" y="639520"/>
            <a:ext cx="3429000" cy="1719072"/>
          </a:xfrm>
        </p:spPr>
        <p:txBody>
          <a:bodyPr anchor="b">
            <a:normAutofit/>
          </a:bodyPr>
          <a:lstStyle/>
          <a:p>
            <a:r>
              <a:rPr lang="en-US" b="1" dirty="0"/>
              <a:t>Informative Images</a:t>
            </a:r>
          </a:p>
        </p:txBody>
      </p:sp>
      <p:sp>
        <p:nvSpPr>
          <p:cNvPr id="3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57D33-F45F-234E-02B6-B0B088C74D59}"/>
              </a:ext>
            </a:extLst>
          </p:cNvPr>
          <p:cNvSpPr txBox="1"/>
          <p:nvPr/>
        </p:nvSpPr>
        <p:spPr>
          <a:xfrm>
            <a:off x="609176" y="2998112"/>
            <a:ext cx="2938174" cy="2862322"/>
          </a:xfrm>
          <a:prstGeom prst="rect">
            <a:avLst/>
          </a:prstGeom>
          <a:noFill/>
          <a:ln>
            <a:solidFill>
              <a:schemeClr val="tx1"/>
            </a:solidFill>
          </a:ln>
        </p:spPr>
        <p:txBody>
          <a:bodyPr wrap="square" rtlCol="0">
            <a:spAutoFit/>
          </a:bodyPr>
          <a:lstStyle/>
          <a:p>
            <a:r>
              <a:rPr lang="en-US" sz="2000" dirty="0"/>
              <a:t>ALT+Text:</a:t>
            </a:r>
          </a:p>
          <a:p>
            <a:r>
              <a:rPr lang="en-US" sz="2000" dirty="0"/>
              <a:t>Screenshot of the ASU Online web page. An image of an ASU graduated cheering. Same degree as campus students. 100,000 online graduates.</a:t>
            </a:r>
          </a:p>
        </p:txBody>
      </p:sp>
      <p:pic>
        <p:nvPicPr>
          <p:cNvPr id="9" name="Picture 8" descr="Screenshot of the ASU Online web page. An image of an ASU graduated cheering. Same degree as campus students. 100,000 online graduates.">
            <a:extLst>
              <a:ext uri="{FF2B5EF4-FFF2-40B4-BE49-F238E27FC236}">
                <a16:creationId xmlns:a16="http://schemas.microsoft.com/office/drawing/2014/main" id="{A6A2B927-815D-A70E-1A91-3117F17C66B9}"/>
              </a:ext>
            </a:extLst>
          </p:cNvPr>
          <p:cNvPicPr>
            <a:picLocks noChangeAspect="1"/>
          </p:cNvPicPr>
          <p:nvPr/>
        </p:nvPicPr>
        <p:blipFill>
          <a:blip r:embed="rId3"/>
          <a:stretch>
            <a:fillRect/>
          </a:stretch>
        </p:blipFill>
        <p:spPr>
          <a:xfrm>
            <a:off x="3788989" y="914007"/>
            <a:ext cx="8306422" cy="4638650"/>
          </a:xfrm>
          <a:prstGeom prst="rect">
            <a:avLst/>
          </a:prstGeom>
          <a:ln>
            <a:solidFill>
              <a:schemeClr val="tx1"/>
            </a:solidFill>
          </a:ln>
        </p:spPr>
      </p:pic>
    </p:spTree>
    <p:extLst>
      <p:ext uri="{BB962C8B-B14F-4D97-AF65-F5344CB8AC3E}">
        <p14:creationId xmlns:p14="http://schemas.microsoft.com/office/powerpoint/2010/main" val="105847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3710-6577-3A03-6A13-47C9CBE6BC43}"/>
              </a:ext>
            </a:extLst>
          </p:cNvPr>
          <p:cNvSpPr>
            <a:spLocks noGrp="1"/>
          </p:cNvSpPr>
          <p:nvPr>
            <p:ph type="title"/>
          </p:nvPr>
        </p:nvSpPr>
        <p:spPr/>
        <p:txBody>
          <a:bodyPr/>
          <a:lstStyle/>
          <a:p>
            <a:r>
              <a:rPr lang="en-US" dirty="0"/>
              <a:t>#5 Complex Images</a:t>
            </a:r>
          </a:p>
        </p:txBody>
      </p:sp>
      <p:pic>
        <p:nvPicPr>
          <p:cNvPr id="1026" name="Picture 2" descr="Infographic about percentages of people with disabilities in the U.S.. Essential text: &quot;Disability is the only minority group you can join.&quot; It is 19% of the U.S. population.">
            <a:extLst>
              <a:ext uri="{FF2B5EF4-FFF2-40B4-BE49-F238E27FC236}">
                <a16:creationId xmlns:a16="http://schemas.microsoft.com/office/drawing/2014/main" id="{2838EE88-4550-A6EE-90DC-615A3A742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434" y="1646238"/>
            <a:ext cx="6498069" cy="476841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1EE656-2992-BA92-7895-8937D5A5B040}"/>
              </a:ext>
            </a:extLst>
          </p:cNvPr>
          <p:cNvSpPr txBox="1"/>
          <p:nvPr/>
        </p:nvSpPr>
        <p:spPr>
          <a:xfrm>
            <a:off x="838201" y="2071905"/>
            <a:ext cx="3763296" cy="3970318"/>
          </a:xfrm>
          <a:prstGeom prst="rect">
            <a:avLst/>
          </a:prstGeom>
          <a:solidFill>
            <a:schemeClr val="bg1"/>
          </a:solidFill>
          <a:ln>
            <a:solidFill>
              <a:schemeClr val="accent1"/>
            </a:solidFill>
          </a:ln>
        </p:spPr>
        <p:txBody>
          <a:bodyPr wrap="square" rtlCol="0">
            <a:spAutoFit/>
          </a:bodyPr>
          <a:lstStyle/>
          <a:p>
            <a:r>
              <a:rPr lang="en-US" sz="2800" dirty="0" err="1"/>
              <a:t>ALT+text</a:t>
            </a:r>
            <a:r>
              <a:rPr lang="en-US" sz="2800" dirty="0"/>
              <a:t>:</a:t>
            </a:r>
          </a:p>
          <a:p>
            <a:r>
              <a:rPr lang="en-US" sz="2800" dirty="0"/>
              <a:t>Infographic about percentages of people with disabilities in the U.S.. Essential text: Disability is the only minority group you can join. That is 19% of the U.S. population.</a:t>
            </a:r>
          </a:p>
        </p:txBody>
      </p:sp>
    </p:spTree>
    <p:extLst>
      <p:ext uri="{BB962C8B-B14F-4D97-AF65-F5344CB8AC3E}">
        <p14:creationId xmlns:p14="http://schemas.microsoft.com/office/powerpoint/2010/main" val="236513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6CF6-F487-849B-E183-C0841BB640FD}"/>
              </a:ext>
            </a:extLst>
          </p:cNvPr>
          <p:cNvSpPr>
            <a:spLocks noGrp="1"/>
          </p:cNvSpPr>
          <p:nvPr>
            <p:ph type="title"/>
          </p:nvPr>
        </p:nvSpPr>
        <p:spPr/>
        <p:txBody>
          <a:bodyPr/>
          <a:lstStyle/>
          <a:p>
            <a:r>
              <a:rPr lang="en-US" dirty="0"/>
              <a:t>Maps</a:t>
            </a:r>
          </a:p>
        </p:txBody>
      </p:sp>
      <p:pic>
        <p:nvPicPr>
          <p:cNvPr id="11" name="Picture 10" descr="Google map of the greater New York Area. The area from Philadelphia, PA to New Haven, CT is visable. Accessiblü's home office is indicated with a red point to the left of New York City, just above Newak, New Jersey.">
            <a:extLst>
              <a:ext uri="{FF2B5EF4-FFF2-40B4-BE49-F238E27FC236}">
                <a16:creationId xmlns:a16="http://schemas.microsoft.com/office/drawing/2014/main" id="{4579FD22-797E-AEDC-C439-585506BEB6AE}"/>
              </a:ext>
            </a:extLst>
          </p:cNvPr>
          <p:cNvPicPr>
            <a:picLocks noChangeAspect="1"/>
          </p:cNvPicPr>
          <p:nvPr/>
        </p:nvPicPr>
        <p:blipFill>
          <a:blip r:embed="rId3"/>
          <a:srcRect l="12608" t="11185" r="19489" b="28813"/>
          <a:stretch/>
        </p:blipFill>
        <p:spPr>
          <a:xfrm>
            <a:off x="4858519" y="1664674"/>
            <a:ext cx="7011476" cy="4872652"/>
          </a:xfrm>
          <a:prstGeom prst="rect">
            <a:avLst/>
          </a:prstGeom>
          <a:ln>
            <a:solidFill>
              <a:schemeClr val="accent1"/>
            </a:solidFill>
          </a:ln>
        </p:spPr>
      </p:pic>
      <p:sp>
        <p:nvSpPr>
          <p:cNvPr id="12" name="TextBox 11" descr="Text box with the alt description shown for the Google Map example.">
            <a:extLst>
              <a:ext uri="{FF2B5EF4-FFF2-40B4-BE49-F238E27FC236}">
                <a16:creationId xmlns:a16="http://schemas.microsoft.com/office/drawing/2014/main" id="{26C54B5E-D1D3-74BD-FF17-3303D635AD07}"/>
              </a:ext>
            </a:extLst>
          </p:cNvPr>
          <p:cNvSpPr txBox="1"/>
          <p:nvPr/>
        </p:nvSpPr>
        <p:spPr>
          <a:xfrm>
            <a:off x="726239" y="1664673"/>
            <a:ext cx="3845761" cy="3046988"/>
          </a:xfrm>
          <a:prstGeom prst="rect">
            <a:avLst/>
          </a:prstGeom>
          <a:noFill/>
          <a:ln>
            <a:solidFill>
              <a:schemeClr val="accent1"/>
            </a:solidFill>
          </a:ln>
        </p:spPr>
        <p:txBody>
          <a:bodyPr wrap="square" rtlCol="0">
            <a:spAutoFit/>
          </a:bodyPr>
          <a:lstStyle/>
          <a:p>
            <a:r>
              <a:rPr lang="en-US" sz="2400" dirty="0"/>
              <a:t>ALT+Text:</a:t>
            </a:r>
          </a:p>
          <a:p>
            <a:r>
              <a:rPr lang="en-US" sz="2400" dirty="0"/>
              <a:t>A Google map of the greater New York Area. </a:t>
            </a:r>
            <a:r>
              <a:rPr lang="en-US" sz="2400" dirty="0" err="1"/>
              <a:t>Accessiblü's</a:t>
            </a:r>
            <a:r>
              <a:rPr lang="en-US" sz="2400" dirty="0"/>
              <a:t> home office is indicated with a red point to the left of New York City, just above Newark, near Montclair New Jersey.</a:t>
            </a:r>
          </a:p>
        </p:txBody>
      </p:sp>
    </p:spTree>
    <p:extLst>
      <p:ext uri="{BB962C8B-B14F-4D97-AF65-F5344CB8AC3E}">
        <p14:creationId xmlns:p14="http://schemas.microsoft.com/office/powerpoint/2010/main" val="36187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B3CF2-D4A8-9C3F-3CDE-135185EDB173}"/>
              </a:ext>
            </a:extLst>
          </p:cNvPr>
          <p:cNvSpPr>
            <a:spLocks noGrp="1"/>
          </p:cNvSpPr>
          <p:nvPr>
            <p:ph type="title"/>
          </p:nvPr>
        </p:nvSpPr>
        <p:spPr>
          <a:xfrm>
            <a:off x="630935" y="639520"/>
            <a:ext cx="3593823" cy="1719072"/>
          </a:xfrm>
        </p:spPr>
        <p:txBody>
          <a:bodyPr anchor="b">
            <a:normAutofit/>
          </a:bodyPr>
          <a:lstStyle/>
          <a:p>
            <a:r>
              <a:rPr lang="en-US" sz="5400" b="1" dirty="0"/>
              <a:t>Images of Text</a:t>
            </a:r>
          </a:p>
        </p:txBody>
      </p:sp>
      <p:sp>
        <p:nvSpPr>
          <p:cNvPr id="10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reenshot of a Youtube video player. A woman with long brown hair and a white t-shirt gestures with her hands. Captions on the screen read, &quot;But being deaf isn't all that I am.&quot;">
            <a:extLst>
              <a:ext uri="{FF2B5EF4-FFF2-40B4-BE49-F238E27FC236}">
                <a16:creationId xmlns:a16="http://schemas.microsoft.com/office/drawing/2014/main" id="{BAB4481E-8148-82CE-765C-9A1E8EF999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831475"/>
            <a:ext cx="6903720" cy="519504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423E4B-1CE9-5DBF-7371-B88E3F8845BF}"/>
              </a:ext>
            </a:extLst>
          </p:cNvPr>
          <p:cNvSpPr txBox="1"/>
          <p:nvPr/>
        </p:nvSpPr>
        <p:spPr>
          <a:xfrm>
            <a:off x="362712" y="2807208"/>
            <a:ext cx="3657600" cy="3416320"/>
          </a:xfrm>
          <a:prstGeom prst="rect">
            <a:avLst/>
          </a:prstGeom>
          <a:noFill/>
        </p:spPr>
        <p:txBody>
          <a:bodyPr wrap="square" rtlCol="0">
            <a:spAutoFit/>
          </a:bodyPr>
          <a:lstStyle/>
          <a:p>
            <a:r>
              <a:rPr lang="en-US" sz="2400" dirty="0"/>
              <a:t>ALT+Text:</a:t>
            </a:r>
          </a:p>
          <a:p>
            <a:r>
              <a:rPr lang="en-US" sz="2400" dirty="0"/>
              <a:t>Screenshot of a </a:t>
            </a:r>
            <a:r>
              <a:rPr lang="en-US" sz="2400" dirty="0" err="1"/>
              <a:t>Youtube</a:t>
            </a:r>
            <a:r>
              <a:rPr lang="en-US" sz="2400" dirty="0"/>
              <a:t> video player. A woman with long brown hair and a white t-shirt performs sign language with her hands. Captions on the screen read, "But being deaf isn't all that I am."</a:t>
            </a:r>
          </a:p>
        </p:txBody>
      </p:sp>
    </p:spTree>
    <p:extLst>
      <p:ext uri="{BB962C8B-B14F-4D97-AF65-F5344CB8AC3E}">
        <p14:creationId xmlns:p14="http://schemas.microsoft.com/office/powerpoint/2010/main" val="374850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E778-4B75-8AD7-A7E0-8CECCD9DB774}"/>
              </a:ext>
            </a:extLst>
          </p:cNvPr>
          <p:cNvSpPr>
            <a:spLocks noGrp="1"/>
          </p:cNvSpPr>
          <p:nvPr>
            <p:ph type="title"/>
          </p:nvPr>
        </p:nvSpPr>
        <p:spPr/>
        <p:txBody>
          <a:bodyPr/>
          <a:lstStyle/>
          <a:p>
            <a:r>
              <a:rPr lang="en-US" dirty="0"/>
              <a:t>#7 Groups of Images</a:t>
            </a:r>
          </a:p>
        </p:txBody>
      </p:sp>
      <p:pic>
        <p:nvPicPr>
          <p:cNvPr id="2050" name="Picture 2" descr="25 Series to Try if You Loved Percy Jackson and the Lightning Thief. Text over top of various book covers indicating fantasy fictional images. Many include dragons. Examples include Heros in Training and the Trials of Apollo.">
            <a:extLst>
              <a:ext uri="{FF2B5EF4-FFF2-40B4-BE49-F238E27FC236}">
                <a16:creationId xmlns:a16="http://schemas.microsoft.com/office/drawing/2014/main" id="{867C9B43-A29A-0E0E-DFB9-E4DC438A9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794" y="406144"/>
            <a:ext cx="4087454" cy="61311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descr="The text box indicates the alt text for the image, which is an example of 25 books like Percy Jackson and the Lightning Thief.">
            <a:extLst>
              <a:ext uri="{FF2B5EF4-FFF2-40B4-BE49-F238E27FC236}">
                <a16:creationId xmlns:a16="http://schemas.microsoft.com/office/drawing/2014/main" id="{6A4C74C0-AB1A-1570-5B0C-2379592A884C}"/>
              </a:ext>
            </a:extLst>
          </p:cNvPr>
          <p:cNvSpPr txBox="1"/>
          <p:nvPr/>
        </p:nvSpPr>
        <p:spPr>
          <a:xfrm>
            <a:off x="838200" y="1663680"/>
            <a:ext cx="4559710" cy="4401205"/>
          </a:xfrm>
          <a:prstGeom prst="rect">
            <a:avLst/>
          </a:prstGeom>
          <a:noFill/>
          <a:ln>
            <a:solidFill>
              <a:schemeClr val="accent1"/>
            </a:solidFill>
          </a:ln>
        </p:spPr>
        <p:txBody>
          <a:bodyPr wrap="square" rtlCol="0">
            <a:spAutoFit/>
          </a:bodyPr>
          <a:lstStyle/>
          <a:p>
            <a:r>
              <a:rPr lang="en-US" sz="2800" dirty="0"/>
              <a:t>ALT+Text:</a:t>
            </a:r>
          </a:p>
          <a:p>
            <a:r>
              <a:rPr lang="en-US" sz="2800" dirty="0"/>
              <a:t>25 Series to Try if You Loved Percy Jackson and the Lightning Thief. Text over top of various book covers indicating fantasy fictional images. Many include dragons. Examples include </a:t>
            </a:r>
            <a:r>
              <a:rPr lang="en-US" sz="2800" dirty="0" err="1"/>
              <a:t>Heros</a:t>
            </a:r>
            <a:r>
              <a:rPr lang="en-US" sz="2800" dirty="0"/>
              <a:t> in Training and the Trials of Apollo.</a:t>
            </a:r>
          </a:p>
        </p:txBody>
      </p:sp>
    </p:spTree>
    <p:extLst>
      <p:ext uri="{BB962C8B-B14F-4D97-AF65-F5344CB8AC3E}">
        <p14:creationId xmlns:p14="http://schemas.microsoft.com/office/powerpoint/2010/main" val="170477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40A8547C-2CCA-7982-679C-9271B506EBBC}"/>
              </a:ext>
            </a:extLst>
          </p:cNvPr>
          <p:cNvSpPr>
            <a:spLocks noGrp="1"/>
          </p:cNvSpPr>
          <p:nvPr>
            <p:ph type="title"/>
          </p:nvPr>
        </p:nvSpPr>
        <p:spPr>
          <a:xfrm>
            <a:off x="823449" y="595071"/>
            <a:ext cx="9436736" cy="3977852"/>
          </a:xfrm>
        </p:spPr>
        <p:txBody>
          <a:bodyPr vert="horz" lIns="91440" tIns="45720" rIns="91440" bIns="45720" rtlCol="0" anchor="b">
            <a:normAutofit/>
          </a:bodyPr>
          <a:lstStyle/>
          <a:p>
            <a:r>
              <a:rPr lang="en-US" sz="7200" b="1" dirty="0">
                <a:solidFill>
                  <a:schemeClr val="bg1"/>
                </a:solidFill>
                <a:latin typeface="Aeonik" panose="020B0503030300000000" pitchFamily="34" charset="0"/>
              </a:rPr>
              <a:t>What to Avoid with ALT+Text?</a:t>
            </a:r>
            <a:br>
              <a:rPr lang="en-US" sz="7200" dirty="0">
                <a:solidFill>
                  <a:schemeClr val="bg1"/>
                </a:solidFill>
                <a:latin typeface="Aeonik" panose="020B0503030300000000" pitchFamily="34" charset="0"/>
              </a:rPr>
            </a:br>
            <a:endParaRPr lang="en-US" sz="7200" kern="1200" dirty="0">
              <a:solidFill>
                <a:schemeClr val="bg1"/>
              </a:solidFill>
              <a:latin typeface="Aeonik" panose="020B0503030300000000" pitchFamily="34" charset="0"/>
            </a:endParaRPr>
          </a:p>
        </p:txBody>
      </p:sp>
    </p:spTree>
    <p:extLst>
      <p:ext uri="{BB962C8B-B14F-4D97-AF65-F5344CB8AC3E}">
        <p14:creationId xmlns:p14="http://schemas.microsoft.com/office/powerpoint/2010/main" val="246625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6208-E266-456E-8E0B-F9DC0FDF10FD}"/>
              </a:ext>
            </a:extLst>
          </p:cNvPr>
          <p:cNvSpPr>
            <a:spLocks noGrp="1"/>
          </p:cNvSpPr>
          <p:nvPr>
            <p:ph type="title"/>
          </p:nvPr>
        </p:nvSpPr>
        <p:spPr/>
        <p:txBody>
          <a:bodyPr/>
          <a:lstStyle/>
          <a:p>
            <a:r>
              <a:rPr lang="en-US" b="1" dirty="0"/>
              <a:t>When Writing ALT+Text:</a:t>
            </a:r>
          </a:p>
        </p:txBody>
      </p:sp>
      <p:sp>
        <p:nvSpPr>
          <p:cNvPr id="3" name="Content Placeholder 2">
            <a:extLst>
              <a:ext uri="{FF2B5EF4-FFF2-40B4-BE49-F238E27FC236}">
                <a16:creationId xmlns:a16="http://schemas.microsoft.com/office/drawing/2014/main" id="{206E8E2F-F3D1-3032-65C2-9F7C6982F39D}"/>
              </a:ext>
            </a:extLst>
          </p:cNvPr>
          <p:cNvSpPr>
            <a:spLocks noGrp="1"/>
          </p:cNvSpPr>
          <p:nvPr>
            <p:ph idx="1"/>
          </p:nvPr>
        </p:nvSpPr>
        <p:spPr>
          <a:xfrm>
            <a:off x="838200" y="1646238"/>
            <a:ext cx="10515600" cy="4530725"/>
          </a:xfrm>
        </p:spPr>
        <p:txBody>
          <a:bodyPr>
            <a:normAutofit/>
          </a:bodyPr>
          <a:lstStyle/>
          <a:p>
            <a:pPr marL="342900" marR="0" lvl="0" indent="-342900">
              <a:lnSpc>
                <a:spcPct val="107000"/>
              </a:lnSpc>
              <a:spcBef>
                <a:spcPts val="0"/>
              </a:spcBef>
              <a:spcAft>
                <a:spcPts val="0"/>
              </a:spcAft>
              <a:buFont typeface="Symbol" pitchFamily="2" charset="2"/>
              <a:buChar char=""/>
            </a:pPr>
            <a:r>
              <a:rPr lang="en-US" dirty="0">
                <a:effectLst/>
                <a:latin typeface="Aeonik" panose="020B0503030300000000" pitchFamily="34" charset="0"/>
                <a:ea typeface="Calibri" panose="020F0502020204030204" pitchFamily="34" charset="0"/>
                <a:cs typeface="Times New Roman" panose="02020603050405020304" pitchFamily="18" charset="0"/>
              </a:rPr>
              <a:t>Never use the image file name.</a:t>
            </a:r>
          </a:p>
          <a:p>
            <a:pPr marL="342900" marR="0" lvl="0" indent="-342900">
              <a:lnSpc>
                <a:spcPct val="107000"/>
              </a:lnSpc>
              <a:spcBef>
                <a:spcPts val="0"/>
              </a:spcBef>
              <a:spcAft>
                <a:spcPts val="0"/>
              </a:spcAft>
              <a:buFont typeface="Symbol" pitchFamily="2" charset="2"/>
              <a:buChar char=""/>
            </a:pPr>
            <a:r>
              <a:rPr lang="en-US" dirty="0">
                <a:effectLst/>
                <a:latin typeface="Aeonik" panose="020B0503030300000000" pitchFamily="34" charset="0"/>
                <a:ea typeface="Calibri" panose="020F0502020204030204" pitchFamily="34" charset="0"/>
                <a:cs typeface="Times New Roman" panose="02020603050405020304" pitchFamily="18" charset="0"/>
              </a:rPr>
              <a:t>Avoid clipped or harsh language.</a:t>
            </a:r>
          </a:p>
          <a:p>
            <a:pPr marL="342900" marR="0" lvl="0" indent="-342900">
              <a:lnSpc>
                <a:spcPct val="107000"/>
              </a:lnSpc>
              <a:spcBef>
                <a:spcPts val="0"/>
              </a:spcBef>
              <a:spcAft>
                <a:spcPts val="0"/>
              </a:spcAft>
              <a:buFont typeface="Symbol" pitchFamily="2" charset="2"/>
              <a:buChar char=""/>
            </a:pPr>
            <a:r>
              <a:rPr lang="en-US" dirty="0">
                <a:effectLst/>
                <a:latin typeface="Aeonik" panose="020B0503030300000000" pitchFamily="34" charset="0"/>
                <a:ea typeface="Calibri" panose="020F0502020204030204" pitchFamily="34" charset="0"/>
                <a:cs typeface="Times New Roman" panose="02020603050405020304" pitchFamily="18" charset="0"/>
              </a:rPr>
              <a:t>Avoid abbreviations.</a:t>
            </a:r>
          </a:p>
          <a:p>
            <a:pPr marL="342900" marR="0" lvl="0" indent="-342900">
              <a:lnSpc>
                <a:spcPct val="107000"/>
              </a:lnSpc>
              <a:spcBef>
                <a:spcPts val="0"/>
              </a:spcBef>
              <a:spcAft>
                <a:spcPts val="0"/>
              </a:spcAft>
              <a:buFont typeface="Symbol" pitchFamily="2" charset="2"/>
              <a:buChar char=""/>
            </a:pPr>
            <a:r>
              <a:rPr lang="en-US" dirty="0">
                <a:effectLst/>
                <a:latin typeface="Aeonik" panose="020B0503030300000000" pitchFamily="34" charset="0"/>
                <a:ea typeface="Calibri" panose="020F0502020204030204" pitchFamily="34" charset="0"/>
                <a:cs typeface="Times New Roman" panose="02020603050405020304" pitchFamily="18" charset="0"/>
              </a:rPr>
              <a:t>Only use ALL CAPS for acronyms.</a:t>
            </a:r>
          </a:p>
          <a:p>
            <a:pPr marL="342900" marR="0" lvl="0" indent="-342900">
              <a:lnSpc>
                <a:spcPct val="107000"/>
              </a:lnSpc>
              <a:spcBef>
                <a:spcPts val="0"/>
              </a:spcBef>
              <a:spcAft>
                <a:spcPts val="0"/>
              </a:spcAft>
              <a:buFont typeface="Symbol" pitchFamily="2" charset="2"/>
              <a:buChar char=""/>
            </a:pPr>
            <a:r>
              <a:rPr lang="en-US" dirty="0">
                <a:effectLst/>
                <a:latin typeface="Aeonik" panose="020B0503030300000000" pitchFamily="34" charset="0"/>
                <a:ea typeface="Calibri" panose="020F0502020204030204" pitchFamily="34" charset="0"/>
                <a:cs typeface="Times New Roman" panose="02020603050405020304" pitchFamily="18" charset="0"/>
              </a:rPr>
              <a:t>Use correct spelling, grammar, and punctuation.</a:t>
            </a:r>
          </a:p>
          <a:p>
            <a:pPr marL="342900" marR="0" lvl="0" indent="-342900">
              <a:lnSpc>
                <a:spcPct val="107000"/>
              </a:lnSpc>
              <a:spcBef>
                <a:spcPts val="0"/>
              </a:spcBef>
              <a:spcAft>
                <a:spcPts val="0"/>
              </a:spcAft>
              <a:buFont typeface="Symbol" pitchFamily="2" charset="2"/>
              <a:buChar char=""/>
            </a:pPr>
            <a:r>
              <a:rPr lang="en-US" dirty="0">
                <a:effectLst/>
                <a:latin typeface="Aeonik" panose="020B0503030300000000" pitchFamily="34" charset="0"/>
                <a:ea typeface="Calibri" panose="020F0502020204030204" pitchFamily="34" charset="0"/>
                <a:cs typeface="Times New Roman" panose="02020603050405020304" pitchFamily="18" charset="0"/>
              </a:rPr>
              <a:t>Avoid including editorial information (Use a caption).</a:t>
            </a:r>
          </a:p>
          <a:p>
            <a:pPr marL="342900" marR="0" lvl="0" indent="-342900">
              <a:lnSpc>
                <a:spcPct val="107000"/>
              </a:lnSpc>
              <a:spcBef>
                <a:spcPts val="0"/>
              </a:spcBef>
              <a:spcAft>
                <a:spcPts val="0"/>
              </a:spcAft>
              <a:buFont typeface="Symbol" pitchFamily="2" charset="2"/>
              <a:buChar char=""/>
            </a:pPr>
            <a:r>
              <a:rPr lang="en-US" dirty="0">
                <a:effectLst/>
                <a:latin typeface="Aeonik" panose="020B0503030300000000" pitchFamily="34" charset="0"/>
                <a:ea typeface="Calibri" panose="020F0502020204030204" pitchFamily="34" charset="0"/>
                <a:cs typeface="Times New Roman" panose="02020603050405020304" pitchFamily="18" charset="0"/>
              </a:rPr>
              <a:t>Avoid Information about the copyright of an image.</a:t>
            </a:r>
          </a:p>
          <a:p>
            <a:pPr marL="342900" marR="0" lvl="0" indent="-342900">
              <a:lnSpc>
                <a:spcPct val="107000"/>
              </a:lnSpc>
              <a:spcBef>
                <a:spcPts val="0"/>
              </a:spcBef>
              <a:spcAft>
                <a:spcPts val="800"/>
              </a:spcAft>
              <a:buFont typeface="Symbol" pitchFamily="2" charset="2"/>
              <a:buChar char=""/>
            </a:pPr>
            <a:r>
              <a:rPr lang="en-US" dirty="0">
                <a:effectLst/>
                <a:latin typeface="Aeonik" panose="020B0503030300000000" pitchFamily="34" charset="0"/>
                <a:ea typeface="Calibri" panose="020F0502020204030204" pitchFamily="34" charset="0"/>
                <a:cs typeface="Times New Roman" panose="02020603050405020304" pitchFamily="18" charset="0"/>
              </a:rPr>
              <a:t>Do not include a hyperlink within ALT+Text.</a:t>
            </a:r>
          </a:p>
          <a:p>
            <a:pPr marL="0" indent="0">
              <a:buNone/>
            </a:pPr>
            <a:endParaRPr lang="en-US" sz="4000" dirty="0">
              <a:latin typeface="Aeonik" panose="020B0503030300000000" pitchFamily="34" charset="0"/>
            </a:endParaRPr>
          </a:p>
        </p:txBody>
      </p:sp>
    </p:spTree>
    <p:extLst>
      <p:ext uri="{BB962C8B-B14F-4D97-AF65-F5344CB8AC3E}">
        <p14:creationId xmlns:p14="http://schemas.microsoft.com/office/powerpoint/2010/main" val="3354478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40A8547C-2CCA-7982-679C-9271B506EBBC}"/>
              </a:ext>
            </a:extLst>
          </p:cNvPr>
          <p:cNvSpPr>
            <a:spLocks noGrp="1"/>
          </p:cNvSpPr>
          <p:nvPr>
            <p:ph type="title"/>
          </p:nvPr>
        </p:nvSpPr>
        <p:spPr>
          <a:xfrm>
            <a:off x="956184" y="712014"/>
            <a:ext cx="10459068" cy="4081212"/>
          </a:xfrm>
        </p:spPr>
        <p:txBody>
          <a:bodyPr vert="horz" lIns="91440" tIns="45720" rIns="91440" bIns="45720" rtlCol="0" anchor="b">
            <a:normAutofit/>
          </a:bodyPr>
          <a:lstStyle/>
          <a:p>
            <a:r>
              <a:rPr lang="en-US" sz="9600" b="1" dirty="0">
                <a:solidFill>
                  <a:schemeClr val="bg1"/>
                </a:solidFill>
                <a:latin typeface="Aeonik" panose="020B0503030300000000" pitchFamily="34" charset="0"/>
              </a:rPr>
              <a:t>Go Forth &amp; Craft Meaningful ALT+Text!</a:t>
            </a:r>
            <a:endParaRPr lang="en-US" sz="9600" b="1" kern="1200" dirty="0">
              <a:solidFill>
                <a:srgbClr val="0F5FFF"/>
              </a:solidFill>
              <a:latin typeface="Aeonik" panose="020B0503030300000000" pitchFamily="34" charset="0"/>
            </a:endParaRPr>
          </a:p>
        </p:txBody>
      </p:sp>
    </p:spTree>
    <p:extLst>
      <p:ext uri="{BB962C8B-B14F-4D97-AF65-F5344CB8AC3E}">
        <p14:creationId xmlns:p14="http://schemas.microsoft.com/office/powerpoint/2010/main" val="3076448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2101B7-88D2-6BFA-3AE7-5813DA740BE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80B6280-764A-130A-2192-9AA45E97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A9E935C-2CA8-13CE-D74F-8FD611DDF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D283254E-88DB-EFC6-D1A3-C9DE61D4F68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121A0EED-4B01-DAD1-B798-D85C9BF99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5F7A56E-B763-F380-E6C8-B8BE0AD6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42810D14-B844-CB82-0CFB-CFC7E83DE37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B4BF4D26-F4E7-55D5-9B58-A4ABABF96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86817B6-E7E9-022D-C19D-858B68F1F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FBB75027-D3BC-4DF2-9B86-EA423115479C}"/>
              </a:ext>
            </a:extLst>
          </p:cNvPr>
          <p:cNvSpPr>
            <a:spLocks noGrp="1"/>
          </p:cNvSpPr>
          <p:nvPr>
            <p:ph type="title"/>
          </p:nvPr>
        </p:nvSpPr>
        <p:spPr>
          <a:xfrm>
            <a:off x="956184" y="712014"/>
            <a:ext cx="10459068" cy="4081212"/>
          </a:xfrm>
        </p:spPr>
        <p:txBody>
          <a:bodyPr vert="horz" lIns="91440" tIns="45720" rIns="91440" bIns="45720" rtlCol="0" anchor="b">
            <a:normAutofit/>
          </a:bodyPr>
          <a:lstStyle/>
          <a:p>
            <a:r>
              <a:rPr lang="en-US" sz="9600" b="1" dirty="0">
                <a:solidFill>
                  <a:schemeClr val="bg1"/>
                </a:solidFill>
                <a:latin typeface="Aeonik" panose="020B0503030300000000" pitchFamily="34" charset="0"/>
              </a:rPr>
              <a:t>Time for Questions!</a:t>
            </a:r>
            <a:endParaRPr lang="en-US" sz="9600" b="1" kern="1200" dirty="0">
              <a:solidFill>
                <a:srgbClr val="0F5FFF"/>
              </a:solidFill>
              <a:latin typeface="Aeonik" panose="020B0503030300000000" pitchFamily="34" charset="0"/>
            </a:endParaRPr>
          </a:p>
        </p:txBody>
      </p:sp>
    </p:spTree>
    <p:extLst>
      <p:ext uri="{BB962C8B-B14F-4D97-AF65-F5344CB8AC3E}">
        <p14:creationId xmlns:p14="http://schemas.microsoft.com/office/powerpoint/2010/main" val="11714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93C93-3AD2-31AC-CA0A-0F4983903746}"/>
              </a:ext>
            </a:extLst>
          </p:cNvPr>
          <p:cNvSpPr>
            <a:spLocks noGrp="1"/>
          </p:cNvSpPr>
          <p:nvPr>
            <p:ph type="title"/>
          </p:nvPr>
        </p:nvSpPr>
        <p:spPr/>
        <p:txBody>
          <a:bodyPr/>
          <a:lstStyle/>
          <a:p>
            <a:r>
              <a:rPr lang="en-US" b="1" dirty="0"/>
              <a:t>Session Overview</a:t>
            </a:r>
          </a:p>
        </p:txBody>
      </p:sp>
      <p:sp>
        <p:nvSpPr>
          <p:cNvPr id="3" name="Content Placeholder 2">
            <a:extLst>
              <a:ext uri="{FF2B5EF4-FFF2-40B4-BE49-F238E27FC236}">
                <a16:creationId xmlns:a16="http://schemas.microsoft.com/office/drawing/2014/main" id="{A9ABC3C1-D60E-A515-61AE-979CD39209C2}"/>
              </a:ext>
            </a:extLst>
          </p:cNvPr>
          <p:cNvSpPr>
            <a:spLocks noGrp="1"/>
          </p:cNvSpPr>
          <p:nvPr>
            <p:ph idx="1"/>
          </p:nvPr>
        </p:nvSpPr>
        <p:spPr/>
        <p:txBody>
          <a:bodyPr>
            <a:normAutofit/>
          </a:bodyPr>
          <a:lstStyle/>
          <a:p>
            <a:pPr>
              <a:lnSpc>
                <a:spcPct val="150000"/>
              </a:lnSpc>
            </a:pPr>
            <a:r>
              <a:rPr lang="en-US" sz="3600" dirty="0"/>
              <a:t>You may share ALT+Text descriptions.</a:t>
            </a:r>
          </a:p>
          <a:p>
            <a:pPr lvl="1">
              <a:lnSpc>
                <a:spcPct val="150000"/>
              </a:lnSpc>
            </a:pPr>
            <a:r>
              <a:rPr lang="en-US" sz="3200" dirty="0"/>
              <a:t>Please share in the chat if you are comfortable.</a:t>
            </a:r>
          </a:p>
          <a:p>
            <a:pPr>
              <a:lnSpc>
                <a:spcPct val="150000"/>
              </a:lnSpc>
            </a:pPr>
            <a:r>
              <a:rPr lang="en-US" sz="3600" dirty="0"/>
              <a:t>There will be a Q and A session at the end.</a:t>
            </a:r>
          </a:p>
        </p:txBody>
      </p:sp>
    </p:spTree>
    <p:extLst>
      <p:ext uri="{BB962C8B-B14F-4D97-AF65-F5344CB8AC3E}">
        <p14:creationId xmlns:p14="http://schemas.microsoft.com/office/powerpoint/2010/main" val="241089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8E69-4678-44CC-1D82-2F64F2ECB05B}"/>
              </a:ext>
            </a:extLst>
          </p:cNvPr>
          <p:cNvSpPr>
            <a:spLocks noGrp="1"/>
          </p:cNvSpPr>
          <p:nvPr>
            <p:ph type="title"/>
          </p:nvPr>
        </p:nvSpPr>
        <p:spPr/>
        <p:txBody>
          <a:bodyPr/>
          <a:lstStyle/>
          <a:p>
            <a:r>
              <a:rPr lang="en-US" b="1" dirty="0"/>
              <a:t>First, Some Assumptions</a:t>
            </a:r>
          </a:p>
        </p:txBody>
      </p:sp>
      <p:sp>
        <p:nvSpPr>
          <p:cNvPr id="3" name="Content Placeholder 2">
            <a:extLst>
              <a:ext uri="{FF2B5EF4-FFF2-40B4-BE49-F238E27FC236}">
                <a16:creationId xmlns:a16="http://schemas.microsoft.com/office/drawing/2014/main" id="{A555AE35-84BC-7218-5F2C-D76E80660D53}"/>
              </a:ext>
            </a:extLst>
          </p:cNvPr>
          <p:cNvSpPr>
            <a:spLocks noGrp="1"/>
          </p:cNvSpPr>
          <p:nvPr>
            <p:ph idx="1"/>
          </p:nvPr>
        </p:nvSpPr>
        <p:spPr>
          <a:xfrm>
            <a:off x="838200" y="1825625"/>
            <a:ext cx="10960510" cy="4351338"/>
          </a:xfrm>
        </p:spPr>
        <p:txBody>
          <a:bodyPr>
            <a:normAutofit/>
          </a:bodyPr>
          <a:lstStyle/>
          <a:p>
            <a:pPr marL="742950" indent="-742950">
              <a:buFont typeface="+mj-lt"/>
              <a:buAutoNum type="arabicPeriod"/>
            </a:pPr>
            <a:r>
              <a:rPr lang="en-US" sz="3600" dirty="0"/>
              <a:t>You know what ALT+Text is.</a:t>
            </a:r>
          </a:p>
          <a:p>
            <a:pPr marL="742950" indent="-742950">
              <a:buFont typeface="+mj-lt"/>
              <a:buAutoNum type="arabicPeriod"/>
            </a:pPr>
            <a:r>
              <a:rPr lang="en-US" sz="3600" dirty="0"/>
              <a:t>Why it is important.</a:t>
            </a:r>
          </a:p>
          <a:p>
            <a:pPr marL="742950" indent="-742950">
              <a:buFont typeface="+mj-lt"/>
              <a:buAutoNum type="arabicPeriod"/>
            </a:pPr>
            <a:r>
              <a:rPr lang="en-US" sz="3600" dirty="0"/>
              <a:t>Why incorrect or missing ALT+Text is bad!</a:t>
            </a:r>
          </a:p>
          <a:p>
            <a:pPr marL="742950" indent="-742950">
              <a:buFont typeface="+mj-lt"/>
              <a:buAutoNum type="arabicPeriod"/>
            </a:pPr>
            <a:r>
              <a:rPr lang="en-US" sz="3600" dirty="0"/>
              <a:t>How ALT+Text works with assistive technology.</a:t>
            </a:r>
          </a:p>
          <a:p>
            <a:pPr marL="742950" indent="-742950">
              <a:buFont typeface="+mj-lt"/>
              <a:buAutoNum type="arabicPeriod"/>
            </a:pPr>
            <a:r>
              <a:rPr lang="en-US" sz="3600" dirty="0"/>
              <a:t>Screen readers can have character limits.</a:t>
            </a:r>
          </a:p>
          <a:p>
            <a:pPr marL="971550" lvl="1" indent="-514350">
              <a:buFont typeface="+mj-lt"/>
              <a:buAutoNum type="alphaLcParenR"/>
            </a:pPr>
            <a:r>
              <a:rPr lang="en-US" sz="3200" b="1" dirty="0"/>
              <a:t>⪅</a:t>
            </a:r>
            <a:r>
              <a:rPr lang="en-US" sz="3200" dirty="0"/>
              <a:t>180 Characters</a:t>
            </a:r>
          </a:p>
        </p:txBody>
      </p:sp>
    </p:spTree>
    <p:extLst>
      <p:ext uri="{BB962C8B-B14F-4D97-AF65-F5344CB8AC3E}">
        <p14:creationId xmlns:p14="http://schemas.microsoft.com/office/powerpoint/2010/main" val="15180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ED1D8C-4C21-BE4F-5B49-016BF4A842C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AF036FD-256C-26F1-9DA1-210F21F3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0" name="Group 9">
            <a:extLst>
              <a:ext uri="{FF2B5EF4-FFF2-40B4-BE49-F238E27FC236}">
                <a16:creationId xmlns:a16="http://schemas.microsoft.com/office/drawing/2014/main" id="{3DF0ACC8-6DC4-DE77-3409-0DB9E7568E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B539FC06-8A30-1DDE-5909-F110E8CA654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0B7FCBCB-A6A4-6478-BABD-2C758F173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Freeform: Shape 15">
                <a:extLst>
                  <a:ext uri="{FF2B5EF4-FFF2-40B4-BE49-F238E27FC236}">
                    <a16:creationId xmlns:a16="http://schemas.microsoft.com/office/drawing/2014/main" id="{F99F8605-4858-F2E7-72D6-21EB6BF963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2" name="Group 11">
              <a:extLst>
                <a:ext uri="{FF2B5EF4-FFF2-40B4-BE49-F238E27FC236}">
                  <a16:creationId xmlns:a16="http://schemas.microsoft.com/office/drawing/2014/main" id="{928F9B4A-0667-9D54-9E13-82649A8C16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232CDFC5-AE28-9BDE-2E2E-05B3FF533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Freeform: Shape 13">
                <a:extLst>
                  <a:ext uri="{FF2B5EF4-FFF2-40B4-BE49-F238E27FC236}">
                    <a16:creationId xmlns:a16="http://schemas.microsoft.com/office/drawing/2014/main" id="{4C52F75F-3BEA-7E77-4525-353BFF6618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sp>
        <p:nvSpPr>
          <p:cNvPr id="2" name="Title 1">
            <a:extLst>
              <a:ext uri="{FF2B5EF4-FFF2-40B4-BE49-F238E27FC236}">
                <a16:creationId xmlns:a16="http://schemas.microsoft.com/office/drawing/2014/main" id="{AA2325C5-3737-8866-6B74-E0569D5759BB}"/>
              </a:ext>
            </a:extLst>
          </p:cNvPr>
          <p:cNvSpPr>
            <a:spLocks noGrp="1"/>
          </p:cNvSpPr>
          <p:nvPr>
            <p:ph type="title"/>
          </p:nvPr>
        </p:nvSpPr>
        <p:spPr>
          <a:xfrm>
            <a:off x="823449" y="595071"/>
            <a:ext cx="9647906" cy="3977852"/>
          </a:xfrm>
        </p:spPr>
        <p:txBody>
          <a:bodyPr vert="horz" lIns="91440" tIns="45720" rIns="91440" bIns="45720" rtlCol="0" anchor="b">
            <a:normAutofit/>
          </a:bodyPr>
          <a:lstStyle/>
          <a:p>
            <a:r>
              <a:rPr lang="en-US" sz="7200" dirty="0">
                <a:solidFill>
                  <a:schemeClr val="bg1"/>
                </a:solidFill>
                <a:latin typeface="Aeonik" panose="020B0503030300000000" pitchFamily="34" charset="0"/>
              </a:rPr>
              <a:t>Let’s Craft Meaningful ALT+Text!</a:t>
            </a:r>
            <a:endParaRPr lang="en-US" sz="7200" kern="1200" dirty="0">
              <a:solidFill>
                <a:schemeClr val="bg1"/>
              </a:solidFill>
              <a:latin typeface="Aeonik" panose="020B0503030300000000" pitchFamily="34" charset="0"/>
            </a:endParaRPr>
          </a:p>
        </p:txBody>
      </p:sp>
    </p:spTree>
    <p:extLst>
      <p:ext uri="{BB962C8B-B14F-4D97-AF65-F5344CB8AC3E}">
        <p14:creationId xmlns:p14="http://schemas.microsoft.com/office/powerpoint/2010/main" val="3109863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a:extLst>
              <a:ext uri="{FF2B5EF4-FFF2-40B4-BE49-F238E27FC236}">
                <a16:creationId xmlns:a16="http://schemas.microsoft.com/office/drawing/2014/main" id="{7B709177-80C3-8B4D-1B15-4DE2A3C9E0FC}"/>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6600" b="1" dirty="0">
                <a:solidFill>
                  <a:srgbClr val="FFFFFF"/>
                </a:solidFill>
                <a:latin typeface="+mj-lt"/>
              </a:rPr>
              <a:t>Step One:</a:t>
            </a:r>
            <a:br>
              <a:rPr lang="en-US" sz="6600" dirty="0">
                <a:solidFill>
                  <a:srgbClr val="FFFFFF"/>
                </a:solidFill>
                <a:latin typeface="+mj-lt"/>
              </a:rPr>
            </a:br>
            <a:r>
              <a:rPr lang="en-US" sz="4800" dirty="0">
                <a:solidFill>
                  <a:srgbClr val="FFFFFF"/>
                </a:solidFill>
                <a:latin typeface="+mj-lt"/>
              </a:rPr>
              <a:t>Decide on What Needs ALT+Text</a:t>
            </a:r>
            <a:endParaRPr lang="en-US" sz="6600" kern="1200" dirty="0">
              <a:solidFill>
                <a:srgbClr val="FFFFFF"/>
              </a:solidFill>
              <a:latin typeface="+mj-lt"/>
              <a:ea typeface="+mj-ea"/>
              <a:cs typeface="+mj-cs"/>
            </a:endParaRPr>
          </a:p>
        </p:txBody>
      </p:sp>
      <p:sp>
        <p:nvSpPr>
          <p:cNvPr id="2" name="Text Placeholder 1">
            <a:extLst>
              <a:ext uri="{FF2B5EF4-FFF2-40B4-BE49-F238E27FC236}">
                <a16:creationId xmlns:a16="http://schemas.microsoft.com/office/drawing/2014/main" id="{DADAAB0C-4BF0-710D-4C7B-55FF500C5A9D}"/>
              </a:ext>
            </a:extLst>
          </p:cNvPr>
          <p:cNvSpPr>
            <a:spLocks noGrp="1"/>
          </p:cNvSpPr>
          <p:nvPr>
            <p:ph type="body" idx="1"/>
          </p:nvPr>
        </p:nvSpPr>
        <p:spPr>
          <a:xfrm>
            <a:off x="1093021" y="4875589"/>
            <a:ext cx="10005951" cy="1458258"/>
          </a:xfrm>
        </p:spPr>
        <p:txBody>
          <a:bodyPr vert="horz" lIns="91440" tIns="45720" rIns="91440" bIns="45720" rtlCol="0" anchor="ctr">
            <a:normAutofit/>
          </a:bodyPr>
          <a:lstStyle/>
          <a:p>
            <a:pPr algn="ctr"/>
            <a:r>
              <a:rPr lang="en-US" sz="2800" dirty="0">
                <a:solidFill>
                  <a:schemeClr val="tx1"/>
                </a:solidFill>
                <a:latin typeface="+mn-lt"/>
              </a:rPr>
              <a:t>The first step is to decide on which images need a description, and which ones don’t.</a:t>
            </a:r>
            <a:endParaRPr lang="en-US" sz="2800" kern="1200" dirty="0">
              <a:solidFill>
                <a:schemeClr val="tx1"/>
              </a:solidFill>
              <a:latin typeface="+mn-lt"/>
              <a:ea typeface="+mn-ea"/>
              <a:cs typeface="+mn-cs"/>
            </a:endParaRPr>
          </a:p>
        </p:txBody>
      </p:sp>
    </p:spTree>
    <p:extLst>
      <p:ext uri="{BB962C8B-B14F-4D97-AF65-F5344CB8AC3E}">
        <p14:creationId xmlns:p14="http://schemas.microsoft.com/office/powerpoint/2010/main" val="170215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AE93-74EB-8616-65C3-7E92A1A673A9}"/>
              </a:ext>
            </a:extLst>
          </p:cNvPr>
          <p:cNvSpPr>
            <a:spLocks noGrp="1"/>
          </p:cNvSpPr>
          <p:nvPr>
            <p:ph type="title"/>
          </p:nvPr>
        </p:nvSpPr>
        <p:spPr/>
        <p:txBody>
          <a:bodyPr/>
          <a:lstStyle/>
          <a:p>
            <a:r>
              <a:rPr lang="en-US" b="1" dirty="0"/>
              <a:t>Meaningful or Decorative?</a:t>
            </a:r>
          </a:p>
        </p:txBody>
      </p:sp>
      <p:graphicFrame>
        <p:nvGraphicFramePr>
          <p:cNvPr id="4" name="Content Placeholder 3" descr="Meaningful or Decorative image graphic.">
            <a:extLst>
              <a:ext uri="{FF2B5EF4-FFF2-40B4-BE49-F238E27FC236}">
                <a16:creationId xmlns:a16="http://schemas.microsoft.com/office/drawing/2014/main" id="{7D7EF39D-999C-27DC-524C-416F45DDB129}"/>
              </a:ext>
            </a:extLst>
          </p:cNvPr>
          <p:cNvGraphicFramePr>
            <a:graphicFrameLocks noGrp="1"/>
          </p:cNvGraphicFramePr>
          <p:nvPr>
            <p:ph idx="1"/>
            <p:extLst>
              <p:ext uri="{D42A27DB-BD31-4B8C-83A1-F6EECF244321}">
                <p14:modId xmlns:p14="http://schemas.microsoft.com/office/powerpoint/2010/main" val="269954812"/>
              </p:ext>
            </p:extLst>
          </p:nvPr>
        </p:nvGraphicFramePr>
        <p:xfrm>
          <a:off x="838200" y="1489587"/>
          <a:ext cx="10515600" cy="4687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813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izona State University - Wikipedia">
            <a:extLst>
              <a:ext uri="{FF2B5EF4-FFF2-40B4-BE49-F238E27FC236}">
                <a16:creationId xmlns:a16="http://schemas.microsoft.com/office/drawing/2014/main" id="{3ACAFDD7-0CE6-4733-B6B9-9DF7ACCF0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60DB08-EB43-0197-57B1-5A9ED35836B0}"/>
              </a:ext>
            </a:extLst>
          </p:cNvPr>
          <p:cNvSpPr>
            <a:spLocks noGrp="1"/>
          </p:cNvSpPr>
          <p:nvPr>
            <p:ph type="title" idx="4294967295"/>
          </p:nvPr>
        </p:nvSpPr>
        <p:spPr/>
        <p:txBody>
          <a:bodyPr/>
          <a:lstStyle/>
          <a:p>
            <a:r>
              <a:rPr lang="en-US" dirty="0"/>
              <a:t>ASU</a:t>
            </a:r>
            <a:r>
              <a:rPr lang="en-US" baseline="0" dirty="0"/>
              <a:t> Seal</a:t>
            </a:r>
            <a:endParaRPr lang="en-US" dirty="0"/>
          </a:p>
        </p:txBody>
      </p:sp>
    </p:spTree>
    <p:extLst>
      <p:ext uri="{BB962C8B-B14F-4D97-AF65-F5344CB8AC3E}">
        <p14:creationId xmlns:p14="http://schemas.microsoft.com/office/powerpoint/2010/main" val="1633760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gular Pentagon 1" descr="A blue pentagon.">
            <a:extLst>
              <a:ext uri="{FF2B5EF4-FFF2-40B4-BE49-F238E27FC236}">
                <a16:creationId xmlns:a16="http://schemas.microsoft.com/office/drawing/2014/main" id="{967CAAB9-B39D-EDC6-7B35-748AB7D8EA74}"/>
              </a:ext>
            </a:extLst>
          </p:cNvPr>
          <p:cNvSpPr/>
          <p:nvPr/>
        </p:nvSpPr>
        <p:spPr>
          <a:xfrm>
            <a:off x="2286000" y="840658"/>
            <a:ext cx="6091084" cy="5161936"/>
          </a:xfrm>
          <a:prstGeom prst="pentag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FE476E9-1552-4D47-F521-66A3D211216B}"/>
              </a:ext>
            </a:extLst>
          </p:cNvPr>
          <p:cNvSpPr>
            <a:spLocks noGrp="1"/>
          </p:cNvSpPr>
          <p:nvPr>
            <p:ph type="title" idx="4294967295"/>
          </p:nvPr>
        </p:nvSpPr>
        <p:spPr/>
        <p:txBody>
          <a:bodyPr/>
          <a:lstStyle/>
          <a:p>
            <a:r>
              <a:rPr lang="en-US" dirty="0"/>
              <a:t>Pentagon</a:t>
            </a:r>
          </a:p>
        </p:txBody>
      </p:sp>
    </p:spTree>
    <p:extLst>
      <p:ext uri="{BB962C8B-B14F-4D97-AF65-F5344CB8AC3E}">
        <p14:creationId xmlns:p14="http://schemas.microsoft.com/office/powerpoint/2010/main" val="3547106324"/>
      </p:ext>
    </p:extLst>
  </p:cSld>
  <p:clrMapOvr>
    <a:masterClrMapping/>
  </p:clrMapOvr>
</p:sld>
</file>

<file path=ppt/theme/theme1.xml><?xml version="1.0" encoding="utf-8"?>
<a:theme xmlns:a="http://schemas.openxmlformats.org/drawingml/2006/main" name="Office Theme">
  <a:themeElements>
    <a:clrScheme name="Custom 2">
      <a:dk1>
        <a:srgbClr val="000B5E"/>
      </a:dk1>
      <a:lt1>
        <a:srgbClr val="FFFFFF"/>
      </a:lt1>
      <a:dk2>
        <a:srgbClr val="0A1C78"/>
      </a:dk2>
      <a:lt2>
        <a:srgbClr val="F0F0F0"/>
      </a:lt2>
      <a:accent1>
        <a:srgbClr val="0F5FFF"/>
      </a:accent1>
      <a:accent2>
        <a:srgbClr val="FEFB00"/>
      </a:accent2>
      <a:accent3>
        <a:srgbClr val="00FCFF"/>
      </a:accent3>
      <a:accent4>
        <a:srgbClr val="FF3700"/>
      </a:accent4>
      <a:accent5>
        <a:srgbClr val="0049DB"/>
      </a:accent5>
      <a:accent6>
        <a:srgbClr val="70AD47"/>
      </a:accent6>
      <a:hlink>
        <a:srgbClr val="0096F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13095</TotalTime>
  <Words>3390</Words>
  <Application>Microsoft Macintosh PowerPoint</Application>
  <PresentationFormat>Widescreen</PresentationFormat>
  <Paragraphs>274</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Aeonik</vt:lpstr>
      <vt:lpstr>Aeonik TRIAL</vt:lpstr>
      <vt:lpstr>Arial</vt:lpstr>
      <vt:lpstr>Calibri</vt:lpstr>
      <vt:lpstr>Calibri Light</vt:lpstr>
      <vt:lpstr>Courier New</vt:lpstr>
      <vt:lpstr>Open Sans</vt:lpstr>
      <vt:lpstr>Open Sans Semibold</vt:lpstr>
      <vt:lpstr>Symbol</vt:lpstr>
      <vt:lpstr>Office Theme</vt:lpstr>
      <vt:lpstr>The Art of Crafting Meaningful ALT+Text</vt:lpstr>
      <vt:lpstr>Crafting Meaningful ALT+Text</vt:lpstr>
      <vt:lpstr>Session Overview</vt:lpstr>
      <vt:lpstr>First, Some Assumptions</vt:lpstr>
      <vt:lpstr>Let’s Craft Meaningful ALT+Text!</vt:lpstr>
      <vt:lpstr>Step One: Decide on What Needs ALT+Text</vt:lpstr>
      <vt:lpstr>Meaningful or Decorative?</vt:lpstr>
      <vt:lpstr>ASU Seal</vt:lpstr>
      <vt:lpstr>Pentagon</vt:lpstr>
      <vt:lpstr>Meaningful Images</vt:lpstr>
      <vt:lpstr>Decorative Images</vt:lpstr>
      <vt:lpstr>What About Reused Images?</vt:lpstr>
      <vt:lpstr>Step Two: Context and Purpose!</vt:lpstr>
      <vt:lpstr>The Keys to Meaningful ALT+Text</vt:lpstr>
      <vt:lpstr>Context &amp; Purpose</vt:lpstr>
      <vt:lpstr>ALT +Text Tips</vt:lpstr>
      <vt:lpstr>The 7 Different Types of Images </vt:lpstr>
      <vt:lpstr>The W3C’s Different Image Types</vt:lpstr>
      <vt:lpstr>Eye Candy</vt:lpstr>
      <vt:lpstr>Functional Images</vt:lpstr>
      <vt:lpstr>Informative Images</vt:lpstr>
      <vt:lpstr>#5 Complex Images</vt:lpstr>
      <vt:lpstr>Maps</vt:lpstr>
      <vt:lpstr>Images of Text</vt:lpstr>
      <vt:lpstr>#7 Groups of Images</vt:lpstr>
      <vt:lpstr>What to Avoid with ALT+Text? </vt:lpstr>
      <vt:lpstr>When Writing ALT+Text:</vt:lpstr>
      <vt:lpstr>Go Forth &amp; Craft Meaningful ALT+Text!</vt:lpstr>
      <vt:lpstr>Time for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Rodgers</dc:creator>
  <cp:lastModifiedBy>Jeff Rodgers</cp:lastModifiedBy>
  <cp:revision>94</cp:revision>
  <dcterms:created xsi:type="dcterms:W3CDTF">2023-04-17T18:29:10Z</dcterms:created>
  <dcterms:modified xsi:type="dcterms:W3CDTF">2024-10-25T01:04:31Z</dcterms:modified>
</cp:coreProperties>
</file>