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7" r:id="rId3"/>
    <p:sldId id="258" r:id="rId4"/>
    <p:sldId id="272" r:id="rId5"/>
    <p:sldId id="259" r:id="rId6"/>
    <p:sldId id="260" r:id="rId7"/>
    <p:sldId id="273" r:id="rId8"/>
    <p:sldId id="261" r:id="rId9"/>
    <p:sldId id="262" r:id="rId10"/>
    <p:sldId id="274" r:id="rId11"/>
    <p:sldId id="263" r:id="rId12"/>
    <p:sldId id="264" r:id="rId13"/>
    <p:sldId id="265" r:id="rId14"/>
    <p:sldId id="275" r:id="rId15"/>
    <p:sldId id="266" r:id="rId16"/>
    <p:sldId id="267" r:id="rId17"/>
    <p:sldId id="268" r:id="rId18"/>
    <p:sldId id="269" r:id="rId19"/>
    <p:sldId id="270" r:id="rId20"/>
    <p:sldId id="27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and Overview" id="{335981E4-5705-4AAD-92BC-B0E84B061F78}">
          <p14:sldIdLst>
            <p14:sldId id="256"/>
            <p14:sldId id="257"/>
            <p14:sldId id="258"/>
          </p14:sldIdLst>
        </p14:section>
        <p14:section name="Challenges and Accessibility" id="{E2F23F6A-68D4-4572-86C2-49766BD6CF3B}">
          <p14:sldIdLst>
            <p14:sldId id="272"/>
            <p14:sldId id="259"/>
            <p14:sldId id="260"/>
          </p14:sldIdLst>
        </p14:section>
        <p14:section name="Accessible Tools and Curriculum Design" id="{BE4A49A1-4CE5-4BE2-B413-7BE1494F6E01}">
          <p14:sldIdLst>
            <p14:sldId id="273"/>
            <p14:sldId id="261"/>
            <p14:sldId id="262"/>
          </p14:sldIdLst>
        </p14:section>
        <p14:section name="MAIDR and Case Studies" id="{A5E8BBBB-FAFB-4233-8CF7-AC55DDD11913}">
          <p14:sldIdLst>
            <p14:sldId id="274"/>
            <p14:sldId id="263"/>
            <p14:sldId id="264"/>
            <p14:sldId id="265"/>
          </p14:sldIdLst>
        </p14:section>
        <p14:section name="Collaborative Efforts and Call to Action" id="{7F2E61D7-5F37-415A-9ACC-C7E687BDCBA2}">
          <p14:sldIdLst>
            <p14:sldId id="275"/>
            <p14:sldId id="266"/>
            <p14:sldId id="267"/>
            <p14:sldId id="268"/>
            <p14:sldId id="269"/>
            <p14:sldId id="270"/>
            <p14:sldId id="27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22" autoAdjust="0"/>
    <p:restoredTop sz="94660"/>
  </p:normalViewPr>
  <p:slideViewPr>
    <p:cSldViewPr snapToGrid="0">
      <p:cViewPr varScale="1">
        <p:scale>
          <a:sx n="49" d="100"/>
          <a:sy n="49" d="100"/>
        </p:scale>
        <p:origin x="57" y="4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40148C-9F66-453B-8FC8-B1AB64112860}" type="doc">
      <dgm:prSet loTypeId="urn:microsoft.com/office/officeart/2018/5/layout/CenteredIconLabelDescriptionList" loCatId="icon" qsTypeId="urn:microsoft.com/office/officeart/2005/8/quickstyle/simple1" qsCatId="simple" csTypeId="urn:microsoft.com/office/officeart/2005/8/colors/accent0_2" csCatId="mainScheme" phldr="1"/>
      <dgm:spPr/>
      <dgm:t>
        <a:bodyPr/>
        <a:lstStyle/>
        <a:p>
          <a:endParaRPr lang="en-US"/>
        </a:p>
      </dgm:t>
    </dgm:pt>
    <dgm:pt modelId="{8ABA5F1B-A488-4BE2-B328-0DB637824929}">
      <dgm:prSet/>
      <dgm:spPr/>
      <dgm:t>
        <a:bodyPr/>
        <a:lstStyle/>
        <a:p>
          <a:pPr>
            <a:defRPr b="1"/>
          </a:pPr>
          <a:r>
            <a:rPr lang="en-US"/>
            <a:t>Challenges for BLV Students in Data Science</a:t>
          </a:r>
        </a:p>
      </dgm:t>
    </dgm:pt>
    <dgm:pt modelId="{58A8E59F-C07A-429B-B244-6E80068DA9CC}" type="parTrans" cxnId="{856AA367-655D-403D-8638-E8A03F8413DF}">
      <dgm:prSet/>
      <dgm:spPr/>
      <dgm:t>
        <a:bodyPr/>
        <a:lstStyle/>
        <a:p>
          <a:endParaRPr lang="en-US"/>
        </a:p>
      </dgm:t>
    </dgm:pt>
    <dgm:pt modelId="{B3485976-B627-43B6-AD02-D816055C6156}" type="sibTrans" cxnId="{856AA367-655D-403D-8638-E8A03F8413DF}">
      <dgm:prSet/>
      <dgm:spPr/>
      <dgm:t>
        <a:bodyPr/>
        <a:lstStyle/>
        <a:p>
          <a:endParaRPr lang="en-US"/>
        </a:p>
      </dgm:t>
    </dgm:pt>
    <dgm:pt modelId="{C1394701-4E4A-4C56-AC27-1150F2CE2C3C}">
      <dgm:prSet/>
      <dgm:spPr/>
      <dgm:t>
        <a:bodyPr/>
        <a:lstStyle/>
        <a:p>
          <a:r>
            <a:rPr lang="en-US"/>
            <a:t>Visual nature of tools and resources</a:t>
          </a:r>
        </a:p>
      </dgm:t>
    </dgm:pt>
    <dgm:pt modelId="{8B702B41-3D17-4F55-83C4-3828F9D6F45C}" type="parTrans" cxnId="{4C1F5473-C5EB-40FC-A392-733A7330EF01}">
      <dgm:prSet/>
      <dgm:spPr/>
      <dgm:t>
        <a:bodyPr/>
        <a:lstStyle/>
        <a:p>
          <a:endParaRPr lang="en-US"/>
        </a:p>
      </dgm:t>
    </dgm:pt>
    <dgm:pt modelId="{76A1101F-4B63-4FDC-B030-A48435477355}" type="sibTrans" cxnId="{4C1F5473-C5EB-40FC-A392-733A7330EF01}">
      <dgm:prSet/>
      <dgm:spPr/>
      <dgm:t>
        <a:bodyPr/>
        <a:lstStyle/>
        <a:p>
          <a:endParaRPr lang="en-US"/>
        </a:p>
      </dgm:t>
    </dgm:pt>
    <dgm:pt modelId="{91AA062E-9A56-43ED-B745-DBE5279A1CE7}">
      <dgm:prSet/>
      <dgm:spPr/>
      <dgm:t>
        <a:bodyPr/>
        <a:lstStyle/>
        <a:p>
          <a:r>
            <a:rPr lang="en-US"/>
            <a:t>Lack of accessible options</a:t>
          </a:r>
        </a:p>
      </dgm:t>
    </dgm:pt>
    <dgm:pt modelId="{117297F7-42A4-47B0-BF8A-A360E16680C2}" type="parTrans" cxnId="{7CFEC003-A701-49F2-B33D-530E80FC66A0}">
      <dgm:prSet/>
      <dgm:spPr/>
      <dgm:t>
        <a:bodyPr/>
        <a:lstStyle/>
        <a:p>
          <a:endParaRPr lang="en-US"/>
        </a:p>
      </dgm:t>
    </dgm:pt>
    <dgm:pt modelId="{9D533869-14D5-40BB-B949-D18BFBF4E6CF}" type="sibTrans" cxnId="{7CFEC003-A701-49F2-B33D-530E80FC66A0}">
      <dgm:prSet/>
      <dgm:spPr/>
      <dgm:t>
        <a:bodyPr/>
        <a:lstStyle/>
        <a:p>
          <a:endParaRPr lang="en-US"/>
        </a:p>
      </dgm:t>
    </dgm:pt>
    <dgm:pt modelId="{39A1EFC9-91AB-46DC-87FA-85B8483786A6}">
      <dgm:prSet/>
      <dgm:spPr/>
      <dgm:t>
        <a:bodyPr/>
        <a:lstStyle/>
        <a:p>
          <a:pPr>
            <a:defRPr b="1"/>
          </a:pPr>
          <a:r>
            <a:rPr lang="en-US"/>
            <a:t>Impact of Accessibility Issues</a:t>
          </a:r>
        </a:p>
      </dgm:t>
    </dgm:pt>
    <dgm:pt modelId="{2068A4B7-650E-48FA-964F-5E93ADD46275}" type="parTrans" cxnId="{72FE212E-946B-40A5-BB47-ACF4FD49F588}">
      <dgm:prSet/>
      <dgm:spPr/>
      <dgm:t>
        <a:bodyPr/>
        <a:lstStyle/>
        <a:p>
          <a:endParaRPr lang="en-US"/>
        </a:p>
      </dgm:t>
    </dgm:pt>
    <dgm:pt modelId="{4EE09BBE-8079-43ED-BF72-329B6E0BB062}" type="sibTrans" cxnId="{72FE212E-946B-40A5-BB47-ACF4FD49F588}">
      <dgm:prSet/>
      <dgm:spPr/>
      <dgm:t>
        <a:bodyPr/>
        <a:lstStyle/>
        <a:p>
          <a:endParaRPr lang="en-US"/>
        </a:p>
      </dgm:t>
    </dgm:pt>
    <dgm:pt modelId="{E9271B67-93B3-47F7-905A-769CA014653D}">
      <dgm:prSet/>
      <dgm:spPr/>
      <dgm:t>
        <a:bodyPr/>
        <a:lstStyle/>
        <a:p>
          <a:r>
            <a:rPr lang="en-US"/>
            <a:t>Underrepresentation in the field</a:t>
          </a:r>
        </a:p>
      </dgm:t>
    </dgm:pt>
    <dgm:pt modelId="{8FE2CE03-0351-4B34-BBA8-6F891FAEE834}" type="parTrans" cxnId="{80C1F5D5-54AE-417A-A465-7BBF6642489A}">
      <dgm:prSet/>
      <dgm:spPr/>
      <dgm:t>
        <a:bodyPr/>
        <a:lstStyle/>
        <a:p>
          <a:endParaRPr lang="en-US"/>
        </a:p>
      </dgm:t>
    </dgm:pt>
    <dgm:pt modelId="{26DDCEBD-0CEF-4EF9-AFE3-A1BD35C4F1D6}" type="sibTrans" cxnId="{80C1F5D5-54AE-417A-A465-7BBF6642489A}">
      <dgm:prSet/>
      <dgm:spPr/>
      <dgm:t>
        <a:bodyPr/>
        <a:lstStyle/>
        <a:p>
          <a:endParaRPr lang="en-US"/>
        </a:p>
      </dgm:t>
    </dgm:pt>
    <dgm:pt modelId="{21D9EE9E-BFF4-4A48-82B0-929EF6A702A6}">
      <dgm:prSet/>
      <dgm:spPr/>
      <dgm:t>
        <a:bodyPr/>
        <a:lstStyle/>
        <a:p>
          <a:r>
            <a:rPr lang="en-US"/>
            <a:t>Need for accessible learning tools</a:t>
          </a:r>
        </a:p>
      </dgm:t>
    </dgm:pt>
    <dgm:pt modelId="{621E349E-564F-44B8-9A74-497F62CA1FA7}" type="parTrans" cxnId="{52736FE8-D0E6-412D-9F72-1AB5D04DEF0D}">
      <dgm:prSet/>
      <dgm:spPr/>
      <dgm:t>
        <a:bodyPr/>
        <a:lstStyle/>
        <a:p>
          <a:endParaRPr lang="en-US"/>
        </a:p>
      </dgm:t>
    </dgm:pt>
    <dgm:pt modelId="{67E70262-3483-4F13-A8BA-9BE3D21CDE33}" type="sibTrans" cxnId="{52736FE8-D0E6-412D-9F72-1AB5D04DEF0D}">
      <dgm:prSet/>
      <dgm:spPr/>
      <dgm:t>
        <a:bodyPr/>
        <a:lstStyle/>
        <a:p>
          <a:endParaRPr lang="en-US"/>
        </a:p>
      </dgm:t>
    </dgm:pt>
    <dgm:pt modelId="{4CB124D6-3C46-4EAE-9B08-88447FA78F10}" type="pres">
      <dgm:prSet presAssocID="{BD40148C-9F66-453B-8FC8-B1AB64112860}" presName="root" presStyleCnt="0">
        <dgm:presLayoutVars>
          <dgm:dir/>
          <dgm:resizeHandles val="exact"/>
        </dgm:presLayoutVars>
      </dgm:prSet>
      <dgm:spPr/>
    </dgm:pt>
    <dgm:pt modelId="{78B4012F-3844-4652-9349-2C175039AA6C}" type="pres">
      <dgm:prSet presAssocID="{8ABA5F1B-A488-4BE2-B328-0DB637824929}" presName="compNode" presStyleCnt="0"/>
      <dgm:spPr/>
    </dgm:pt>
    <dgm:pt modelId="{BB085923-6694-4674-B6F5-EEC80629AD7B}" type="pres">
      <dgm:prSet presAssocID="{8ABA5F1B-A488-4BE2-B328-0DB63782492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522EB1BD-2B70-40A6-97E5-1B14490C6619}" type="pres">
      <dgm:prSet presAssocID="{8ABA5F1B-A488-4BE2-B328-0DB637824929}" presName="iconSpace" presStyleCnt="0"/>
      <dgm:spPr/>
    </dgm:pt>
    <dgm:pt modelId="{8A86D4B0-DEF9-481D-B138-86C2939726D3}" type="pres">
      <dgm:prSet presAssocID="{8ABA5F1B-A488-4BE2-B328-0DB637824929}" presName="parTx" presStyleLbl="revTx" presStyleIdx="0" presStyleCnt="4">
        <dgm:presLayoutVars>
          <dgm:chMax val="0"/>
          <dgm:chPref val="0"/>
        </dgm:presLayoutVars>
      </dgm:prSet>
      <dgm:spPr/>
    </dgm:pt>
    <dgm:pt modelId="{7408AC9E-0F92-436F-8F68-EC0F6EF54F38}" type="pres">
      <dgm:prSet presAssocID="{8ABA5F1B-A488-4BE2-B328-0DB637824929}" presName="txSpace" presStyleCnt="0"/>
      <dgm:spPr/>
    </dgm:pt>
    <dgm:pt modelId="{81A71EF1-6C73-4E6D-A4A8-8499803BC862}" type="pres">
      <dgm:prSet presAssocID="{8ABA5F1B-A488-4BE2-B328-0DB637824929}" presName="desTx" presStyleLbl="revTx" presStyleIdx="1" presStyleCnt="4">
        <dgm:presLayoutVars/>
      </dgm:prSet>
      <dgm:spPr/>
    </dgm:pt>
    <dgm:pt modelId="{E12FAF2C-519E-42A8-879B-E69DDC540B93}" type="pres">
      <dgm:prSet presAssocID="{B3485976-B627-43B6-AD02-D816055C6156}" presName="sibTrans" presStyleCnt="0"/>
      <dgm:spPr/>
    </dgm:pt>
    <dgm:pt modelId="{0D791868-3AE2-4F2D-A0E3-A49884E9B669}" type="pres">
      <dgm:prSet presAssocID="{39A1EFC9-91AB-46DC-87FA-85B8483786A6}" presName="compNode" presStyleCnt="0"/>
      <dgm:spPr/>
    </dgm:pt>
    <dgm:pt modelId="{8A002830-3381-4367-86B1-C722AEEA59F1}" type="pres">
      <dgm:prSet presAssocID="{39A1EFC9-91AB-46DC-87FA-85B8483786A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20ACEC82-997D-4C91-BDE6-6FD9F69ECE6B}" type="pres">
      <dgm:prSet presAssocID="{39A1EFC9-91AB-46DC-87FA-85B8483786A6}" presName="iconSpace" presStyleCnt="0"/>
      <dgm:spPr/>
    </dgm:pt>
    <dgm:pt modelId="{4BC1C280-4D2E-4BC1-8262-23693A66CC56}" type="pres">
      <dgm:prSet presAssocID="{39A1EFC9-91AB-46DC-87FA-85B8483786A6}" presName="parTx" presStyleLbl="revTx" presStyleIdx="2" presStyleCnt="4">
        <dgm:presLayoutVars>
          <dgm:chMax val="0"/>
          <dgm:chPref val="0"/>
        </dgm:presLayoutVars>
      </dgm:prSet>
      <dgm:spPr/>
    </dgm:pt>
    <dgm:pt modelId="{4E3BD639-D066-4963-86CE-F548B6AB8A93}" type="pres">
      <dgm:prSet presAssocID="{39A1EFC9-91AB-46DC-87FA-85B8483786A6}" presName="txSpace" presStyleCnt="0"/>
      <dgm:spPr/>
    </dgm:pt>
    <dgm:pt modelId="{98C85854-B782-4FBC-A191-B0E539F31A0D}" type="pres">
      <dgm:prSet presAssocID="{39A1EFC9-91AB-46DC-87FA-85B8483786A6}" presName="desTx" presStyleLbl="revTx" presStyleIdx="3" presStyleCnt="4">
        <dgm:presLayoutVars/>
      </dgm:prSet>
      <dgm:spPr/>
    </dgm:pt>
  </dgm:ptLst>
  <dgm:cxnLst>
    <dgm:cxn modelId="{7CFEC003-A701-49F2-B33D-530E80FC66A0}" srcId="{8ABA5F1B-A488-4BE2-B328-0DB637824929}" destId="{91AA062E-9A56-43ED-B745-DBE5279A1CE7}" srcOrd="1" destOrd="0" parTransId="{117297F7-42A4-47B0-BF8A-A360E16680C2}" sibTransId="{9D533869-14D5-40BB-B949-D18BFBF4E6CF}"/>
    <dgm:cxn modelId="{4CF2FD0D-1028-4848-9361-957C80D4CEB5}" type="presOf" srcId="{BD40148C-9F66-453B-8FC8-B1AB64112860}" destId="{4CB124D6-3C46-4EAE-9B08-88447FA78F10}" srcOrd="0" destOrd="0" presId="urn:microsoft.com/office/officeart/2018/5/layout/CenteredIconLabelDescriptionList"/>
    <dgm:cxn modelId="{1F090B22-807D-4DB2-8A4D-0ACB634A620B}" type="presOf" srcId="{91AA062E-9A56-43ED-B745-DBE5279A1CE7}" destId="{81A71EF1-6C73-4E6D-A4A8-8499803BC862}" srcOrd="0" destOrd="1" presId="urn:microsoft.com/office/officeart/2018/5/layout/CenteredIconLabelDescriptionList"/>
    <dgm:cxn modelId="{72FE212E-946B-40A5-BB47-ACF4FD49F588}" srcId="{BD40148C-9F66-453B-8FC8-B1AB64112860}" destId="{39A1EFC9-91AB-46DC-87FA-85B8483786A6}" srcOrd="1" destOrd="0" parTransId="{2068A4B7-650E-48FA-964F-5E93ADD46275}" sibTransId="{4EE09BBE-8079-43ED-BF72-329B6E0BB062}"/>
    <dgm:cxn modelId="{A09A4F34-90E5-488C-94D9-F2414F2CA6EA}" type="presOf" srcId="{39A1EFC9-91AB-46DC-87FA-85B8483786A6}" destId="{4BC1C280-4D2E-4BC1-8262-23693A66CC56}" srcOrd="0" destOrd="0" presId="urn:microsoft.com/office/officeart/2018/5/layout/CenteredIconLabelDescriptionList"/>
    <dgm:cxn modelId="{856AA367-655D-403D-8638-E8A03F8413DF}" srcId="{BD40148C-9F66-453B-8FC8-B1AB64112860}" destId="{8ABA5F1B-A488-4BE2-B328-0DB637824929}" srcOrd="0" destOrd="0" parTransId="{58A8E59F-C07A-429B-B244-6E80068DA9CC}" sibTransId="{B3485976-B627-43B6-AD02-D816055C6156}"/>
    <dgm:cxn modelId="{D9DE8B52-1DF6-4854-B3AF-A5E7E3EA38D5}" type="presOf" srcId="{E9271B67-93B3-47F7-905A-769CA014653D}" destId="{98C85854-B782-4FBC-A191-B0E539F31A0D}" srcOrd="0" destOrd="0" presId="urn:microsoft.com/office/officeart/2018/5/layout/CenteredIconLabelDescriptionList"/>
    <dgm:cxn modelId="{4C1F5473-C5EB-40FC-A392-733A7330EF01}" srcId="{8ABA5F1B-A488-4BE2-B328-0DB637824929}" destId="{C1394701-4E4A-4C56-AC27-1150F2CE2C3C}" srcOrd="0" destOrd="0" parTransId="{8B702B41-3D17-4F55-83C4-3828F9D6F45C}" sibTransId="{76A1101F-4B63-4FDC-B030-A48435477355}"/>
    <dgm:cxn modelId="{037A81A7-5DE5-4BDF-8185-6F96513FFA3B}" type="presOf" srcId="{8ABA5F1B-A488-4BE2-B328-0DB637824929}" destId="{8A86D4B0-DEF9-481D-B138-86C2939726D3}" srcOrd="0" destOrd="0" presId="urn:microsoft.com/office/officeart/2018/5/layout/CenteredIconLabelDescriptionList"/>
    <dgm:cxn modelId="{80C1F5D5-54AE-417A-A465-7BBF6642489A}" srcId="{39A1EFC9-91AB-46DC-87FA-85B8483786A6}" destId="{E9271B67-93B3-47F7-905A-769CA014653D}" srcOrd="0" destOrd="0" parTransId="{8FE2CE03-0351-4B34-BBA8-6F891FAEE834}" sibTransId="{26DDCEBD-0CEF-4EF9-AFE3-A1BD35C4F1D6}"/>
    <dgm:cxn modelId="{735A46D9-C4B6-4C75-BDC5-39FDAD84B66D}" type="presOf" srcId="{21D9EE9E-BFF4-4A48-82B0-929EF6A702A6}" destId="{98C85854-B782-4FBC-A191-B0E539F31A0D}" srcOrd="0" destOrd="1" presId="urn:microsoft.com/office/officeart/2018/5/layout/CenteredIconLabelDescriptionList"/>
    <dgm:cxn modelId="{C98F98DD-D627-4EDE-9394-41E66D0CAA64}" type="presOf" srcId="{C1394701-4E4A-4C56-AC27-1150F2CE2C3C}" destId="{81A71EF1-6C73-4E6D-A4A8-8499803BC862}" srcOrd="0" destOrd="0" presId="urn:microsoft.com/office/officeart/2018/5/layout/CenteredIconLabelDescriptionList"/>
    <dgm:cxn modelId="{52736FE8-D0E6-412D-9F72-1AB5D04DEF0D}" srcId="{39A1EFC9-91AB-46DC-87FA-85B8483786A6}" destId="{21D9EE9E-BFF4-4A48-82B0-929EF6A702A6}" srcOrd="1" destOrd="0" parTransId="{621E349E-564F-44B8-9A74-497F62CA1FA7}" sibTransId="{67E70262-3483-4F13-A8BA-9BE3D21CDE33}"/>
    <dgm:cxn modelId="{D2BAA959-2B1B-4A28-8130-47A011A976EF}" type="presParOf" srcId="{4CB124D6-3C46-4EAE-9B08-88447FA78F10}" destId="{78B4012F-3844-4652-9349-2C175039AA6C}" srcOrd="0" destOrd="0" presId="urn:microsoft.com/office/officeart/2018/5/layout/CenteredIconLabelDescriptionList"/>
    <dgm:cxn modelId="{DDCF3739-DCF8-4A4D-A8C8-7B547911ADDD}" type="presParOf" srcId="{78B4012F-3844-4652-9349-2C175039AA6C}" destId="{BB085923-6694-4674-B6F5-EEC80629AD7B}" srcOrd="0" destOrd="0" presId="urn:microsoft.com/office/officeart/2018/5/layout/CenteredIconLabelDescriptionList"/>
    <dgm:cxn modelId="{E3E9D143-E689-4419-BCEC-4833A97EA443}" type="presParOf" srcId="{78B4012F-3844-4652-9349-2C175039AA6C}" destId="{522EB1BD-2B70-40A6-97E5-1B14490C6619}" srcOrd="1" destOrd="0" presId="urn:microsoft.com/office/officeart/2018/5/layout/CenteredIconLabelDescriptionList"/>
    <dgm:cxn modelId="{96C93814-E8E9-4456-A4E8-C130AC430931}" type="presParOf" srcId="{78B4012F-3844-4652-9349-2C175039AA6C}" destId="{8A86D4B0-DEF9-481D-B138-86C2939726D3}" srcOrd="2" destOrd="0" presId="urn:microsoft.com/office/officeart/2018/5/layout/CenteredIconLabelDescriptionList"/>
    <dgm:cxn modelId="{0A1C644A-302B-4782-9947-4C96B40B6041}" type="presParOf" srcId="{78B4012F-3844-4652-9349-2C175039AA6C}" destId="{7408AC9E-0F92-436F-8F68-EC0F6EF54F38}" srcOrd="3" destOrd="0" presId="urn:microsoft.com/office/officeart/2018/5/layout/CenteredIconLabelDescriptionList"/>
    <dgm:cxn modelId="{2128C1C1-FC76-477A-ADED-38BEA59DB3CD}" type="presParOf" srcId="{78B4012F-3844-4652-9349-2C175039AA6C}" destId="{81A71EF1-6C73-4E6D-A4A8-8499803BC862}" srcOrd="4" destOrd="0" presId="urn:microsoft.com/office/officeart/2018/5/layout/CenteredIconLabelDescriptionList"/>
    <dgm:cxn modelId="{940BB9CB-6B06-400F-B1B5-0BBD90903623}" type="presParOf" srcId="{4CB124D6-3C46-4EAE-9B08-88447FA78F10}" destId="{E12FAF2C-519E-42A8-879B-E69DDC540B93}" srcOrd="1" destOrd="0" presId="urn:microsoft.com/office/officeart/2018/5/layout/CenteredIconLabelDescriptionList"/>
    <dgm:cxn modelId="{A14F80B0-774F-41B6-87DE-7EBE962B724D}" type="presParOf" srcId="{4CB124D6-3C46-4EAE-9B08-88447FA78F10}" destId="{0D791868-3AE2-4F2D-A0E3-A49884E9B669}" srcOrd="2" destOrd="0" presId="urn:microsoft.com/office/officeart/2018/5/layout/CenteredIconLabelDescriptionList"/>
    <dgm:cxn modelId="{5910CC5E-4F80-47F7-95BE-DF1E29BF4127}" type="presParOf" srcId="{0D791868-3AE2-4F2D-A0E3-A49884E9B669}" destId="{8A002830-3381-4367-86B1-C722AEEA59F1}" srcOrd="0" destOrd="0" presId="urn:microsoft.com/office/officeart/2018/5/layout/CenteredIconLabelDescriptionList"/>
    <dgm:cxn modelId="{B0067F64-64B1-4581-AE3B-8C54488E4835}" type="presParOf" srcId="{0D791868-3AE2-4F2D-A0E3-A49884E9B669}" destId="{20ACEC82-997D-4C91-BDE6-6FD9F69ECE6B}" srcOrd="1" destOrd="0" presId="urn:microsoft.com/office/officeart/2018/5/layout/CenteredIconLabelDescriptionList"/>
    <dgm:cxn modelId="{DB9F149E-7BF3-4222-81BB-8E0EADE0EB74}" type="presParOf" srcId="{0D791868-3AE2-4F2D-A0E3-A49884E9B669}" destId="{4BC1C280-4D2E-4BC1-8262-23693A66CC56}" srcOrd="2" destOrd="0" presId="urn:microsoft.com/office/officeart/2018/5/layout/CenteredIconLabelDescriptionList"/>
    <dgm:cxn modelId="{BF99BF94-D280-4D87-A7F6-0506568214C4}" type="presParOf" srcId="{0D791868-3AE2-4F2D-A0E3-A49884E9B669}" destId="{4E3BD639-D066-4963-86CE-F548B6AB8A93}" srcOrd="3" destOrd="0" presId="urn:microsoft.com/office/officeart/2018/5/layout/CenteredIconLabelDescriptionList"/>
    <dgm:cxn modelId="{EEE290FE-7613-4163-9F5C-50BD7F019183}" type="presParOf" srcId="{0D791868-3AE2-4F2D-A0E3-A49884E9B669}" destId="{98C85854-B782-4FBC-A191-B0E539F31A0D}"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085923-6694-4674-B6F5-EEC80629AD7B}">
      <dsp:nvSpPr>
        <dsp:cNvPr id="0" name=""/>
        <dsp:cNvSpPr/>
      </dsp:nvSpPr>
      <dsp:spPr>
        <a:xfrm>
          <a:off x="2220974" y="459743"/>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A86D4B0-DEF9-481D-B138-86C2939726D3}">
      <dsp:nvSpPr>
        <dsp:cNvPr id="0" name=""/>
        <dsp:cNvSpPr/>
      </dsp:nvSpPr>
      <dsp:spPr>
        <a:xfrm>
          <a:off x="816974" y="2096219"/>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b="1"/>
          </a:pPr>
          <a:r>
            <a:rPr lang="en-US" sz="2400" kern="1200"/>
            <a:t>Challenges for BLV Students in Data Science</a:t>
          </a:r>
        </a:p>
      </dsp:txBody>
      <dsp:txXfrm>
        <a:off x="816974" y="2096219"/>
        <a:ext cx="4320000" cy="648000"/>
      </dsp:txXfrm>
    </dsp:sp>
    <dsp:sp modelId="{81A71EF1-6C73-4E6D-A4A8-8499803BC862}">
      <dsp:nvSpPr>
        <dsp:cNvPr id="0" name=""/>
        <dsp:cNvSpPr/>
      </dsp:nvSpPr>
      <dsp:spPr>
        <a:xfrm>
          <a:off x="816974" y="2802115"/>
          <a:ext cx="4320000" cy="552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Visual nature of tools and resources</a:t>
          </a:r>
        </a:p>
        <a:p>
          <a:pPr marL="0" lvl="0" indent="0" algn="ctr" defTabSz="755650">
            <a:lnSpc>
              <a:spcPct val="90000"/>
            </a:lnSpc>
            <a:spcBef>
              <a:spcPct val="0"/>
            </a:spcBef>
            <a:spcAft>
              <a:spcPct val="35000"/>
            </a:spcAft>
            <a:buNone/>
          </a:pPr>
          <a:r>
            <a:rPr lang="en-US" sz="1700" kern="1200"/>
            <a:t>Lack of accessible options</a:t>
          </a:r>
        </a:p>
      </dsp:txBody>
      <dsp:txXfrm>
        <a:off x="816974" y="2802115"/>
        <a:ext cx="4320000" cy="552421"/>
      </dsp:txXfrm>
    </dsp:sp>
    <dsp:sp modelId="{8A002830-3381-4367-86B1-C722AEEA59F1}">
      <dsp:nvSpPr>
        <dsp:cNvPr id="0" name=""/>
        <dsp:cNvSpPr/>
      </dsp:nvSpPr>
      <dsp:spPr>
        <a:xfrm>
          <a:off x="7296975" y="459743"/>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BC1C280-4D2E-4BC1-8262-23693A66CC56}">
      <dsp:nvSpPr>
        <dsp:cNvPr id="0" name=""/>
        <dsp:cNvSpPr/>
      </dsp:nvSpPr>
      <dsp:spPr>
        <a:xfrm>
          <a:off x="5892975" y="2096219"/>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b="1"/>
          </a:pPr>
          <a:r>
            <a:rPr lang="en-US" sz="2400" kern="1200"/>
            <a:t>Impact of Accessibility Issues</a:t>
          </a:r>
        </a:p>
      </dsp:txBody>
      <dsp:txXfrm>
        <a:off x="5892975" y="2096219"/>
        <a:ext cx="4320000" cy="648000"/>
      </dsp:txXfrm>
    </dsp:sp>
    <dsp:sp modelId="{98C85854-B782-4FBC-A191-B0E539F31A0D}">
      <dsp:nvSpPr>
        <dsp:cNvPr id="0" name=""/>
        <dsp:cNvSpPr/>
      </dsp:nvSpPr>
      <dsp:spPr>
        <a:xfrm>
          <a:off x="5892975" y="2802115"/>
          <a:ext cx="4320000" cy="552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Underrepresentation in the field</a:t>
          </a:r>
        </a:p>
        <a:p>
          <a:pPr marL="0" lvl="0" indent="0" algn="ctr" defTabSz="755650">
            <a:lnSpc>
              <a:spcPct val="90000"/>
            </a:lnSpc>
            <a:spcBef>
              <a:spcPct val="0"/>
            </a:spcBef>
            <a:spcAft>
              <a:spcPct val="35000"/>
            </a:spcAft>
            <a:buNone/>
          </a:pPr>
          <a:r>
            <a:rPr lang="en-US" sz="1700" kern="1200"/>
            <a:t>Need for accessible learning tools</a:t>
          </a:r>
        </a:p>
      </dsp:txBody>
      <dsp:txXfrm>
        <a:off x="5892975" y="2802115"/>
        <a:ext cx="4320000" cy="552421"/>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113E0C-DEFF-42DF-8CB8-D84A38E611E1}" type="datetimeFigureOut">
              <a:rPr lang="en-US" smtClean="0"/>
              <a:t>10/28/2024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7098C5-6E00-450B-8978-B2821B1C5134}" type="slidenum">
              <a:rPr lang="en-US" smtClean="0"/>
              <a:t>‹#›</a:t>
            </a:fld>
            <a:endParaRPr lang="en-US"/>
          </a:p>
        </p:txBody>
      </p:sp>
    </p:spTree>
    <p:extLst>
      <p:ext uri="{BB962C8B-B14F-4D97-AF65-F5344CB8AC3E}">
        <p14:creationId xmlns:p14="http://schemas.microsoft.com/office/powerpoint/2010/main" val="1465709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7098C5-6E00-450B-8978-B2821B1C5134}" type="slidenum">
              <a:rPr lang="en-US" smtClean="0"/>
              <a:t>1</a:t>
            </a:fld>
            <a:endParaRPr lang="en-US"/>
          </a:p>
        </p:txBody>
      </p:sp>
    </p:spTree>
    <p:extLst>
      <p:ext uri="{BB962C8B-B14F-4D97-AF65-F5344CB8AC3E}">
        <p14:creationId xmlns:p14="http://schemas.microsoft.com/office/powerpoint/2010/main" val="707102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7098C5-6E00-450B-8978-B2821B1C5134}" type="slidenum">
              <a:rPr lang="en-US" smtClean="0"/>
              <a:t>10</a:t>
            </a:fld>
            <a:endParaRPr lang="en-US"/>
          </a:p>
        </p:txBody>
      </p:sp>
    </p:spTree>
    <p:extLst>
      <p:ext uri="{BB962C8B-B14F-4D97-AF65-F5344CB8AC3E}">
        <p14:creationId xmlns:p14="http://schemas.microsoft.com/office/powerpoint/2010/main" val="1028417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MAIDR enhances data science education for BLV students through Braille displays, sonification, and AI-generated text summaries. A case study from the Data Vision Summer Course highlights its transformative potential.
Original Content:
3. Data Accessibility with MAIDR (8 minutes)
•             MAIDR’s Role in Data Science Education:
–            Braille Displays and Sonification: MAIDR facilitates tactile and auditory data exploration, making complex datasets more accessible.
–            AI-Generated Text Summaries: With MAIDR’s AI-driven textual summaries, BLV students can interpret data visualizations as narrative descriptions, leveling the playing field in data science​:contentReference[oaicite:4]{index=4}​:contentReference[oaicite:5]{index=5}.
•             Case Study – Data Vision Summer Course:
MAIDR was essential in providing BLV students with hands-on data science experiences, helping them explore data meaningfully. This case study shows the transformative potential of accessible tools in data science education​:contentReference[oaicite:6]{index=6}.
</a:t>
            </a:r>
          </a:p>
        </p:txBody>
      </p:sp>
      <p:sp>
        <p:nvSpPr>
          <p:cNvPr id="4" name="Slide Number Placeholder 3"/>
          <p:cNvSpPr>
            <a:spLocks noGrp="1"/>
          </p:cNvSpPr>
          <p:nvPr>
            <p:ph type="sldNum" sz="quarter" idx="5"/>
          </p:nvPr>
        </p:nvSpPr>
        <p:spPr/>
        <p:txBody>
          <a:bodyPr/>
          <a:lstStyle/>
          <a:p>
            <a:fld id="{1A7098C5-6E00-450B-8978-B2821B1C5134}" type="slidenum">
              <a:rPr lang="en-US" smtClean="0"/>
              <a:t>11</a:t>
            </a:fld>
            <a:endParaRPr lang="en-US"/>
          </a:p>
        </p:txBody>
      </p:sp>
    </p:spTree>
    <p:extLst>
      <p:ext uri="{BB962C8B-B14F-4D97-AF65-F5344CB8AC3E}">
        <p14:creationId xmlns:p14="http://schemas.microsoft.com/office/powerpoint/2010/main" val="121432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MAIDR enhances data science education through braille displays and sonification, making data exploration tactile and auditory. It also provides AI-generated text summaries, allowing BLV students to interpret visual data as narratives, thus leveling the playing field.
Original Content:
•             MAIDR’s Role in Data Science Education:
–            Braille Displays and Sonification: MAIDR facilitates tactile and auditory data exploration, making complex datasets more accessible.
–            AI-Generated Text Summaries: With MAIDR’s AI-driven textual summaries, BLV students can interpret data visualizations as narrative descriptions, leveling the playing field in data science​:contentReference[oaicite:4]{index=4}​:contentReference[oaicite:5]{index=5}.
</a:t>
            </a:r>
          </a:p>
        </p:txBody>
      </p:sp>
      <p:sp>
        <p:nvSpPr>
          <p:cNvPr id="4" name="Slide Number Placeholder 3"/>
          <p:cNvSpPr>
            <a:spLocks noGrp="1"/>
          </p:cNvSpPr>
          <p:nvPr>
            <p:ph type="sldNum" sz="quarter" idx="5"/>
          </p:nvPr>
        </p:nvSpPr>
        <p:spPr/>
        <p:txBody>
          <a:bodyPr/>
          <a:lstStyle/>
          <a:p>
            <a:fld id="{1A7098C5-6E00-450B-8978-B2821B1C5134}" type="slidenum">
              <a:rPr lang="en-US" smtClean="0"/>
              <a:t>12</a:t>
            </a:fld>
            <a:endParaRPr lang="en-US"/>
          </a:p>
        </p:txBody>
      </p:sp>
    </p:spTree>
    <p:extLst>
      <p:ext uri="{BB962C8B-B14F-4D97-AF65-F5344CB8AC3E}">
        <p14:creationId xmlns:p14="http://schemas.microsoft.com/office/powerpoint/2010/main" val="2077771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case study highlights how MAIDR provided BLV students with hands-on data science experiences, showcasing the transformative potential of accessible tools in education.
Original Content:
•             Case Study – Data Vision Summer Course:
MAIDR was essential in providing BLV students with hands-on data science experiences, helping them explore data meaningfully. This case study shows the transformative potential of accessible tools in data science education​:contentReference[oaicite:6]{index=6}.
</a:t>
            </a:r>
          </a:p>
        </p:txBody>
      </p:sp>
      <p:sp>
        <p:nvSpPr>
          <p:cNvPr id="4" name="Slide Number Placeholder 3"/>
          <p:cNvSpPr>
            <a:spLocks noGrp="1"/>
          </p:cNvSpPr>
          <p:nvPr>
            <p:ph type="sldNum" sz="quarter" idx="5"/>
          </p:nvPr>
        </p:nvSpPr>
        <p:spPr/>
        <p:txBody>
          <a:bodyPr/>
          <a:lstStyle/>
          <a:p>
            <a:fld id="{1A7098C5-6E00-450B-8978-B2821B1C5134}" type="slidenum">
              <a:rPr lang="en-US" smtClean="0"/>
              <a:t>13</a:t>
            </a:fld>
            <a:endParaRPr lang="en-US"/>
          </a:p>
        </p:txBody>
      </p:sp>
    </p:spTree>
    <p:extLst>
      <p:ext uri="{BB962C8B-B14F-4D97-AF65-F5344CB8AC3E}">
        <p14:creationId xmlns:p14="http://schemas.microsoft.com/office/powerpoint/2010/main" val="42583191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7098C5-6E00-450B-8978-B2821B1C5134}" type="slidenum">
              <a:rPr lang="en-US" smtClean="0"/>
              <a:t>14</a:t>
            </a:fld>
            <a:endParaRPr lang="en-US"/>
          </a:p>
        </p:txBody>
      </p:sp>
    </p:spTree>
    <p:extLst>
      <p:ext uri="{BB962C8B-B14F-4D97-AF65-F5344CB8AC3E}">
        <p14:creationId xmlns:p14="http://schemas.microsoft.com/office/powerpoint/2010/main" val="35383325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Partners such as the National Library Service, Perkins, and Bookshare are essential in adapting data science resources for BLV students, enhancing their academic and professional experiences.
Original Content:
4. Partnerships and Collaborative Success (2 minutes)
•             Collaborative Support:
Partners like the National Library Service, Perkins, and Bookshare play a crucial role in adapting data science resources to support BLV students, enriching academic and professional experiences.
</a:t>
            </a:r>
          </a:p>
        </p:txBody>
      </p:sp>
      <p:sp>
        <p:nvSpPr>
          <p:cNvPr id="4" name="Slide Number Placeholder 3"/>
          <p:cNvSpPr>
            <a:spLocks noGrp="1"/>
          </p:cNvSpPr>
          <p:nvPr>
            <p:ph type="sldNum" sz="quarter" idx="5"/>
          </p:nvPr>
        </p:nvSpPr>
        <p:spPr/>
        <p:txBody>
          <a:bodyPr/>
          <a:lstStyle/>
          <a:p>
            <a:fld id="{1A7098C5-6E00-450B-8978-B2821B1C5134}" type="slidenum">
              <a:rPr lang="en-US" smtClean="0"/>
              <a:t>15</a:t>
            </a:fld>
            <a:endParaRPr lang="en-US"/>
          </a:p>
        </p:txBody>
      </p:sp>
    </p:spTree>
    <p:extLst>
      <p:ext uri="{BB962C8B-B14F-4D97-AF65-F5344CB8AC3E}">
        <p14:creationId xmlns:p14="http://schemas.microsoft.com/office/powerpoint/2010/main" val="36292125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Partners like the National Library Service, Perkins, and Bookshare adapt data science resources to support BLV students, enhancing their academic and professional experiences.
Original Content:
•             Collaborative Support:
Partners like the National Library Service, Perkins, and Bookshare play a crucial role in adapting data science resources to support BLV students, enriching academic and professional experiences.
</a:t>
            </a:r>
          </a:p>
        </p:txBody>
      </p:sp>
      <p:sp>
        <p:nvSpPr>
          <p:cNvPr id="4" name="Slide Number Placeholder 3"/>
          <p:cNvSpPr>
            <a:spLocks noGrp="1"/>
          </p:cNvSpPr>
          <p:nvPr>
            <p:ph type="sldNum" sz="quarter" idx="5"/>
          </p:nvPr>
        </p:nvSpPr>
        <p:spPr/>
        <p:txBody>
          <a:bodyPr/>
          <a:lstStyle/>
          <a:p>
            <a:fld id="{1A7098C5-6E00-450B-8978-B2821B1C5134}" type="slidenum">
              <a:rPr lang="en-US" smtClean="0"/>
              <a:t>16</a:t>
            </a:fld>
            <a:endParaRPr lang="en-US"/>
          </a:p>
        </p:txBody>
      </p:sp>
    </p:spTree>
    <p:extLst>
      <p:ext uri="{BB962C8B-B14F-4D97-AF65-F5344CB8AC3E}">
        <p14:creationId xmlns:p14="http://schemas.microsoft.com/office/powerpoint/2010/main" val="1187778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must integrate MAIDR in curricula, train faculty, form industry partnerships, and invest in accessible data science R&amp;D to promote inclusive learning in data science.
Original Content:
5. Call to Action: Promoting Accessible Learning in Data Science (5 minutes)
•             Integrate MAIDR in Curricula:
Academic departments should adopt MAIDR and similar tools in data science courses to support BLV students’ skills development.
•             Faculty Training:
Faculty development programs should include accessible teaching and MAIDR training to create inclusive classrooms.
•             Industry Partnerships:
Collaborating with organizations dedicated to accessibility helps integrate real-world accessible data science practices into academic settings.
•             Invest in Accessible Data Science R&amp;D:
Funding for research in accessible technology will drive innovation and sustainability in accessible data science education.
By embedding MAIDR and accessibility-driven practices in academic curricula, we can create a more inclusive landscape, ensuring all students can thrive in STEM.
</a:t>
            </a:r>
          </a:p>
        </p:txBody>
      </p:sp>
      <p:sp>
        <p:nvSpPr>
          <p:cNvPr id="4" name="Slide Number Placeholder 3"/>
          <p:cNvSpPr>
            <a:spLocks noGrp="1"/>
          </p:cNvSpPr>
          <p:nvPr>
            <p:ph type="sldNum" sz="quarter" idx="5"/>
          </p:nvPr>
        </p:nvSpPr>
        <p:spPr/>
        <p:txBody>
          <a:bodyPr/>
          <a:lstStyle/>
          <a:p>
            <a:fld id="{1A7098C5-6E00-450B-8978-B2821B1C5134}" type="slidenum">
              <a:rPr lang="en-US" smtClean="0"/>
              <a:t>17</a:t>
            </a:fld>
            <a:endParaRPr lang="en-US"/>
          </a:p>
        </p:txBody>
      </p:sp>
    </p:spTree>
    <p:extLst>
      <p:ext uri="{BB962C8B-B14F-4D97-AF65-F5344CB8AC3E}">
        <p14:creationId xmlns:p14="http://schemas.microsoft.com/office/powerpoint/2010/main" val="20736644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Investing in accessible data science R&amp;D drives innovation and sustainability. By embedding MAIDR and accessibility practices in curricula, we create an inclusive STEM landscape where all students can thrive.
Original Content:
•             Invest in Accessible Data Science R&amp;D:
Funding for research in accessible technology will drive innovation and sustainability in accessible data science education.
By embedding MAIDR and accessibility-driven practices in academic curricula, we can create a more inclusive landscape, ensuring all students can thrive in STEM.
</a:t>
            </a:r>
          </a:p>
        </p:txBody>
      </p:sp>
      <p:sp>
        <p:nvSpPr>
          <p:cNvPr id="4" name="Slide Number Placeholder 3"/>
          <p:cNvSpPr>
            <a:spLocks noGrp="1"/>
          </p:cNvSpPr>
          <p:nvPr>
            <p:ph type="sldNum" sz="quarter" idx="5"/>
          </p:nvPr>
        </p:nvSpPr>
        <p:spPr/>
        <p:txBody>
          <a:bodyPr/>
          <a:lstStyle/>
          <a:p>
            <a:fld id="{1A7098C5-6E00-450B-8978-B2821B1C5134}" type="slidenum">
              <a:rPr lang="en-US" smtClean="0"/>
              <a:t>18</a:t>
            </a:fld>
            <a:endParaRPr lang="en-US"/>
          </a:p>
        </p:txBody>
      </p:sp>
    </p:spTree>
    <p:extLst>
      <p:ext uri="{BB962C8B-B14F-4D97-AF65-F5344CB8AC3E}">
        <p14:creationId xmlns:p14="http://schemas.microsoft.com/office/powerpoint/2010/main" val="9440902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should integrate MAIDR in data science curricula to support BLV students. Faculty training programs must include accessible teaching and MAIDR training. Partnering with accessibility-focused organizations can bring real-world practices into academia.
Original Content:
•             Integrate MAIDR in Curricula:
Academic departments should adopt MAIDR and similar tools in data science courses to support BLV students’ skills development.
•             Faculty Training:
Faculty development programs should include accessible teaching and MAIDR training to create inclusive classrooms.
•             Industry Partnerships:
Collaborating with organizations dedicated to accessibility helps integrate real-world accessible data science practices into academic settings.
</a:t>
            </a:r>
          </a:p>
        </p:txBody>
      </p:sp>
      <p:sp>
        <p:nvSpPr>
          <p:cNvPr id="4" name="Slide Number Placeholder 3"/>
          <p:cNvSpPr>
            <a:spLocks noGrp="1"/>
          </p:cNvSpPr>
          <p:nvPr>
            <p:ph type="sldNum" sz="quarter" idx="5"/>
          </p:nvPr>
        </p:nvSpPr>
        <p:spPr/>
        <p:txBody>
          <a:bodyPr/>
          <a:lstStyle/>
          <a:p>
            <a:fld id="{1A7098C5-6E00-450B-8978-B2821B1C5134}" type="slidenum">
              <a:rPr lang="en-US" smtClean="0"/>
              <a:t>19</a:t>
            </a:fld>
            <a:endParaRPr lang="en-US"/>
          </a:p>
        </p:txBody>
      </p:sp>
    </p:spTree>
    <p:extLst>
      <p:ext uri="{BB962C8B-B14F-4D97-AF65-F5344CB8AC3E}">
        <p14:creationId xmlns:p14="http://schemas.microsoft.com/office/powerpoint/2010/main" val="891061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Agenda
* Introduction
* The Data Science Accessibility Gap
* Accessible Tools for Coding and Data Analysis
* Data Accessibility with MAIDR
    * MAIDR’s Role in Data Science Education
    * Case Study – Data Vision Summer Course
* Collaborative Support
* Call to Action: Promoting Accessible Learning in Data Science
    * Invest in Accessible Data Science R&amp;D
    * Integrate MAIDR in Curricula
* Q&amp;A
</a:t>
            </a:r>
          </a:p>
        </p:txBody>
      </p:sp>
      <p:sp>
        <p:nvSpPr>
          <p:cNvPr id="4" name="Slide Number Placeholder 3"/>
          <p:cNvSpPr>
            <a:spLocks noGrp="1"/>
          </p:cNvSpPr>
          <p:nvPr>
            <p:ph type="sldNum" sz="quarter" idx="5"/>
          </p:nvPr>
        </p:nvSpPr>
        <p:spPr/>
        <p:txBody>
          <a:bodyPr/>
          <a:lstStyle/>
          <a:p>
            <a:fld id="{1A7098C5-6E00-450B-8978-B2821B1C5134}" type="slidenum">
              <a:rPr lang="en-US" smtClean="0"/>
              <a:t>2</a:t>
            </a:fld>
            <a:endParaRPr lang="en-US"/>
          </a:p>
        </p:txBody>
      </p:sp>
    </p:spTree>
    <p:extLst>
      <p:ext uri="{BB962C8B-B14F-4D97-AF65-F5344CB8AC3E}">
        <p14:creationId xmlns:p14="http://schemas.microsoft.com/office/powerpoint/2010/main" val="11805925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aim to discuss strategies to enhance accessible data science education and create inclusive academic environments for all students.
Original Content:
We look forward to discussing ways to advance accessible data science education and foster inclusive academic environments for all students.
</a:t>
            </a:r>
          </a:p>
        </p:txBody>
      </p:sp>
      <p:sp>
        <p:nvSpPr>
          <p:cNvPr id="4" name="Slide Number Placeholder 3"/>
          <p:cNvSpPr>
            <a:spLocks noGrp="1"/>
          </p:cNvSpPr>
          <p:nvPr>
            <p:ph type="sldNum" sz="quarter" idx="5"/>
          </p:nvPr>
        </p:nvSpPr>
        <p:spPr/>
        <p:txBody>
          <a:bodyPr/>
          <a:lstStyle/>
          <a:p>
            <a:fld id="{1A7098C5-6E00-450B-8978-B2821B1C5134}" type="slidenum">
              <a:rPr lang="en-US" smtClean="0"/>
              <a:t>20</a:t>
            </a:fld>
            <a:endParaRPr lang="en-US"/>
          </a:p>
        </p:txBody>
      </p:sp>
    </p:spTree>
    <p:extLst>
      <p:ext uri="{BB962C8B-B14F-4D97-AF65-F5344CB8AC3E}">
        <p14:creationId xmlns:p14="http://schemas.microsoft.com/office/powerpoint/2010/main" val="503975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30-minute session includes a 25-minute presentation followed by a 5-minute Q&amp;A. Presenters are Jeff Bishop from The University of Arizona and Ken Perry from The American Printing House.
Original Content:
30 Minutes
•             25-minute Presentation
•             5-minute Q&amp;A
Presenters:
•             Jeff Bishop – IT Accessibility Consultant, The University of Arizona
•             Ken Perry – Senior Software Developer, The American Printing House
</a:t>
            </a:r>
          </a:p>
        </p:txBody>
      </p:sp>
      <p:sp>
        <p:nvSpPr>
          <p:cNvPr id="4" name="Slide Number Placeholder 3"/>
          <p:cNvSpPr>
            <a:spLocks noGrp="1"/>
          </p:cNvSpPr>
          <p:nvPr>
            <p:ph type="sldNum" sz="quarter" idx="5"/>
          </p:nvPr>
        </p:nvSpPr>
        <p:spPr/>
        <p:txBody>
          <a:bodyPr/>
          <a:lstStyle/>
          <a:p>
            <a:fld id="{1A7098C5-6E00-450B-8978-B2821B1C5134}" type="slidenum">
              <a:rPr lang="en-US" smtClean="0"/>
              <a:t>3</a:t>
            </a:fld>
            <a:endParaRPr lang="en-US"/>
          </a:p>
        </p:txBody>
      </p:sp>
    </p:spTree>
    <p:extLst>
      <p:ext uri="{BB962C8B-B14F-4D97-AF65-F5344CB8AC3E}">
        <p14:creationId xmlns:p14="http://schemas.microsoft.com/office/powerpoint/2010/main" val="2395210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7098C5-6E00-450B-8978-B2821B1C5134}" type="slidenum">
              <a:rPr lang="en-US" smtClean="0"/>
              <a:t>4</a:t>
            </a:fld>
            <a:endParaRPr lang="en-US"/>
          </a:p>
        </p:txBody>
      </p:sp>
    </p:spTree>
    <p:extLst>
      <p:ext uri="{BB962C8B-B14F-4D97-AF65-F5344CB8AC3E}">
        <p14:creationId xmlns:p14="http://schemas.microsoft.com/office/powerpoint/2010/main" val="2336499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Blind and visually impaired students face challenges in data science due to the visual nature of tools. This leads to underrepresentation, highlighting the need for accessible learning tools.
Original Content:
•             The Data Science Accessibility Gap:
Blind and visually impaired (BLV) students face critical challenges in data science due to the visual nature of tools and resources. The lack of accessible options in these areas leads to underrepresentation in the field, underscoring the need for accessible learning tools​:contentReference[oaicite:0]{index=0}​:contentReference[oaicite:1]{index=1}.
1. Introduction &amp; Overview of Challenges in Data Science (5 minutes)
</a:t>
            </a:r>
          </a:p>
        </p:txBody>
      </p:sp>
      <p:sp>
        <p:nvSpPr>
          <p:cNvPr id="4" name="Slide Number Placeholder 3"/>
          <p:cNvSpPr>
            <a:spLocks noGrp="1"/>
          </p:cNvSpPr>
          <p:nvPr>
            <p:ph type="sldNum" sz="quarter" idx="5"/>
          </p:nvPr>
        </p:nvSpPr>
        <p:spPr/>
        <p:txBody>
          <a:bodyPr/>
          <a:lstStyle/>
          <a:p>
            <a:fld id="{1A7098C5-6E00-450B-8978-B2821B1C5134}" type="slidenum">
              <a:rPr lang="en-US" smtClean="0"/>
              <a:t>5</a:t>
            </a:fld>
            <a:endParaRPr lang="en-US"/>
          </a:p>
        </p:txBody>
      </p:sp>
    </p:spTree>
    <p:extLst>
      <p:ext uri="{BB962C8B-B14F-4D97-AF65-F5344CB8AC3E}">
        <p14:creationId xmlns:p14="http://schemas.microsoft.com/office/powerpoint/2010/main" val="3477110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Blind and visually impaired students face challenges in data science due to the visual nature of tools. This leads to underrepresentation and highlights the need for accessible learning tools.
Original Content:
•             The Data Science Accessibility Gap:
Blind and visually impaired (BLV) students face critical challenges in data science due to the visual nature of tools and resources. The lack of accessible options in these areas leads to underrepresentation in the field, underscoring the need for accessible learning tools​:</a:t>
            </a:r>
            <a:r>
              <a:rPr lang="en-US" dirty="0" err="1"/>
              <a:t>contentReference</a:t>
            </a:r>
            <a:r>
              <a:rPr lang="en-US" dirty="0"/>
              <a:t>[oaicite:0]{index=0}​:</a:t>
            </a:r>
            <a:r>
              <a:rPr lang="en-US" dirty="0" err="1"/>
              <a:t>contentReference</a:t>
            </a:r>
            <a:r>
              <a:rPr lang="en-US" dirty="0"/>
              <a:t>[oaicite:1]{index=1}.
</a:t>
            </a:r>
          </a:p>
        </p:txBody>
      </p:sp>
      <p:sp>
        <p:nvSpPr>
          <p:cNvPr id="4" name="Slide Number Placeholder 3"/>
          <p:cNvSpPr>
            <a:spLocks noGrp="1"/>
          </p:cNvSpPr>
          <p:nvPr>
            <p:ph type="sldNum" sz="quarter" idx="5"/>
          </p:nvPr>
        </p:nvSpPr>
        <p:spPr/>
        <p:txBody>
          <a:bodyPr/>
          <a:lstStyle/>
          <a:p>
            <a:fld id="{1A7098C5-6E00-450B-8978-B2821B1C5134}" type="slidenum">
              <a:rPr lang="en-US" smtClean="0"/>
              <a:t>6</a:t>
            </a:fld>
            <a:endParaRPr lang="en-US"/>
          </a:p>
        </p:txBody>
      </p:sp>
    </p:spTree>
    <p:extLst>
      <p:ext uri="{BB962C8B-B14F-4D97-AF65-F5344CB8AC3E}">
        <p14:creationId xmlns:p14="http://schemas.microsoft.com/office/powerpoint/2010/main" val="1229880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7098C5-6E00-450B-8978-B2821B1C5134}" type="slidenum">
              <a:rPr lang="en-US" smtClean="0"/>
              <a:t>7</a:t>
            </a:fld>
            <a:endParaRPr lang="en-US"/>
          </a:p>
        </p:txBody>
      </p:sp>
    </p:spTree>
    <p:extLst>
      <p:ext uri="{BB962C8B-B14F-4D97-AF65-F5344CB8AC3E}">
        <p14:creationId xmlns:p14="http://schemas.microsoft.com/office/powerpoint/2010/main" val="3946206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discuss accessible curriculum design for data science. We'll cover tools like GitHub and Visual Studio Code, which offer accessible keyboard shortcuts and screen reader compatibility. Additionally, Python command-line tools provide tactile feedback, enhancing code management and analysis for BLV students.
Original Content:
2. Accessible Curriculum Design for Data Science (10 minutes)
•             Accessible Tools for Coding and Data Analysis:
–            GitHub &amp; Visual Studio Code: Accessible keyboard shortcuts and screen reader compatibility allow BLV students to work on code repositories, enhancing their skills in collaborative coding.
–            Python Command-Line Tools: Terminal interfaces provide BLV students with accessible ways to manage and analyze code, offering tactile feedback that complements screen readers and braille displays​:contentReference[oaicite:2]{index=2}​:contentReference[oaicite:3]{index=3}.
</a:t>
            </a:r>
          </a:p>
        </p:txBody>
      </p:sp>
      <p:sp>
        <p:nvSpPr>
          <p:cNvPr id="4" name="Slide Number Placeholder 3"/>
          <p:cNvSpPr>
            <a:spLocks noGrp="1"/>
          </p:cNvSpPr>
          <p:nvPr>
            <p:ph type="sldNum" sz="quarter" idx="5"/>
          </p:nvPr>
        </p:nvSpPr>
        <p:spPr/>
        <p:txBody>
          <a:bodyPr/>
          <a:lstStyle/>
          <a:p>
            <a:fld id="{1A7098C5-6E00-450B-8978-B2821B1C5134}" type="slidenum">
              <a:rPr lang="en-US" smtClean="0"/>
              <a:t>8</a:t>
            </a:fld>
            <a:endParaRPr lang="en-US"/>
          </a:p>
        </p:txBody>
      </p:sp>
    </p:spTree>
    <p:extLst>
      <p:ext uri="{BB962C8B-B14F-4D97-AF65-F5344CB8AC3E}">
        <p14:creationId xmlns:p14="http://schemas.microsoft.com/office/powerpoint/2010/main" val="1947276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Accessible tools like GitHub and Visual Studio Code offer keyboard shortcuts and screen reader compatibility. Python command-line tools provide tactile feedback, aiding BLV students in coding and data analysis.
Original Content:
•             Accessible Tools for Coding and Data Analysis:
–            GitHub &amp; Visual Studio Code: Accessible keyboard shortcuts and screen reader compatibility allow BLV students to work on code repositories, enhancing their skills in collaborative coding.
–            Python Command-Line Tools: Terminal interfaces provide BLV students with accessible ways to manage and analyze code, offering tactile feedback that complements screen readers and braille displays​:contentReference[oaicite:2]{index=2}​:contentReference[oaicite:3]{index=3}.
</a:t>
            </a:r>
          </a:p>
        </p:txBody>
      </p:sp>
      <p:sp>
        <p:nvSpPr>
          <p:cNvPr id="4" name="Slide Number Placeholder 3"/>
          <p:cNvSpPr>
            <a:spLocks noGrp="1"/>
          </p:cNvSpPr>
          <p:nvPr>
            <p:ph type="sldNum" sz="quarter" idx="5"/>
          </p:nvPr>
        </p:nvSpPr>
        <p:spPr/>
        <p:txBody>
          <a:bodyPr/>
          <a:lstStyle/>
          <a:p>
            <a:fld id="{1A7098C5-6E00-450B-8978-B2821B1C5134}" type="slidenum">
              <a:rPr lang="en-US" smtClean="0"/>
              <a:t>9</a:t>
            </a:fld>
            <a:endParaRPr lang="en-US"/>
          </a:p>
        </p:txBody>
      </p:sp>
    </p:spTree>
    <p:extLst>
      <p:ext uri="{BB962C8B-B14F-4D97-AF65-F5344CB8AC3E}">
        <p14:creationId xmlns:p14="http://schemas.microsoft.com/office/powerpoint/2010/main" val="2587128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10/28/2024</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3274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10/28/2024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16730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10/28/2024</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41557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10/28/2024</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65200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10/28/2024</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30657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10/28/2024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64994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10/28/2024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88972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10/28/2024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15291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10/28/2024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93974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10/28/2024</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803285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10/28/2024</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11755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10/28/2024</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6694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E019540-1104-4B12-9F83-45F586741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C47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2502F1-80FA-FC45-EF46-A083DCA42DAF}"/>
              </a:ext>
            </a:extLst>
          </p:cNvPr>
          <p:cNvSpPr>
            <a:spLocks noGrp="1"/>
          </p:cNvSpPr>
          <p:nvPr>
            <p:ph type="ctrTitle"/>
          </p:nvPr>
        </p:nvSpPr>
        <p:spPr>
          <a:xfrm>
            <a:off x="783771" y="1066800"/>
            <a:ext cx="5727760" cy="4724400"/>
          </a:xfrm>
        </p:spPr>
        <p:txBody>
          <a:bodyPr anchor="ctr">
            <a:normAutofit/>
          </a:bodyPr>
          <a:lstStyle/>
          <a:p>
            <a:pPr algn="r">
              <a:lnSpc>
                <a:spcPct val="90000"/>
              </a:lnSpc>
            </a:pPr>
            <a:r>
              <a:rPr lang="en-US" sz="4600" dirty="0">
                <a:solidFill>
                  <a:srgbClr val="FFFFFF">
                    <a:alpha val="90000"/>
                  </a:srgbClr>
                </a:solidFill>
              </a:rPr>
              <a:t>Enhancing Python &amp; Data Science Education for B/VI Students</a:t>
            </a:r>
          </a:p>
        </p:txBody>
      </p:sp>
      <p:sp>
        <p:nvSpPr>
          <p:cNvPr id="3" name="Subtitle 2">
            <a:extLst>
              <a:ext uri="{FF2B5EF4-FFF2-40B4-BE49-F238E27FC236}">
                <a16:creationId xmlns:a16="http://schemas.microsoft.com/office/drawing/2014/main" id="{623C5250-A295-EBF5-1663-A6B2E8ADB2E1}"/>
              </a:ext>
            </a:extLst>
          </p:cNvPr>
          <p:cNvSpPr>
            <a:spLocks noGrp="1"/>
          </p:cNvSpPr>
          <p:nvPr>
            <p:ph type="subTitle" idx="1"/>
          </p:nvPr>
        </p:nvSpPr>
        <p:spPr>
          <a:xfrm>
            <a:off x="7534655" y="1066800"/>
            <a:ext cx="3405015" cy="4724400"/>
          </a:xfrm>
          <a:ln w="57150">
            <a:noFill/>
          </a:ln>
        </p:spPr>
        <p:txBody>
          <a:bodyPr anchor="ctr">
            <a:normAutofit/>
          </a:bodyPr>
          <a:lstStyle/>
          <a:p>
            <a:r>
              <a:rPr lang="en-US" sz="2800">
                <a:solidFill>
                  <a:srgbClr val="FFFFFF"/>
                </a:solidFill>
              </a:rPr>
              <a:t>Bridging the Accessibility Gap</a:t>
            </a:r>
          </a:p>
        </p:txBody>
      </p:sp>
      <p:sp>
        <p:nvSpPr>
          <p:cNvPr id="10" name="Rectangle 9">
            <a:extLst>
              <a:ext uri="{FF2B5EF4-FFF2-40B4-BE49-F238E27FC236}">
                <a16:creationId xmlns:a16="http://schemas.microsoft.com/office/drawing/2014/main" id="{3580CFD6-E44A-486A-9E73-D8D948F78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171433" y="3396996"/>
            <a:ext cx="3703320" cy="6400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19826330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CF4EB5C-ED25-4675-8255-2F5B12CFF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 name="Rectangle 8">
            <a:extLst>
              <a:ext uri="{FF2B5EF4-FFF2-40B4-BE49-F238E27FC236}">
                <a16:creationId xmlns:a16="http://schemas.microsoft.com/office/drawing/2014/main" id="{9514EC6E-A557-42A2-BCDC-3ABFFC5E5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905482C9-EB42-4BFE-95BF-7FD661F07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7539E646-A625-4A26-86ED-BD90EDD329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8E019540-1104-4B12-9F83-45F586741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C47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229C0D-9C24-73FC-8591-66FEBBA7DDD4}"/>
              </a:ext>
            </a:extLst>
          </p:cNvPr>
          <p:cNvSpPr>
            <a:spLocks noGrp="1"/>
          </p:cNvSpPr>
          <p:nvPr>
            <p:ph type="title"/>
          </p:nvPr>
        </p:nvSpPr>
        <p:spPr>
          <a:xfrm>
            <a:off x="783771" y="1066800"/>
            <a:ext cx="5727760" cy="4724400"/>
          </a:xfrm>
        </p:spPr>
        <p:txBody>
          <a:bodyPr vert="horz" lIns="91440" tIns="45720" rIns="91440" bIns="45720" rtlCol="0" anchor="ctr">
            <a:normAutofit/>
          </a:bodyPr>
          <a:lstStyle/>
          <a:p>
            <a:pPr algn="r"/>
            <a:r>
              <a:rPr lang="en-US" sz="6600" b="0" kern="1200" cap="all">
                <a:solidFill>
                  <a:srgbClr val="FFFFFF">
                    <a:alpha val="90000"/>
                  </a:srgbClr>
                </a:solidFill>
                <a:latin typeface="+mj-lt"/>
                <a:ea typeface="+mj-ea"/>
                <a:cs typeface="+mj-cs"/>
              </a:rPr>
              <a:t>MAIDR and Case Studies</a:t>
            </a:r>
          </a:p>
        </p:txBody>
      </p:sp>
      <p:sp>
        <p:nvSpPr>
          <p:cNvPr id="17" name="Rectangle 16">
            <a:extLst>
              <a:ext uri="{FF2B5EF4-FFF2-40B4-BE49-F238E27FC236}">
                <a16:creationId xmlns:a16="http://schemas.microsoft.com/office/drawing/2014/main" id="{3580CFD6-E44A-486A-9E73-D8D948F78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171433" y="3396996"/>
            <a:ext cx="3703320" cy="6400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14549617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FFF8BA-E008-4068-851C-2CED296AC5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8284C2-C19B-EE4C-6917-40D26CEEB75A}"/>
              </a:ext>
            </a:extLst>
          </p:cNvPr>
          <p:cNvSpPr>
            <a:spLocks noGrp="1"/>
          </p:cNvSpPr>
          <p:nvPr>
            <p:ph type="title"/>
          </p:nvPr>
        </p:nvSpPr>
        <p:spPr>
          <a:xfrm>
            <a:off x="581193" y="702156"/>
            <a:ext cx="4076153" cy="5156642"/>
          </a:xfrm>
        </p:spPr>
        <p:txBody>
          <a:bodyPr anchor="ctr">
            <a:normAutofit/>
          </a:bodyPr>
          <a:lstStyle/>
          <a:p>
            <a:r>
              <a:rPr lang="en-US">
                <a:solidFill>
                  <a:schemeClr val="tx2"/>
                </a:solidFill>
              </a:rPr>
              <a:t>Data Accessibility with MAIDR</a:t>
            </a:r>
          </a:p>
        </p:txBody>
      </p:sp>
      <p:sp>
        <p:nvSpPr>
          <p:cNvPr id="10" name="Rectangle 9">
            <a:extLst>
              <a:ext uri="{FF2B5EF4-FFF2-40B4-BE49-F238E27FC236}">
                <a16:creationId xmlns:a16="http://schemas.microsoft.com/office/drawing/2014/main" id="{832B0DA7-13B0-4805-B9BD-9BFACCB23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199"/>
            <a:ext cx="4210812" cy="949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D5D17921-1EF4-488E-A9AA-AC6B7F3CE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6743" y="457201"/>
            <a:ext cx="6834067" cy="94996"/>
          </a:xfrm>
          <a:prstGeom prst="rect">
            <a:avLst/>
          </a:prstGeom>
          <a:solidFill>
            <a:srgbClr val="3C474C"/>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EE9C1198-FF46-9CBE-B984-B4C35B3F11BD}"/>
              </a:ext>
            </a:extLst>
          </p:cNvPr>
          <p:cNvSpPr>
            <a:spLocks noGrp="1"/>
          </p:cNvSpPr>
          <p:nvPr>
            <p:ph idx="1"/>
          </p:nvPr>
        </p:nvSpPr>
        <p:spPr>
          <a:xfrm>
            <a:off x="4776743" y="702156"/>
            <a:ext cx="6484091" cy="5156643"/>
          </a:xfrm>
        </p:spPr>
        <p:txBody>
          <a:bodyPr>
            <a:normAutofit/>
          </a:bodyPr>
          <a:lstStyle/>
          <a:p>
            <a:r>
              <a:rPr lang="en-US"/>
              <a:t>MAIDR’s Role in Data Science Education</a:t>
            </a:r>
          </a:p>
          <a:p>
            <a:pPr lvl="1"/>
            <a:r>
              <a:rPr lang="en-US"/>
              <a:t>Braille Displays and Sonification</a:t>
            </a:r>
          </a:p>
          <a:p>
            <a:pPr lvl="2"/>
            <a:r>
              <a:rPr lang="en-US"/>
              <a:t>Facilitates tactile and auditory data exploration</a:t>
            </a:r>
          </a:p>
          <a:p>
            <a:pPr lvl="2"/>
            <a:r>
              <a:rPr lang="en-US"/>
              <a:t>Makes complex datasets more accessible</a:t>
            </a:r>
          </a:p>
          <a:p>
            <a:pPr lvl="1"/>
            <a:r>
              <a:rPr lang="en-US"/>
              <a:t>AI-Generated Text Summaries</a:t>
            </a:r>
          </a:p>
          <a:p>
            <a:pPr lvl="2"/>
            <a:r>
              <a:rPr lang="en-US"/>
              <a:t>Provides AI-driven textual summaries</a:t>
            </a:r>
          </a:p>
          <a:p>
            <a:pPr lvl="2"/>
            <a:r>
              <a:rPr lang="en-US"/>
              <a:t>Helps BLV students interpret data visualizations as narrative descriptions</a:t>
            </a:r>
          </a:p>
          <a:p>
            <a:pPr lvl="2"/>
            <a:r>
              <a:rPr lang="en-US"/>
              <a:t>Levels the playing field in data science</a:t>
            </a:r>
          </a:p>
          <a:p>
            <a:r>
              <a:rPr lang="en-US"/>
              <a:t>Case Study – Data Vision Summer Course</a:t>
            </a:r>
          </a:p>
          <a:p>
            <a:pPr lvl="1"/>
            <a:r>
              <a:rPr lang="en-US"/>
              <a:t>MAIDR provided hands-on data science experiences for BLV students</a:t>
            </a:r>
          </a:p>
          <a:p>
            <a:pPr lvl="1"/>
            <a:r>
              <a:rPr lang="en-US"/>
              <a:t>Helped students explore data meaningfully</a:t>
            </a:r>
          </a:p>
          <a:p>
            <a:pPr lvl="1"/>
            <a:r>
              <a:rPr lang="en-US"/>
              <a:t>Showcased the transformative potential of accessible tools in data science education</a:t>
            </a:r>
          </a:p>
        </p:txBody>
      </p:sp>
    </p:spTree>
    <p:extLst>
      <p:ext uri="{BB962C8B-B14F-4D97-AF65-F5344CB8AC3E}">
        <p14:creationId xmlns:p14="http://schemas.microsoft.com/office/powerpoint/2010/main" val="2768919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6" name="Rectangle 15">
            <a:extLst>
              <a:ext uri="{FF2B5EF4-FFF2-40B4-BE49-F238E27FC236}">
                <a16:creationId xmlns:a16="http://schemas.microsoft.com/office/drawing/2014/main" id="{B8DD2392-397B-48BF-BEFA-EA1FB881C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Fingers reading braille">
            <a:extLst>
              <a:ext uri="{FF2B5EF4-FFF2-40B4-BE49-F238E27FC236}">
                <a16:creationId xmlns:a16="http://schemas.microsoft.com/office/drawing/2014/main" id="{D50C41DC-84A8-4916-B74F-6B1E72981DDC}"/>
              </a:ext>
            </a:extLst>
          </p:cNvPr>
          <p:cNvPicPr>
            <a:picLocks noGrp="1" noChangeAspect="1"/>
          </p:cNvPicPr>
          <p:nvPr>
            <p:ph sz="half" idx="1"/>
          </p:nvPr>
        </p:nvPicPr>
        <p:blipFill>
          <a:blip r:embed="rId3">
            <a:alphaModFix amt="40000"/>
          </a:blip>
          <a:srcRect t="853" b="14561"/>
          <a:stretch/>
        </p:blipFill>
        <p:spPr>
          <a:xfrm>
            <a:off x="20" y="10"/>
            <a:ext cx="12191980" cy="6857990"/>
          </a:xfrm>
          <a:prstGeom prst="rect">
            <a:avLst/>
          </a:prstGeom>
        </p:spPr>
      </p:pic>
      <p:sp>
        <p:nvSpPr>
          <p:cNvPr id="2" name="Title 1">
            <a:extLst>
              <a:ext uri="{FF2B5EF4-FFF2-40B4-BE49-F238E27FC236}">
                <a16:creationId xmlns:a16="http://schemas.microsoft.com/office/drawing/2014/main" id="{CC50F5DF-636B-0DFB-9F11-82EFD39C0879}"/>
              </a:ext>
            </a:extLst>
          </p:cNvPr>
          <p:cNvSpPr>
            <a:spLocks noGrp="1"/>
          </p:cNvSpPr>
          <p:nvPr>
            <p:ph type="title"/>
          </p:nvPr>
        </p:nvSpPr>
        <p:spPr>
          <a:xfrm>
            <a:off x="1023870" y="702156"/>
            <a:ext cx="10144260" cy="1013800"/>
          </a:xfrm>
        </p:spPr>
        <p:txBody>
          <a:bodyPr vert="horz" lIns="91440" tIns="45720" rIns="91440" bIns="45720" rtlCol="0" anchor="b">
            <a:normAutofit/>
          </a:bodyPr>
          <a:lstStyle/>
          <a:p>
            <a:r>
              <a:rPr lang="en-US" b="0" kern="1200" cap="all">
                <a:solidFill>
                  <a:schemeClr val="tx1"/>
                </a:solidFill>
                <a:latin typeface="+mj-lt"/>
                <a:ea typeface="+mj-ea"/>
                <a:cs typeface="+mj-cs"/>
              </a:rPr>
              <a:t>MAIDR’s Role in Data Science Education</a:t>
            </a:r>
          </a:p>
        </p:txBody>
      </p:sp>
      <p:sp>
        <p:nvSpPr>
          <p:cNvPr id="4" name="Content Placeholder 3">
            <a:extLst>
              <a:ext uri="{FF2B5EF4-FFF2-40B4-BE49-F238E27FC236}">
                <a16:creationId xmlns:a16="http://schemas.microsoft.com/office/drawing/2014/main" id="{81BE7317-B77B-70A5-FF75-51E35AB304F5}"/>
              </a:ext>
            </a:extLst>
          </p:cNvPr>
          <p:cNvSpPr>
            <a:spLocks noGrp="1"/>
          </p:cNvSpPr>
          <p:nvPr>
            <p:ph sz="half" idx="2"/>
          </p:nvPr>
        </p:nvSpPr>
        <p:spPr>
          <a:xfrm>
            <a:off x="965199" y="2180496"/>
            <a:ext cx="10261602" cy="3678303"/>
          </a:xfrm>
        </p:spPr>
        <p:txBody>
          <a:bodyPr vert="horz" lIns="91440" tIns="45720" rIns="91440" bIns="45720" rtlCol="0" anchor="ctr">
            <a:normAutofit/>
          </a:bodyPr>
          <a:lstStyle/>
          <a:p>
            <a:r>
              <a:rPr lang="en-US"/>
              <a:t>Braille Displays and Sonification</a:t>
            </a:r>
          </a:p>
          <a:p>
            <a:pPr lvl="1"/>
            <a:r>
              <a:rPr lang="en-US"/>
              <a:t>MAIDR facilitates tactile and auditory data exploration</a:t>
            </a:r>
          </a:p>
          <a:p>
            <a:pPr lvl="1"/>
            <a:r>
              <a:rPr lang="en-US"/>
              <a:t>Makes complex datasets more accessible</a:t>
            </a:r>
          </a:p>
          <a:p>
            <a:r>
              <a:rPr lang="en-US"/>
              <a:t>AI-Generated Text Summaries</a:t>
            </a:r>
          </a:p>
          <a:p>
            <a:pPr lvl="1"/>
            <a:r>
              <a:rPr lang="en-US"/>
              <a:t>AI-driven textual summaries by MAIDR</a:t>
            </a:r>
          </a:p>
          <a:p>
            <a:pPr lvl="1"/>
            <a:r>
              <a:rPr lang="en-US"/>
              <a:t>BLV students can interpret data visualizations as narrative descriptions</a:t>
            </a:r>
          </a:p>
          <a:p>
            <a:pPr lvl="1"/>
            <a:r>
              <a:rPr lang="en-US"/>
              <a:t>Levels the playing field in data science</a:t>
            </a:r>
          </a:p>
        </p:txBody>
      </p:sp>
    </p:spTree>
    <p:extLst>
      <p:ext uri="{BB962C8B-B14F-4D97-AF65-F5344CB8AC3E}">
        <p14:creationId xmlns:p14="http://schemas.microsoft.com/office/powerpoint/2010/main" val="337786318"/>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6" name="Rectangle 15">
            <a:extLst>
              <a:ext uri="{FF2B5EF4-FFF2-40B4-BE49-F238E27FC236}">
                <a16:creationId xmlns:a16="http://schemas.microsoft.com/office/drawing/2014/main" id="{B8DD2392-397B-48BF-BEFA-EA1FB881C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Students using laptop in the lab - including person with special needs">
            <a:extLst>
              <a:ext uri="{FF2B5EF4-FFF2-40B4-BE49-F238E27FC236}">
                <a16:creationId xmlns:a16="http://schemas.microsoft.com/office/drawing/2014/main" id="{1C9A7BF0-DD1D-4440-B0A5-35079B068C73}"/>
              </a:ext>
            </a:extLst>
          </p:cNvPr>
          <p:cNvPicPr>
            <a:picLocks noGrp="1" noChangeAspect="1"/>
          </p:cNvPicPr>
          <p:nvPr>
            <p:ph sz="half" idx="1"/>
          </p:nvPr>
        </p:nvPicPr>
        <p:blipFill>
          <a:blip r:embed="rId3">
            <a:alphaModFix amt="40000"/>
          </a:blip>
          <a:srcRect t="8988" b="6742"/>
          <a:stretch/>
        </p:blipFill>
        <p:spPr>
          <a:xfrm>
            <a:off x="20" y="10"/>
            <a:ext cx="12191980" cy="6857990"/>
          </a:xfrm>
          <a:prstGeom prst="rect">
            <a:avLst/>
          </a:prstGeom>
        </p:spPr>
      </p:pic>
      <p:sp>
        <p:nvSpPr>
          <p:cNvPr id="2" name="Title 1">
            <a:extLst>
              <a:ext uri="{FF2B5EF4-FFF2-40B4-BE49-F238E27FC236}">
                <a16:creationId xmlns:a16="http://schemas.microsoft.com/office/drawing/2014/main" id="{E2320516-C340-031E-21ED-26BFF9451959}"/>
              </a:ext>
            </a:extLst>
          </p:cNvPr>
          <p:cNvSpPr>
            <a:spLocks noGrp="1"/>
          </p:cNvSpPr>
          <p:nvPr>
            <p:ph type="title"/>
          </p:nvPr>
        </p:nvSpPr>
        <p:spPr>
          <a:xfrm>
            <a:off x="1023870" y="702156"/>
            <a:ext cx="10144260" cy="1013800"/>
          </a:xfrm>
        </p:spPr>
        <p:txBody>
          <a:bodyPr vert="horz" lIns="91440" tIns="45720" rIns="91440" bIns="45720" rtlCol="0" anchor="b">
            <a:normAutofit/>
          </a:bodyPr>
          <a:lstStyle/>
          <a:p>
            <a:r>
              <a:rPr lang="en-US" b="0" kern="1200" cap="all">
                <a:solidFill>
                  <a:schemeClr val="tx1"/>
                </a:solidFill>
                <a:latin typeface="+mj-lt"/>
                <a:ea typeface="+mj-ea"/>
                <a:cs typeface="+mj-cs"/>
              </a:rPr>
              <a:t>Case Study – Data Vision Summer Course</a:t>
            </a:r>
          </a:p>
        </p:txBody>
      </p:sp>
      <p:sp>
        <p:nvSpPr>
          <p:cNvPr id="4" name="Content Placeholder 3">
            <a:extLst>
              <a:ext uri="{FF2B5EF4-FFF2-40B4-BE49-F238E27FC236}">
                <a16:creationId xmlns:a16="http://schemas.microsoft.com/office/drawing/2014/main" id="{4151984E-C3EA-E3F6-CE5E-B82CB91337E2}"/>
              </a:ext>
            </a:extLst>
          </p:cNvPr>
          <p:cNvSpPr>
            <a:spLocks noGrp="1"/>
          </p:cNvSpPr>
          <p:nvPr>
            <p:ph sz="half" idx="2"/>
          </p:nvPr>
        </p:nvSpPr>
        <p:spPr>
          <a:xfrm>
            <a:off x="965199" y="2180496"/>
            <a:ext cx="10261602" cy="3678303"/>
          </a:xfrm>
        </p:spPr>
        <p:txBody>
          <a:bodyPr vert="horz" lIns="91440" tIns="45720" rIns="91440" bIns="45720" rtlCol="0" anchor="ctr">
            <a:normAutofit/>
          </a:bodyPr>
          <a:lstStyle/>
          <a:p>
            <a:r>
              <a:rPr lang="en-US"/>
              <a:t>MAIDR's Role in Data Science Education</a:t>
            </a:r>
          </a:p>
          <a:p>
            <a:pPr lvl="1"/>
            <a:r>
              <a:rPr lang="en-US"/>
              <a:t>Provided BLV students with hands-on data science experiences</a:t>
            </a:r>
          </a:p>
          <a:p>
            <a:pPr lvl="1"/>
            <a:r>
              <a:rPr lang="en-US"/>
              <a:t>Helped students explore data meaningfully</a:t>
            </a:r>
          </a:p>
          <a:p>
            <a:r>
              <a:rPr lang="en-US"/>
              <a:t>Transformative Potential of Accessible Tools</a:t>
            </a:r>
          </a:p>
          <a:p>
            <a:pPr lvl="1"/>
            <a:r>
              <a:rPr lang="en-US"/>
              <a:t>Showcased in the case study</a:t>
            </a:r>
          </a:p>
          <a:p>
            <a:pPr lvl="1"/>
            <a:r>
              <a:rPr lang="en-US"/>
              <a:t>Highlighted the importance of accessible tools in education</a:t>
            </a:r>
          </a:p>
        </p:txBody>
      </p:sp>
    </p:spTree>
    <p:extLst>
      <p:ext uri="{BB962C8B-B14F-4D97-AF65-F5344CB8AC3E}">
        <p14:creationId xmlns:p14="http://schemas.microsoft.com/office/powerpoint/2010/main" val="2224661610"/>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CF4EB5C-ED25-4675-8255-2F5B12CFF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 name="Rectangle 8">
            <a:extLst>
              <a:ext uri="{FF2B5EF4-FFF2-40B4-BE49-F238E27FC236}">
                <a16:creationId xmlns:a16="http://schemas.microsoft.com/office/drawing/2014/main" id="{9514EC6E-A557-42A2-BCDC-3ABFFC5E5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905482C9-EB42-4BFE-95BF-7FD661F07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7539E646-A625-4A26-86ED-BD90EDD329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8E019540-1104-4B12-9F83-45F586741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C47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9F3BF6-2384-FEB4-1195-A4605B7DFEA9}"/>
              </a:ext>
            </a:extLst>
          </p:cNvPr>
          <p:cNvSpPr>
            <a:spLocks noGrp="1"/>
          </p:cNvSpPr>
          <p:nvPr>
            <p:ph type="title"/>
          </p:nvPr>
        </p:nvSpPr>
        <p:spPr>
          <a:xfrm>
            <a:off x="783771" y="1066800"/>
            <a:ext cx="5727760" cy="4724400"/>
          </a:xfrm>
        </p:spPr>
        <p:txBody>
          <a:bodyPr vert="horz" lIns="91440" tIns="45720" rIns="91440" bIns="45720" rtlCol="0" anchor="ctr">
            <a:normAutofit/>
          </a:bodyPr>
          <a:lstStyle/>
          <a:p>
            <a:pPr algn="r"/>
            <a:r>
              <a:rPr lang="en-US" sz="5600" b="0" kern="1200" cap="all">
                <a:solidFill>
                  <a:srgbClr val="FFFFFF">
                    <a:alpha val="90000"/>
                  </a:srgbClr>
                </a:solidFill>
                <a:latin typeface="+mj-lt"/>
                <a:ea typeface="+mj-ea"/>
                <a:cs typeface="+mj-cs"/>
              </a:rPr>
              <a:t>Collaborative Efforts and Call to Action</a:t>
            </a:r>
          </a:p>
        </p:txBody>
      </p:sp>
      <p:sp>
        <p:nvSpPr>
          <p:cNvPr id="17" name="Rectangle 16">
            <a:extLst>
              <a:ext uri="{FF2B5EF4-FFF2-40B4-BE49-F238E27FC236}">
                <a16:creationId xmlns:a16="http://schemas.microsoft.com/office/drawing/2014/main" id="{3580CFD6-E44A-486A-9E73-D8D948F78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171433" y="3396996"/>
            <a:ext cx="3703320" cy="6400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6369223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6" name="Rectangle 15">
            <a:extLst>
              <a:ext uri="{FF2B5EF4-FFF2-40B4-BE49-F238E27FC236}">
                <a16:creationId xmlns:a16="http://schemas.microsoft.com/office/drawing/2014/main" id="{FAAAB002-E48E-4009-828A-511F7A8280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Student seated in classroom at table, reading tablet">
            <a:extLst>
              <a:ext uri="{FF2B5EF4-FFF2-40B4-BE49-F238E27FC236}">
                <a16:creationId xmlns:a16="http://schemas.microsoft.com/office/drawing/2014/main" id="{14D368CF-6EAA-40A0-8B11-60EFB1432078}"/>
              </a:ext>
            </a:extLst>
          </p:cNvPr>
          <p:cNvPicPr>
            <a:picLocks noGrp="1" noChangeAspect="1"/>
          </p:cNvPicPr>
          <p:nvPr>
            <p:ph sz="half" idx="1"/>
          </p:nvPr>
        </p:nvPicPr>
        <p:blipFill>
          <a:blip r:embed="rId3"/>
          <a:srcRect t="13585" r="9091" b="9807"/>
          <a:stretch/>
        </p:blipFill>
        <p:spPr>
          <a:xfrm>
            <a:off x="20" y="10"/>
            <a:ext cx="12191980" cy="6857990"/>
          </a:xfrm>
          <a:prstGeom prst="rect">
            <a:avLst/>
          </a:prstGeom>
        </p:spPr>
      </p:pic>
      <p:sp>
        <p:nvSpPr>
          <p:cNvPr id="18" name="Rectangle 17">
            <a:extLst>
              <a:ext uri="{FF2B5EF4-FFF2-40B4-BE49-F238E27FC236}">
                <a16:creationId xmlns:a16="http://schemas.microsoft.com/office/drawing/2014/main" id="{97EF55D5-23F0-4398-B16B-AEF5778C30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067" y="423123"/>
            <a:ext cx="4216219"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id="{FDF32581-CAA1-43C6-8532-DC56C8435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067" y="601200"/>
            <a:ext cx="4214869" cy="5757055"/>
          </a:xfrm>
          <a:prstGeom prst="rect">
            <a:avLst/>
          </a:prstGeom>
          <a:solidFill>
            <a:srgbClr val="465359">
              <a:alpha val="97000"/>
            </a:srgbClr>
          </a:solidFill>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51ED752A-5113-DCA3-EDB0-3D1D1BB4C21D}"/>
              </a:ext>
            </a:extLst>
          </p:cNvPr>
          <p:cNvSpPr>
            <a:spLocks noGrp="1"/>
          </p:cNvSpPr>
          <p:nvPr>
            <p:ph type="title"/>
          </p:nvPr>
        </p:nvSpPr>
        <p:spPr>
          <a:xfrm>
            <a:off x="681540" y="1131195"/>
            <a:ext cx="3730810" cy="1247938"/>
          </a:xfrm>
        </p:spPr>
        <p:txBody>
          <a:bodyPr vert="horz" lIns="91440" tIns="45720" rIns="91440" bIns="45720" rtlCol="0" anchor="ctr">
            <a:normAutofit/>
          </a:bodyPr>
          <a:lstStyle/>
          <a:p>
            <a:pPr>
              <a:lnSpc>
                <a:spcPct val="90000"/>
              </a:lnSpc>
            </a:pPr>
            <a:r>
              <a:rPr lang="en-US" sz="2600" b="0" kern="1200" cap="all">
                <a:solidFill>
                  <a:srgbClr val="FFFFFF"/>
                </a:solidFill>
                <a:latin typeface="+mj-lt"/>
                <a:ea typeface="+mj-ea"/>
                <a:cs typeface="+mj-cs"/>
              </a:rPr>
              <a:t>Partnerships and Collaborative Success</a:t>
            </a:r>
          </a:p>
        </p:txBody>
      </p:sp>
      <p:sp>
        <p:nvSpPr>
          <p:cNvPr id="4" name="Content Placeholder 3">
            <a:extLst>
              <a:ext uri="{FF2B5EF4-FFF2-40B4-BE49-F238E27FC236}">
                <a16:creationId xmlns:a16="http://schemas.microsoft.com/office/drawing/2014/main" id="{7F67A90B-AD07-314A-4630-9F3339FA3449}"/>
              </a:ext>
            </a:extLst>
          </p:cNvPr>
          <p:cNvSpPr>
            <a:spLocks noGrp="1"/>
          </p:cNvSpPr>
          <p:nvPr>
            <p:ph sz="half" idx="2"/>
          </p:nvPr>
        </p:nvSpPr>
        <p:spPr>
          <a:xfrm>
            <a:off x="678531" y="2438399"/>
            <a:ext cx="3730810" cy="3505201"/>
          </a:xfrm>
        </p:spPr>
        <p:txBody>
          <a:bodyPr vert="horz" lIns="91440" tIns="45720" rIns="91440" bIns="45720" rtlCol="0" anchor="ctr">
            <a:normAutofit/>
          </a:bodyPr>
          <a:lstStyle/>
          <a:p>
            <a:r>
              <a:rPr lang="en-US">
                <a:solidFill>
                  <a:srgbClr val="FFFFFF"/>
                </a:solidFill>
              </a:rPr>
              <a:t>Collaborative Support</a:t>
            </a:r>
          </a:p>
          <a:p>
            <a:pPr lvl="1"/>
            <a:r>
              <a:rPr lang="en-US">
                <a:solidFill>
                  <a:srgbClr val="FFFFFF"/>
                </a:solidFill>
              </a:rPr>
              <a:t>Partners like the National Library Service, Perkins, and Bookshare</a:t>
            </a:r>
          </a:p>
          <a:p>
            <a:pPr lvl="1"/>
            <a:r>
              <a:rPr lang="en-US">
                <a:solidFill>
                  <a:srgbClr val="FFFFFF"/>
                </a:solidFill>
              </a:rPr>
              <a:t>Adapt data science resources for BLV students</a:t>
            </a:r>
          </a:p>
          <a:p>
            <a:pPr lvl="1"/>
            <a:r>
              <a:rPr lang="en-US">
                <a:solidFill>
                  <a:srgbClr val="FFFFFF"/>
                </a:solidFill>
              </a:rPr>
              <a:t>Enrich academic and professional experiences</a:t>
            </a:r>
          </a:p>
        </p:txBody>
      </p:sp>
    </p:spTree>
    <p:extLst>
      <p:ext uri="{BB962C8B-B14F-4D97-AF65-F5344CB8AC3E}">
        <p14:creationId xmlns:p14="http://schemas.microsoft.com/office/powerpoint/2010/main" val="1662988262"/>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3772EE4-ED5E-4D3A-A306-B22CF86678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601200"/>
            <a:ext cx="3703320"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143FFCF3-FD4B-E151-6330-F7B9BF115664}"/>
              </a:ext>
            </a:extLst>
          </p:cNvPr>
          <p:cNvSpPr>
            <a:spLocks noGrp="1"/>
          </p:cNvSpPr>
          <p:nvPr>
            <p:ph type="title"/>
          </p:nvPr>
        </p:nvSpPr>
        <p:spPr>
          <a:xfrm>
            <a:off x="672280" y="944752"/>
            <a:ext cx="3259016" cy="1462692"/>
          </a:xfrm>
        </p:spPr>
        <p:txBody>
          <a:bodyPr vert="horz" lIns="91440" tIns="45720" rIns="91440" bIns="45720" rtlCol="0" anchor="b">
            <a:normAutofit/>
          </a:bodyPr>
          <a:lstStyle/>
          <a:p>
            <a:r>
              <a:rPr lang="en-US" b="0" kern="1200" cap="all">
                <a:solidFill>
                  <a:srgbClr val="FFFFFF"/>
                </a:solidFill>
                <a:latin typeface="+mj-lt"/>
                <a:ea typeface="+mj-ea"/>
                <a:cs typeface="+mj-cs"/>
              </a:rPr>
              <a:t>Collaborative Support</a:t>
            </a:r>
          </a:p>
        </p:txBody>
      </p:sp>
      <p:sp>
        <p:nvSpPr>
          <p:cNvPr id="20" name="Rectangle 19">
            <a:extLst>
              <a:ext uri="{FF2B5EF4-FFF2-40B4-BE49-F238E27FC236}">
                <a16:creationId xmlns:a16="http://schemas.microsoft.com/office/drawing/2014/main" id="{10058680-D07C-4893-B2B7-91543F18A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4" name="Rectangle 23">
            <a:extLst>
              <a:ext uri="{FF2B5EF4-FFF2-40B4-BE49-F238E27FC236}">
                <a16:creationId xmlns:a16="http://schemas.microsoft.com/office/drawing/2014/main" id="{EE54A6FE-D8CB-48A3-900B-053D4EBD3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Content Placeholder 3">
            <a:extLst>
              <a:ext uri="{FF2B5EF4-FFF2-40B4-BE49-F238E27FC236}">
                <a16:creationId xmlns:a16="http://schemas.microsoft.com/office/drawing/2014/main" id="{DEE0178F-F36B-58CD-2FD4-FBD2A856F96F}"/>
              </a:ext>
            </a:extLst>
          </p:cNvPr>
          <p:cNvSpPr>
            <a:spLocks noGrp="1"/>
          </p:cNvSpPr>
          <p:nvPr>
            <p:ph sz="half" idx="2"/>
          </p:nvPr>
        </p:nvSpPr>
        <p:spPr>
          <a:xfrm>
            <a:off x="671513" y="2536031"/>
            <a:ext cx="3123783" cy="3671936"/>
          </a:xfrm>
        </p:spPr>
        <p:txBody>
          <a:bodyPr vert="horz" lIns="91440" tIns="45720" rIns="91440" bIns="45720" rtlCol="0" anchor="t">
            <a:normAutofit lnSpcReduction="10000"/>
          </a:bodyPr>
          <a:lstStyle/>
          <a:p>
            <a:pPr>
              <a:lnSpc>
                <a:spcPct val="90000"/>
              </a:lnSpc>
            </a:pPr>
            <a:r>
              <a:rPr lang="en-US" sz="1700">
                <a:solidFill>
                  <a:srgbClr val="FFFFFF"/>
                </a:solidFill>
              </a:rPr>
              <a:t>Collaborative Support from Key Partners</a:t>
            </a:r>
          </a:p>
          <a:p>
            <a:pPr lvl="1">
              <a:lnSpc>
                <a:spcPct val="90000"/>
              </a:lnSpc>
            </a:pPr>
            <a:r>
              <a:rPr lang="en-US" sz="1700">
                <a:solidFill>
                  <a:srgbClr val="FFFFFF"/>
                </a:solidFill>
              </a:rPr>
              <a:t>National Library Service</a:t>
            </a:r>
          </a:p>
          <a:p>
            <a:pPr lvl="1">
              <a:lnSpc>
                <a:spcPct val="90000"/>
              </a:lnSpc>
            </a:pPr>
            <a:r>
              <a:rPr lang="en-US" sz="1700">
                <a:solidFill>
                  <a:srgbClr val="FFFFFF"/>
                </a:solidFill>
              </a:rPr>
              <a:t>Perkins</a:t>
            </a:r>
          </a:p>
          <a:p>
            <a:pPr lvl="1">
              <a:lnSpc>
                <a:spcPct val="90000"/>
              </a:lnSpc>
            </a:pPr>
            <a:r>
              <a:rPr lang="en-US" sz="1700">
                <a:solidFill>
                  <a:srgbClr val="FFFFFF"/>
                </a:solidFill>
              </a:rPr>
              <a:t>Bookshare</a:t>
            </a:r>
          </a:p>
          <a:p>
            <a:pPr>
              <a:lnSpc>
                <a:spcPct val="90000"/>
              </a:lnSpc>
            </a:pPr>
            <a:r>
              <a:rPr lang="en-US" sz="1700">
                <a:solidFill>
                  <a:srgbClr val="FFFFFF"/>
                </a:solidFill>
              </a:rPr>
              <a:t>Adapting Data Science Resources</a:t>
            </a:r>
          </a:p>
          <a:p>
            <a:pPr lvl="1">
              <a:lnSpc>
                <a:spcPct val="90000"/>
              </a:lnSpc>
            </a:pPr>
            <a:r>
              <a:rPr lang="en-US" sz="1700">
                <a:solidFill>
                  <a:srgbClr val="FFFFFF"/>
                </a:solidFill>
              </a:rPr>
              <a:t>Tailored for BLV students</a:t>
            </a:r>
          </a:p>
          <a:p>
            <a:pPr lvl="1">
              <a:lnSpc>
                <a:spcPct val="90000"/>
              </a:lnSpc>
            </a:pPr>
            <a:r>
              <a:rPr lang="en-US" sz="1700">
                <a:solidFill>
                  <a:srgbClr val="FFFFFF"/>
                </a:solidFill>
              </a:rPr>
              <a:t>Enhancing academic experiences</a:t>
            </a:r>
          </a:p>
          <a:p>
            <a:pPr lvl="1">
              <a:lnSpc>
                <a:spcPct val="90000"/>
              </a:lnSpc>
            </a:pPr>
            <a:r>
              <a:rPr lang="en-US" sz="1700">
                <a:solidFill>
                  <a:srgbClr val="FFFFFF"/>
                </a:solidFill>
              </a:rPr>
              <a:t>Enriching professional opportunities</a:t>
            </a:r>
          </a:p>
        </p:txBody>
      </p:sp>
      <p:pic>
        <p:nvPicPr>
          <p:cNvPr id="5" name="Content Placeholder 4" descr="happy students on a digital tablet">
            <a:extLst>
              <a:ext uri="{FF2B5EF4-FFF2-40B4-BE49-F238E27FC236}">
                <a16:creationId xmlns:a16="http://schemas.microsoft.com/office/drawing/2014/main" id="{32029113-3EEC-4B67-A997-4476A18E1480}"/>
              </a:ext>
            </a:extLst>
          </p:cNvPr>
          <p:cNvPicPr>
            <a:picLocks noGrp="1" noChangeAspect="1"/>
          </p:cNvPicPr>
          <p:nvPr>
            <p:ph sz="half" idx="1"/>
          </p:nvPr>
        </p:nvPicPr>
        <p:blipFill>
          <a:blip r:embed="rId3"/>
          <a:srcRect l="11883" r="1928" b="2"/>
          <a:stretch/>
        </p:blipFill>
        <p:spPr>
          <a:xfrm>
            <a:off x="4241830" y="601200"/>
            <a:ext cx="7503636" cy="5789365"/>
          </a:xfrm>
          <a:prstGeom prst="rect">
            <a:avLst/>
          </a:prstGeom>
        </p:spPr>
      </p:pic>
    </p:spTree>
    <p:extLst>
      <p:ext uri="{BB962C8B-B14F-4D97-AF65-F5344CB8AC3E}">
        <p14:creationId xmlns:p14="http://schemas.microsoft.com/office/powerpoint/2010/main" val="3205754032"/>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FFF8BA-E008-4068-851C-2CED296AC5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01834C-EF26-1D30-1456-E8C34E8A439B}"/>
              </a:ext>
            </a:extLst>
          </p:cNvPr>
          <p:cNvSpPr>
            <a:spLocks noGrp="1"/>
          </p:cNvSpPr>
          <p:nvPr>
            <p:ph type="title"/>
          </p:nvPr>
        </p:nvSpPr>
        <p:spPr>
          <a:xfrm>
            <a:off x="581193" y="702156"/>
            <a:ext cx="4076153" cy="5156642"/>
          </a:xfrm>
        </p:spPr>
        <p:txBody>
          <a:bodyPr anchor="ctr">
            <a:normAutofit/>
          </a:bodyPr>
          <a:lstStyle/>
          <a:p>
            <a:r>
              <a:rPr lang="en-US">
                <a:solidFill>
                  <a:schemeClr val="tx2"/>
                </a:solidFill>
              </a:rPr>
              <a:t>Call to Action: Promoting Accessible Learning in Data Science</a:t>
            </a:r>
          </a:p>
        </p:txBody>
      </p:sp>
      <p:sp>
        <p:nvSpPr>
          <p:cNvPr id="10" name="Rectangle 9">
            <a:extLst>
              <a:ext uri="{FF2B5EF4-FFF2-40B4-BE49-F238E27FC236}">
                <a16:creationId xmlns:a16="http://schemas.microsoft.com/office/drawing/2014/main" id="{832B0DA7-13B0-4805-B9BD-9BFACCB23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199"/>
            <a:ext cx="4210812" cy="949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D5D17921-1EF4-488E-A9AA-AC6B7F3CE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6743" y="457201"/>
            <a:ext cx="6834067" cy="94996"/>
          </a:xfrm>
          <a:prstGeom prst="rect">
            <a:avLst/>
          </a:prstGeom>
          <a:solidFill>
            <a:srgbClr val="3C474C"/>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A3A940B7-41F5-1BF3-E166-0D1D7BD8F29C}"/>
              </a:ext>
            </a:extLst>
          </p:cNvPr>
          <p:cNvSpPr>
            <a:spLocks noGrp="1"/>
          </p:cNvSpPr>
          <p:nvPr>
            <p:ph idx="1"/>
          </p:nvPr>
        </p:nvSpPr>
        <p:spPr>
          <a:xfrm>
            <a:off x="4776743" y="702156"/>
            <a:ext cx="6484091" cy="5156643"/>
          </a:xfrm>
        </p:spPr>
        <p:txBody>
          <a:bodyPr>
            <a:normAutofit/>
          </a:bodyPr>
          <a:lstStyle/>
          <a:p>
            <a:pPr>
              <a:lnSpc>
                <a:spcPct val="90000"/>
              </a:lnSpc>
            </a:pPr>
            <a:r>
              <a:rPr lang="en-US"/>
              <a:t>Integrate MAIDR in Curricula</a:t>
            </a:r>
          </a:p>
          <a:p>
            <a:pPr lvl="1">
              <a:lnSpc>
                <a:spcPct val="90000"/>
              </a:lnSpc>
            </a:pPr>
            <a:r>
              <a:rPr lang="en-US"/>
              <a:t>Adopt MAIDR and similar tools in data science courses</a:t>
            </a:r>
          </a:p>
          <a:p>
            <a:pPr lvl="1">
              <a:lnSpc>
                <a:spcPct val="90000"/>
              </a:lnSpc>
            </a:pPr>
            <a:r>
              <a:rPr lang="en-US"/>
              <a:t>Support BLV students' skills development</a:t>
            </a:r>
          </a:p>
          <a:p>
            <a:pPr>
              <a:lnSpc>
                <a:spcPct val="90000"/>
              </a:lnSpc>
            </a:pPr>
            <a:r>
              <a:rPr lang="en-US"/>
              <a:t>Faculty Training</a:t>
            </a:r>
          </a:p>
          <a:p>
            <a:pPr lvl="1">
              <a:lnSpc>
                <a:spcPct val="90000"/>
              </a:lnSpc>
            </a:pPr>
            <a:r>
              <a:rPr lang="en-US"/>
              <a:t>Include accessible teaching and MAIDR training in faculty development programs</a:t>
            </a:r>
          </a:p>
          <a:p>
            <a:pPr lvl="1">
              <a:lnSpc>
                <a:spcPct val="90000"/>
              </a:lnSpc>
            </a:pPr>
            <a:r>
              <a:rPr lang="en-US"/>
              <a:t>Create inclusive classrooms</a:t>
            </a:r>
          </a:p>
          <a:p>
            <a:pPr>
              <a:lnSpc>
                <a:spcPct val="90000"/>
              </a:lnSpc>
            </a:pPr>
            <a:r>
              <a:rPr lang="en-US"/>
              <a:t>Industry Partnerships</a:t>
            </a:r>
          </a:p>
          <a:p>
            <a:pPr lvl="1">
              <a:lnSpc>
                <a:spcPct val="90000"/>
              </a:lnSpc>
            </a:pPr>
            <a:r>
              <a:rPr lang="en-US"/>
              <a:t>Collaborate with organizations dedicated to accessibility</a:t>
            </a:r>
          </a:p>
          <a:p>
            <a:pPr lvl="1">
              <a:lnSpc>
                <a:spcPct val="90000"/>
              </a:lnSpc>
            </a:pPr>
            <a:r>
              <a:rPr lang="en-US"/>
              <a:t>Integrate real-world accessible data science practices into academic settings</a:t>
            </a:r>
          </a:p>
          <a:p>
            <a:pPr>
              <a:lnSpc>
                <a:spcPct val="90000"/>
              </a:lnSpc>
            </a:pPr>
            <a:r>
              <a:rPr lang="en-US"/>
              <a:t>Invest in Accessible Data Science R&amp;D</a:t>
            </a:r>
          </a:p>
          <a:p>
            <a:pPr lvl="1">
              <a:lnSpc>
                <a:spcPct val="90000"/>
              </a:lnSpc>
            </a:pPr>
            <a:r>
              <a:rPr lang="en-US"/>
              <a:t>Fund research in accessible technology</a:t>
            </a:r>
          </a:p>
          <a:p>
            <a:pPr lvl="1">
              <a:lnSpc>
                <a:spcPct val="90000"/>
              </a:lnSpc>
            </a:pPr>
            <a:r>
              <a:rPr lang="en-US"/>
              <a:t>Drive innovation and sustainability in accessible data science education</a:t>
            </a:r>
          </a:p>
        </p:txBody>
      </p:sp>
    </p:spTree>
    <p:extLst>
      <p:ext uri="{BB962C8B-B14F-4D97-AF65-F5344CB8AC3E}">
        <p14:creationId xmlns:p14="http://schemas.microsoft.com/office/powerpoint/2010/main" val="9889171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D5072577-FD4B-8A77-38C4-BE91BFA78D28}"/>
              </a:ext>
            </a:extLst>
          </p:cNvPr>
          <p:cNvSpPr>
            <a:spLocks noGrp="1"/>
          </p:cNvSpPr>
          <p:nvPr>
            <p:ph type="title"/>
          </p:nvPr>
        </p:nvSpPr>
        <p:spPr>
          <a:xfrm>
            <a:off x="771148" y="1037967"/>
            <a:ext cx="3054091" cy="4709131"/>
          </a:xfrm>
        </p:spPr>
        <p:txBody>
          <a:bodyPr anchor="ctr">
            <a:normAutofit/>
          </a:bodyPr>
          <a:lstStyle/>
          <a:p>
            <a:r>
              <a:rPr lang="en-US">
                <a:solidFill>
                  <a:srgbClr val="FFFEFF"/>
                </a:solidFill>
              </a:rPr>
              <a:t>Invest in Accessible Data Science R&amp;D</a:t>
            </a:r>
          </a:p>
        </p:txBody>
      </p:sp>
      <p:sp>
        <p:nvSpPr>
          <p:cNvPr id="3" name="Content Placeholder 2">
            <a:extLst>
              <a:ext uri="{FF2B5EF4-FFF2-40B4-BE49-F238E27FC236}">
                <a16:creationId xmlns:a16="http://schemas.microsoft.com/office/drawing/2014/main" id="{63D2E018-437E-0998-01EE-4DEA6C1D3788}"/>
              </a:ext>
            </a:extLst>
          </p:cNvPr>
          <p:cNvSpPr>
            <a:spLocks noGrp="1"/>
          </p:cNvSpPr>
          <p:nvPr>
            <p:ph idx="1"/>
          </p:nvPr>
        </p:nvSpPr>
        <p:spPr>
          <a:xfrm>
            <a:off x="4534935" y="1037968"/>
            <a:ext cx="6725899" cy="4820832"/>
          </a:xfrm>
        </p:spPr>
        <p:txBody>
          <a:bodyPr>
            <a:normAutofit/>
          </a:bodyPr>
          <a:lstStyle/>
          <a:p>
            <a:r>
              <a:rPr lang="en-US"/>
              <a:t>Funding for Accessible Technology Research</a:t>
            </a:r>
          </a:p>
          <a:p>
            <a:pPr lvl="1"/>
            <a:r>
              <a:rPr lang="en-US"/>
              <a:t>Drives innovation in data science education</a:t>
            </a:r>
          </a:p>
          <a:p>
            <a:pPr lvl="1"/>
            <a:r>
              <a:rPr lang="en-US"/>
              <a:t>Promotes sustainability in accessible practices</a:t>
            </a:r>
          </a:p>
          <a:p>
            <a:r>
              <a:rPr lang="en-US"/>
              <a:t>Embedding MAIDR and Accessibility Practices</a:t>
            </a:r>
          </a:p>
          <a:p>
            <a:pPr lvl="1"/>
            <a:r>
              <a:rPr lang="en-US"/>
              <a:t>Incorporates accessibility in academic curricula</a:t>
            </a:r>
          </a:p>
          <a:p>
            <a:pPr lvl="1"/>
            <a:r>
              <a:rPr lang="en-US"/>
              <a:t>Creates an inclusive STEM landscape</a:t>
            </a:r>
          </a:p>
          <a:p>
            <a:pPr lvl="1"/>
            <a:r>
              <a:rPr lang="en-US"/>
              <a:t>Ensures all students can thrive in STEM fields</a:t>
            </a:r>
          </a:p>
        </p:txBody>
      </p:sp>
    </p:spTree>
    <p:extLst>
      <p:ext uri="{BB962C8B-B14F-4D97-AF65-F5344CB8AC3E}">
        <p14:creationId xmlns:p14="http://schemas.microsoft.com/office/powerpoint/2010/main" val="3747824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07CED0FD-95D7-4320-00C9-652D167B28A9}"/>
              </a:ext>
            </a:extLst>
          </p:cNvPr>
          <p:cNvSpPr>
            <a:spLocks noGrp="1"/>
          </p:cNvSpPr>
          <p:nvPr>
            <p:ph type="title"/>
          </p:nvPr>
        </p:nvSpPr>
        <p:spPr>
          <a:xfrm>
            <a:off x="771148" y="1037967"/>
            <a:ext cx="3054091" cy="4709131"/>
          </a:xfrm>
        </p:spPr>
        <p:txBody>
          <a:bodyPr anchor="ctr">
            <a:normAutofit/>
          </a:bodyPr>
          <a:lstStyle/>
          <a:p>
            <a:r>
              <a:rPr lang="en-US">
                <a:solidFill>
                  <a:srgbClr val="FFFEFF"/>
                </a:solidFill>
              </a:rPr>
              <a:t>Integrate MAIDR in Curricula</a:t>
            </a:r>
          </a:p>
        </p:txBody>
      </p:sp>
      <p:sp>
        <p:nvSpPr>
          <p:cNvPr id="3" name="Content Placeholder 2">
            <a:extLst>
              <a:ext uri="{FF2B5EF4-FFF2-40B4-BE49-F238E27FC236}">
                <a16:creationId xmlns:a16="http://schemas.microsoft.com/office/drawing/2014/main" id="{688D7CDE-C4BA-ED28-CD60-49D0643AED02}"/>
              </a:ext>
            </a:extLst>
          </p:cNvPr>
          <p:cNvSpPr>
            <a:spLocks noGrp="1"/>
          </p:cNvSpPr>
          <p:nvPr>
            <p:ph idx="1"/>
          </p:nvPr>
        </p:nvSpPr>
        <p:spPr>
          <a:xfrm>
            <a:off x="4534935" y="1037968"/>
            <a:ext cx="6725899" cy="4820832"/>
          </a:xfrm>
        </p:spPr>
        <p:txBody>
          <a:bodyPr>
            <a:normAutofit/>
          </a:bodyPr>
          <a:lstStyle/>
          <a:p>
            <a:r>
              <a:rPr lang="en-US"/>
              <a:t>Integrate MAIDR in Curricula</a:t>
            </a:r>
          </a:p>
          <a:p>
            <a:pPr lvl="1"/>
            <a:r>
              <a:rPr lang="en-US"/>
              <a:t>Adopt MAIDR and similar tools in data science courses</a:t>
            </a:r>
          </a:p>
          <a:p>
            <a:pPr lvl="1"/>
            <a:r>
              <a:rPr lang="en-US"/>
              <a:t>Support skills development for BLV students</a:t>
            </a:r>
          </a:p>
          <a:p>
            <a:r>
              <a:rPr lang="en-US"/>
              <a:t>Faculty Training</a:t>
            </a:r>
          </a:p>
          <a:p>
            <a:pPr lvl="1"/>
            <a:r>
              <a:rPr lang="en-US"/>
              <a:t>Include accessible teaching in faculty development programs</a:t>
            </a:r>
          </a:p>
          <a:p>
            <a:pPr lvl="1"/>
            <a:r>
              <a:rPr lang="en-US"/>
              <a:t>Provide MAIDR training to create inclusive classrooms</a:t>
            </a:r>
          </a:p>
          <a:p>
            <a:r>
              <a:rPr lang="en-US"/>
              <a:t>Industry Partnerships</a:t>
            </a:r>
          </a:p>
          <a:p>
            <a:pPr lvl="1"/>
            <a:r>
              <a:rPr lang="en-US"/>
              <a:t>Collaborate with organizations dedicated to accessibility</a:t>
            </a:r>
          </a:p>
          <a:p>
            <a:pPr lvl="1"/>
            <a:r>
              <a:rPr lang="en-US"/>
              <a:t>Integrate real-world accessible data science practices into academic settings</a:t>
            </a:r>
          </a:p>
        </p:txBody>
      </p:sp>
    </p:spTree>
    <p:extLst>
      <p:ext uri="{BB962C8B-B14F-4D97-AF65-F5344CB8AC3E}">
        <p14:creationId xmlns:p14="http://schemas.microsoft.com/office/powerpoint/2010/main" val="34969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FFF8BA-E008-4068-851C-2CED296AC5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B49D0D-E2E0-4575-3109-E4F844FD40EF}"/>
              </a:ext>
            </a:extLst>
          </p:cNvPr>
          <p:cNvSpPr>
            <a:spLocks noGrp="1"/>
          </p:cNvSpPr>
          <p:nvPr>
            <p:ph type="title"/>
          </p:nvPr>
        </p:nvSpPr>
        <p:spPr>
          <a:xfrm>
            <a:off x="581193" y="702156"/>
            <a:ext cx="4076153" cy="5156642"/>
          </a:xfrm>
        </p:spPr>
        <p:txBody>
          <a:bodyPr anchor="ctr">
            <a:normAutofit/>
          </a:bodyPr>
          <a:lstStyle/>
          <a:p>
            <a:r>
              <a:rPr lang="en-US">
                <a:solidFill>
                  <a:schemeClr val="tx2"/>
                </a:solidFill>
              </a:rPr>
              <a:t>Agenda</a:t>
            </a:r>
          </a:p>
        </p:txBody>
      </p:sp>
      <p:sp>
        <p:nvSpPr>
          <p:cNvPr id="10" name="Rectangle 9">
            <a:extLst>
              <a:ext uri="{FF2B5EF4-FFF2-40B4-BE49-F238E27FC236}">
                <a16:creationId xmlns:a16="http://schemas.microsoft.com/office/drawing/2014/main" id="{832B0DA7-13B0-4805-B9BD-9BFACCB23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199"/>
            <a:ext cx="4210812" cy="949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D5D17921-1EF4-488E-A9AA-AC6B7F3CE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6743" y="457201"/>
            <a:ext cx="6834067" cy="94996"/>
          </a:xfrm>
          <a:prstGeom prst="rect">
            <a:avLst/>
          </a:prstGeom>
          <a:solidFill>
            <a:srgbClr val="3C474C"/>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9204AED3-654A-F6EC-7679-F314681D5F0F}"/>
              </a:ext>
            </a:extLst>
          </p:cNvPr>
          <p:cNvSpPr>
            <a:spLocks noGrp="1"/>
          </p:cNvSpPr>
          <p:nvPr>
            <p:ph idx="1"/>
          </p:nvPr>
        </p:nvSpPr>
        <p:spPr>
          <a:xfrm>
            <a:off x="4776743" y="702156"/>
            <a:ext cx="6484091" cy="5156643"/>
          </a:xfrm>
        </p:spPr>
        <p:txBody>
          <a:bodyPr>
            <a:normAutofit/>
          </a:bodyPr>
          <a:lstStyle/>
          <a:p>
            <a:r>
              <a:rPr lang="en-US"/>
              <a:t>Introduction</a:t>
            </a:r>
          </a:p>
          <a:p>
            <a:r>
              <a:rPr lang="en-US"/>
              <a:t>Introduction &amp; Overview of Challenges in Data Science</a:t>
            </a:r>
          </a:p>
          <a:p>
            <a:r>
              <a:rPr lang="en-US"/>
              <a:t>Accessible Curriculum Design for Data Science</a:t>
            </a:r>
          </a:p>
          <a:p>
            <a:r>
              <a:rPr lang="en-US"/>
              <a:t>Data Accessibility with MAIDR</a:t>
            </a:r>
          </a:p>
          <a:p>
            <a:pPr lvl="1"/>
            <a:r>
              <a:rPr lang="en-US"/>
              <a:t>MAIDR’s Role in Data Science Education</a:t>
            </a:r>
          </a:p>
          <a:p>
            <a:pPr lvl="1"/>
            <a:r>
              <a:rPr lang="en-US"/>
              <a:t>Case Study – Data Vision Summer Course</a:t>
            </a:r>
          </a:p>
          <a:p>
            <a:r>
              <a:rPr lang="en-US"/>
              <a:t>Partnerships and Collaborative Success</a:t>
            </a:r>
          </a:p>
          <a:p>
            <a:r>
              <a:rPr lang="en-US"/>
              <a:t>Call to Action: Promoting Accessible Learning in Data Science</a:t>
            </a:r>
          </a:p>
          <a:p>
            <a:pPr lvl="1"/>
            <a:r>
              <a:rPr lang="en-US"/>
              <a:t>Invest in Accessible Data Science R&amp;D</a:t>
            </a:r>
          </a:p>
          <a:p>
            <a:pPr lvl="1"/>
            <a:r>
              <a:rPr lang="en-US"/>
              <a:t>Integrate MAIDR in Curricula</a:t>
            </a:r>
          </a:p>
          <a:p>
            <a:r>
              <a:rPr lang="en-US"/>
              <a:t>Q&amp;A</a:t>
            </a:r>
          </a:p>
        </p:txBody>
      </p:sp>
    </p:spTree>
    <p:extLst>
      <p:ext uri="{BB962C8B-B14F-4D97-AF65-F5344CB8AC3E}">
        <p14:creationId xmlns:p14="http://schemas.microsoft.com/office/powerpoint/2010/main" val="31500950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C0524398-BFB4-4C4A-8317-83B8729F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7" name="Rectangle 16">
            <a:extLst>
              <a:ext uri="{FF2B5EF4-FFF2-40B4-BE49-F238E27FC236}">
                <a16:creationId xmlns:a16="http://schemas.microsoft.com/office/drawing/2014/main" id="{6B695AA2-4B70-477F-AF90-536B720A1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People in classroom">
            <a:extLst>
              <a:ext uri="{FF2B5EF4-FFF2-40B4-BE49-F238E27FC236}">
                <a16:creationId xmlns:a16="http://schemas.microsoft.com/office/drawing/2014/main" id="{AC85EE6D-B33F-414A-A79E-A7B502B54C2B}"/>
              </a:ext>
            </a:extLst>
          </p:cNvPr>
          <p:cNvPicPr>
            <a:picLocks noGrp="1" noChangeAspect="1"/>
          </p:cNvPicPr>
          <p:nvPr>
            <p:ph idx="1"/>
          </p:nvPr>
        </p:nvPicPr>
        <p:blipFill>
          <a:blip r:embed="rId3">
            <a:alphaModFix amt="40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EFBD60F8-95D7-2960-6972-51E5640B8106}"/>
              </a:ext>
            </a:extLst>
          </p:cNvPr>
          <p:cNvSpPr>
            <a:spLocks noGrp="1"/>
          </p:cNvSpPr>
          <p:nvPr>
            <p:ph type="title"/>
          </p:nvPr>
        </p:nvSpPr>
        <p:spPr>
          <a:xfrm>
            <a:off x="965201" y="1020431"/>
            <a:ext cx="10225530" cy="1475013"/>
          </a:xfrm>
        </p:spPr>
        <p:txBody>
          <a:bodyPr vert="horz" lIns="91440" tIns="45720" rIns="91440" bIns="45720" rtlCol="0" anchor="b">
            <a:normAutofit/>
          </a:bodyPr>
          <a:lstStyle/>
          <a:p>
            <a:r>
              <a:rPr lang="en-US" sz="4000">
                <a:solidFill>
                  <a:schemeClr val="tx1"/>
                </a:solidFill>
              </a:rPr>
              <a:t>Q&amp;A</a:t>
            </a:r>
          </a:p>
        </p:txBody>
      </p:sp>
    </p:spTree>
    <p:extLst>
      <p:ext uri="{BB962C8B-B14F-4D97-AF65-F5344CB8AC3E}">
        <p14:creationId xmlns:p14="http://schemas.microsoft.com/office/powerpoint/2010/main" val="3830051441"/>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3772EE4-ED5E-4D3A-A306-B22CF86678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601200"/>
            <a:ext cx="3703320"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BB75993-3069-076A-FDEA-EFD298B504E3}"/>
              </a:ext>
            </a:extLst>
          </p:cNvPr>
          <p:cNvSpPr>
            <a:spLocks noGrp="1"/>
          </p:cNvSpPr>
          <p:nvPr>
            <p:ph type="title"/>
          </p:nvPr>
        </p:nvSpPr>
        <p:spPr>
          <a:xfrm>
            <a:off x="672280" y="944752"/>
            <a:ext cx="3259016" cy="1462692"/>
          </a:xfrm>
        </p:spPr>
        <p:txBody>
          <a:bodyPr vert="horz" lIns="91440" tIns="45720" rIns="91440" bIns="45720" rtlCol="0" anchor="b">
            <a:normAutofit/>
          </a:bodyPr>
          <a:lstStyle/>
          <a:p>
            <a:r>
              <a:rPr lang="en-US" b="0" kern="1200" cap="all">
                <a:solidFill>
                  <a:srgbClr val="FFFFFF"/>
                </a:solidFill>
                <a:latin typeface="+mj-lt"/>
                <a:ea typeface="+mj-ea"/>
                <a:cs typeface="+mj-cs"/>
              </a:rPr>
              <a:t>Introduction</a:t>
            </a:r>
          </a:p>
        </p:txBody>
      </p:sp>
      <p:sp>
        <p:nvSpPr>
          <p:cNvPr id="20" name="Rectangle 19">
            <a:extLst>
              <a:ext uri="{FF2B5EF4-FFF2-40B4-BE49-F238E27FC236}">
                <a16:creationId xmlns:a16="http://schemas.microsoft.com/office/drawing/2014/main" id="{10058680-D07C-4893-B2B7-91543F18A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4" name="Rectangle 23">
            <a:extLst>
              <a:ext uri="{FF2B5EF4-FFF2-40B4-BE49-F238E27FC236}">
                <a16:creationId xmlns:a16="http://schemas.microsoft.com/office/drawing/2014/main" id="{EE54A6FE-D8CB-48A3-900B-053D4EBD3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Content Placeholder 3">
            <a:extLst>
              <a:ext uri="{FF2B5EF4-FFF2-40B4-BE49-F238E27FC236}">
                <a16:creationId xmlns:a16="http://schemas.microsoft.com/office/drawing/2014/main" id="{8FC23F58-F7CB-5FB8-1872-4C4C5EAA0A07}"/>
              </a:ext>
            </a:extLst>
          </p:cNvPr>
          <p:cNvSpPr>
            <a:spLocks noGrp="1"/>
          </p:cNvSpPr>
          <p:nvPr>
            <p:ph sz="half" idx="2"/>
          </p:nvPr>
        </p:nvSpPr>
        <p:spPr>
          <a:xfrm>
            <a:off x="671513" y="2536031"/>
            <a:ext cx="3123783" cy="3671936"/>
          </a:xfrm>
        </p:spPr>
        <p:txBody>
          <a:bodyPr vert="horz" lIns="91440" tIns="45720" rIns="91440" bIns="45720" rtlCol="0" anchor="t">
            <a:normAutofit/>
          </a:bodyPr>
          <a:lstStyle/>
          <a:p>
            <a:pPr>
              <a:lnSpc>
                <a:spcPct val="90000"/>
              </a:lnSpc>
            </a:pPr>
            <a:r>
              <a:rPr lang="en-US" dirty="0">
                <a:solidFill>
                  <a:srgbClr val="FFFFFF"/>
                </a:solidFill>
              </a:rPr>
              <a:t>Presentation Duration</a:t>
            </a:r>
          </a:p>
          <a:p>
            <a:pPr lvl="1">
              <a:lnSpc>
                <a:spcPct val="90000"/>
              </a:lnSpc>
            </a:pPr>
            <a:r>
              <a:rPr lang="en-US" dirty="0">
                <a:solidFill>
                  <a:srgbClr val="FFFFFF"/>
                </a:solidFill>
              </a:rPr>
              <a:t>25-minute presentation</a:t>
            </a:r>
          </a:p>
          <a:p>
            <a:pPr lvl="1">
              <a:lnSpc>
                <a:spcPct val="90000"/>
              </a:lnSpc>
            </a:pPr>
            <a:r>
              <a:rPr lang="en-US" dirty="0">
                <a:solidFill>
                  <a:srgbClr val="FFFFFF"/>
                </a:solidFill>
              </a:rPr>
              <a:t>5-minute Q&amp;A session</a:t>
            </a:r>
          </a:p>
          <a:p>
            <a:pPr>
              <a:lnSpc>
                <a:spcPct val="90000"/>
              </a:lnSpc>
            </a:pPr>
            <a:r>
              <a:rPr lang="en-US" dirty="0">
                <a:solidFill>
                  <a:srgbClr val="FFFFFF"/>
                </a:solidFill>
              </a:rPr>
              <a:t>Presenters</a:t>
            </a:r>
          </a:p>
          <a:p>
            <a:pPr lvl="1">
              <a:lnSpc>
                <a:spcPct val="90000"/>
              </a:lnSpc>
            </a:pPr>
            <a:r>
              <a:rPr lang="en-US" dirty="0">
                <a:solidFill>
                  <a:srgbClr val="FFFFFF"/>
                </a:solidFill>
              </a:rPr>
              <a:t>Jeff Bishop</a:t>
            </a:r>
          </a:p>
          <a:p>
            <a:pPr lvl="2">
              <a:lnSpc>
                <a:spcPct val="90000"/>
              </a:lnSpc>
            </a:pPr>
            <a:r>
              <a:rPr lang="en-US" dirty="0">
                <a:solidFill>
                  <a:srgbClr val="FFFFFF"/>
                </a:solidFill>
              </a:rPr>
              <a:t>IT Accessibility Consultant</a:t>
            </a:r>
          </a:p>
          <a:p>
            <a:pPr lvl="2">
              <a:lnSpc>
                <a:spcPct val="90000"/>
              </a:lnSpc>
            </a:pPr>
            <a:r>
              <a:rPr lang="en-US" dirty="0">
                <a:solidFill>
                  <a:srgbClr val="FFFFFF"/>
                </a:solidFill>
              </a:rPr>
              <a:t>The University of Arizona</a:t>
            </a:r>
          </a:p>
          <a:p>
            <a:pPr lvl="1">
              <a:lnSpc>
                <a:spcPct val="90000"/>
              </a:lnSpc>
            </a:pPr>
            <a:r>
              <a:rPr lang="en-US" dirty="0">
                <a:solidFill>
                  <a:srgbClr val="FFFFFF"/>
                </a:solidFill>
              </a:rPr>
              <a:t>Ken Perry</a:t>
            </a:r>
          </a:p>
          <a:p>
            <a:pPr lvl="2">
              <a:lnSpc>
                <a:spcPct val="90000"/>
              </a:lnSpc>
            </a:pPr>
            <a:r>
              <a:rPr lang="en-US" dirty="0">
                <a:solidFill>
                  <a:srgbClr val="FFFFFF"/>
                </a:solidFill>
              </a:rPr>
              <a:t>Senior Software Developer</a:t>
            </a:r>
          </a:p>
          <a:p>
            <a:pPr lvl="2">
              <a:lnSpc>
                <a:spcPct val="90000"/>
              </a:lnSpc>
            </a:pPr>
            <a:r>
              <a:rPr lang="en-US" dirty="0">
                <a:solidFill>
                  <a:srgbClr val="FFFFFF"/>
                </a:solidFill>
              </a:rPr>
              <a:t>The American Printing House</a:t>
            </a:r>
          </a:p>
        </p:txBody>
      </p:sp>
      <p:pic>
        <p:nvPicPr>
          <p:cNvPr id="5" name="Content Placeholder 4" descr="Abstract globe with binary code">
            <a:extLst>
              <a:ext uri="{FF2B5EF4-FFF2-40B4-BE49-F238E27FC236}">
                <a16:creationId xmlns:a16="http://schemas.microsoft.com/office/drawing/2014/main" id="{952ECFA6-BB9E-4B36-AFAD-E6CE6540A27E}"/>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l="6791" r="6791"/>
          <a:stretch/>
        </p:blipFill>
        <p:spPr>
          <a:xfrm>
            <a:off x="4241830" y="594166"/>
            <a:ext cx="7503636" cy="5789365"/>
          </a:xfrm>
          <a:prstGeom prst="rect">
            <a:avLst/>
          </a:prstGeom>
        </p:spPr>
      </p:pic>
    </p:spTree>
    <p:extLst>
      <p:ext uri="{BB962C8B-B14F-4D97-AF65-F5344CB8AC3E}">
        <p14:creationId xmlns:p14="http://schemas.microsoft.com/office/powerpoint/2010/main" val="2338583323"/>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CF4EB5C-ED25-4675-8255-2F5B12CFF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 name="Rectangle 8">
            <a:extLst>
              <a:ext uri="{FF2B5EF4-FFF2-40B4-BE49-F238E27FC236}">
                <a16:creationId xmlns:a16="http://schemas.microsoft.com/office/drawing/2014/main" id="{9514EC6E-A557-42A2-BCDC-3ABFFC5E5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905482C9-EB42-4BFE-95BF-7FD661F07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7539E646-A625-4A26-86ED-BD90EDD329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8E019540-1104-4B12-9F83-45F586741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C47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56C340-2C3D-88D4-9385-81CDDA905FD0}"/>
              </a:ext>
            </a:extLst>
          </p:cNvPr>
          <p:cNvSpPr>
            <a:spLocks noGrp="1"/>
          </p:cNvSpPr>
          <p:nvPr>
            <p:ph type="title"/>
          </p:nvPr>
        </p:nvSpPr>
        <p:spPr>
          <a:xfrm>
            <a:off x="783771" y="1066800"/>
            <a:ext cx="5727760" cy="4724400"/>
          </a:xfrm>
        </p:spPr>
        <p:txBody>
          <a:bodyPr vert="horz" lIns="91440" tIns="45720" rIns="91440" bIns="45720" rtlCol="0" anchor="ctr">
            <a:normAutofit/>
          </a:bodyPr>
          <a:lstStyle/>
          <a:p>
            <a:pPr algn="r"/>
            <a:r>
              <a:rPr lang="en-US" sz="6600" b="0" kern="1200" cap="all">
                <a:solidFill>
                  <a:srgbClr val="FFFFFF">
                    <a:alpha val="90000"/>
                  </a:srgbClr>
                </a:solidFill>
                <a:latin typeface="+mj-lt"/>
                <a:ea typeface="+mj-ea"/>
                <a:cs typeface="+mj-cs"/>
              </a:rPr>
              <a:t>Challenges and Accessibility</a:t>
            </a:r>
          </a:p>
        </p:txBody>
      </p:sp>
      <p:sp>
        <p:nvSpPr>
          <p:cNvPr id="17" name="Rectangle 16">
            <a:extLst>
              <a:ext uri="{FF2B5EF4-FFF2-40B4-BE49-F238E27FC236}">
                <a16:creationId xmlns:a16="http://schemas.microsoft.com/office/drawing/2014/main" id="{3580CFD6-E44A-486A-9E73-D8D948F78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171433" y="3396996"/>
            <a:ext cx="3703320" cy="6400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54111089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6" name="Rectangle 15">
            <a:extLst>
              <a:ext uri="{FF2B5EF4-FFF2-40B4-BE49-F238E27FC236}">
                <a16:creationId xmlns:a16="http://schemas.microsoft.com/office/drawing/2014/main" id="{B8DD2392-397B-48BF-BEFA-EA1FB881C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Person using a laptop">
            <a:extLst>
              <a:ext uri="{FF2B5EF4-FFF2-40B4-BE49-F238E27FC236}">
                <a16:creationId xmlns:a16="http://schemas.microsoft.com/office/drawing/2014/main" id="{174C9521-AE50-4F32-BC6E-D84380E07E21}"/>
              </a:ext>
            </a:extLst>
          </p:cNvPr>
          <p:cNvPicPr>
            <a:picLocks noGrp="1" noChangeAspect="1"/>
          </p:cNvPicPr>
          <p:nvPr>
            <p:ph sz="half" idx="1"/>
          </p:nvPr>
        </p:nvPicPr>
        <p:blipFill>
          <a:blip r:embed="rId3">
            <a:alphaModFix amt="40000"/>
          </a:blip>
          <a:srcRect t="4918" b="10812"/>
          <a:stretch/>
        </p:blipFill>
        <p:spPr>
          <a:xfrm>
            <a:off x="20" y="10"/>
            <a:ext cx="12191980" cy="6857990"/>
          </a:xfrm>
          <a:prstGeom prst="rect">
            <a:avLst/>
          </a:prstGeom>
        </p:spPr>
      </p:pic>
      <p:sp>
        <p:nvSpPr>
          <p:cNvPr id="2" name="Title 1">
            <a:extLst>
              <a:ext uri="{FF2B5EF4-FFF2-40B4-BE49-F238E27FC236}">
                <a16:creationId xmlns:a16="http://schemas.microsoft.com/office/drawing/2014/main" id="{05EDE046-E400-0C7B-44E4-DBA9FC3FD109}"/>
              </a:ext>
            </a:extLst>
          </p:cNvPr>
          <p:cNvSpPr>
            <a:spLocks noGrp="1"/>
          </p:cNvSpPr>
          <p:nvPr>
            <p:ph type="title"/>
          </p:nvPr>
        </p:nvSpPr>
        <p:spPr>
          <a:xfrm>
            <a:off x="1023870" y="702156"/>
            <a:ext cx="10144260" cy="1013800"/>
          </a:xfrm>
        </p:spPr>
        <p:txBody>
          <a:bodyPr vert="horz" lIns="91440" tIns="45720" rIns="91440" bIns="45720" rtlCol="0" anchor="b">
            <a:normAutofit/>
          </a:bodyPr>
          <a:lstStyle/>
          <a:p>
            <a:r>
              <a:rPr lang="en-US" b="0" kern="1200" cap="all">
                <a:solidFill>
                  <a:schemeClr val="tx1"/>
                </a:solidFill>
                <a:latin typeface="+mj-lt"/>
                <a:ea typeface="+mj-ea"/>
                <a:cs typeface="+mj-cs"/>
              </a:rPr>
              <a:t>Introduction &amp; Overview of Challenges in Data Science</a:t>
            </a:r>
          </a:p>
        </p:txBody>
      </p:sp>
      <p:sp>
        <p:nvSpPr>
          <p:cNvPr id="4" name="Content Placeholder 3">
            <a:extLst>
              <a:ext uri="{FF2B5EF4-FFF2-40B4-BE49-F238E27FC236}">
                <a16:creationId xmlns:a16="http://schemas.microsoft.com/office/drawing/2014/main" id="{6121E7C1-03AC-1755-F7E7-AC93548398CC}"/>
              </a:ext>
            </a:extLst>
          </p:cNvPr>
          <p:cNvSpPr>
            <a:spLocks noGrp="1"/>
          </p:cNvSpPr>
          <p:nvPr>
            <p:ph sz="half" idx="2"/>
          </p:nvPr>
        </p:nvSpPr>
        <p:spPr>
          <a:xfrm>
            <a:off x="965199" y="2180496"/>
            <a:ext cx="10261602" cy="3678303"/>
          </a:xfrm>
        </p:spPr>
        <p:txBody>
          <a:bodyPr vert="horz" lIns="91440" tIns="45720" rIns="91440" bIns="45720" rtlCol="0" anchor="ctr">
            <a:normAutofit/>
          </a:bodyPr>
          <a:lstStyle/>
          <a:p>
            <a:r>
              <a:rPr lang="en-US"/>
              <a:t>Challenges Faced by BLV Students in Data Science</a:t>
            </a:r>
          </a:p>
          <a:p>
            <a:pPr lvl="1"/>
            <a:r>
              <a:rPr lang="en-US"/>
              <a:t>Visual nature of tools and resources</a:t>
            </a:r>
          </a:p>
          <a:p>
            <a:pPr lvl="1"/>
            <a:r>
              <a:rPr lang="en-US"/>
              <a:t>Lack of accessible options</a:t>
            </a:r>
          </a:p>
          <a:p>
            <a:pPr lvl="1"/>
            <a:r>
              <a:rPr lang="en-US"/>
              <a:t>Underrepresentation in the field</a:t>
            </a:r>
          </a:p>
          <a:p>
            <a:r>
              <a:rPr lang="en-US"/>
              <a:t>Need for Accessible Learning Tools</a:t>
            </a:r>
          </a:p>
          <a:p>
            <a:pPr lvl="1"/>
            <a:r>
              <a:rPr lang="en-US"/>
              <a:t>Importance of inclusivity</a:t>
            </a:r>
          </a:p>
          <a:p>
            <a:pPr lvl="1"/>
            <a:r>
              <a:rPr lang="en-US"/>
              <a:t>Potential solutions and innovations</a:t>
            </a:r>
          </a:p>
        </p:txBody>
      </p:sp>
    </p:spTree>
    <p:extLst>
      <p:ext uri="{BB962C8B-B14F-4D97-AF65-F5344CB8AC3E}">
        <p14:creationId xmlns:p14="http://schemas.microsoft.com/office/powerpoint/2010/main" val="911651853"/>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FABBCE0-E08C-4BBE-9FD2-E2B253D4D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F04EA808-D1A9-522C-D8F7-AD2B1C7AB2ED}"/>
              </a:ext>
            </a:extLst>
          </p:cNvPr>
          <p:cNvSpPr>
            <a:spLocks noGrp="1"/>
          </p:cNvSpPr>
          <p:nvPr>
            <p:ph type="title"/>
          </p:nvPr>
        </p:nvSpPr>
        <p:spPr>
          <a:xfrm>
            <a:off x="581192" y="702156"/>
            <a:ext cx="11029616" cy="1188720"/>
          </a:xfrm>
        </p:spPr>
        <p:txBody>
          <a:bodyPr>
            <a:normAutofit/>
          </a:bodyPr>
          <a:lstStyle/>
          <a:p>
            <a:r>
              <a:rPr lang="en-US">
                <a:solidFill>
                  <a:schemeClr val="tx1">
                    <a:lumMod val="85000"/>
                    <a:lumOff val="15000"/>
                  </a:schemeClr>
                </a:solidFill>
              </a:rPr>
              <a:t>The Data Science Accessibility Gap</a:t>
            </a:r>
          </a:p>
        </p:txBody>
      </p:sp>
      <p:sp>
        <p:nvSpPr>
          <p:cNvPr id="11" name="Rectangle 10">
            <a:extLst>
              <a:ext uri="{FF2B5EF4-FFF2-40B4-BE49-F238E27FC236}">
                <a16:creationId xmlns:a16="http://schemas.microsoft.com/office/drawing/2014/main" id="{FF426BAC-43D6-468E-B6FF-167034D5C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60727A"/>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FB02D80E-5995-4C54-8387-5893C2C89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896083C8-1401-4950-AF56-E2FAFE42D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069B48A7-477E-1920-B9EC-3B3C9D6AEF4F}"/>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221392360"/>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60147806"/>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CF4EB5C-ED25-4675-8255-2F5B12CFF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 name="Rectangle 8">
            <a:extLst>
              <a:ext uri="{FF2B5EF4-FFF2-40B4-BE49-F238E27FC236}">
                <a16:creationId xmlns:a16="http://schemas.microsoft.com/office/drawing/2014/main" id="{9514EC6E-A557-42A2-BCDC-3ABFFC5E5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905482C9-EB42-4BFE-95BF-7FD661F07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7539E646-A625-4A26-86ED-BD90EDD329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8E019540-1104-4B12-9F83-45F586741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C47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C1796C-5FD8-11B7-72F8-E73FA2B0D689}"/>
              </a:ext>
            </a:extLst>
          </p:cNvPr>
          <p:cNvSpPr>
            <a:spLocks noGrp="1"/>
          </p:cNvSpPr>
          <p:nvPr>
            <p:ph type="title"/>
          </p:nvPr>
        </p:nvSpPr>
        <p:spPr>
          <a:xfrm>
            <a:off x="783771" y="1066800"/>
            <a:ext cx="5727760" cy="4724400"/>
          </a:xfrm>
        </p:spPr>
        <p:txBody>
          <a:bodyPr vert="horz" lIns="91440" tIns="45720" rIns="91440" bIns="45720" rtlCol="0" anchor="ctr">
            <a:normAutofit/>
          </a:bodyPr>
          <a:lstStyle/>
          <a:p>
            <a:pPr algn="r"/>
            <a:r>
              <a:rPr lang="en-US" sz="6600" b="0" kern="1200" cap="all">
                <a:solidFill>
                  <a:srgbClr val="FFFFFF">
                    <a:alpha val="90000"/>
                  </a:srgbClr>
                </a:solidFill>
                <a:latin typeface="+mj-lt"/>
                <a:ea typeface="+mj-ea"/>
                <a:cs typeface="+mj-cs"/>
              </a:rPr>
              <a:t>Accessible Tools and Curriculum Design</a:t>
            </a:r>
          </a:p>
        </p:txBody>
      </p:sp>
      <p:sp>
        <p:nvSpPr>
          <p:cNvPr id="17" name="Rectangle 16">
            <a:extLst>
              <a:ext uri="{FF2B5EF4-FFF2-40B4-BE49-F238E27FC236}">
                <a16:creationId xmlns:a16="http://schemas.microsoft.com/office/drawing/2014/main" id="{3580CFD6-E44A-486A-9E73-D8D948F78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171433" y="3396996"/>
            <a:ext cx="3703320" cy="6400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69223472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B6B47BF-F3D0-4678-9B20-DA45E1BCA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06C0E8-AA2F-D06C-8EE3-1367712EAC1C}"/>
              </a:ext>
            </a:extLst>
          </p:cNvPr>
          <p:cNvSpPr>
            <a:spLocks noGrp="1"/>
          </p:cNvSpPr>
          <p:nvPr>
            <p:ph type="title"/>
          </p:nvPr>
        </p:nvSpPr>
        <p:spPr>
          <a:xfrm>
            <a:off x="581192" y="1124999"/>
            <a:ext cx="4076149" cy="4608003"/>
          </a:xfrm>
        </p:spPr>
        <p:txBody>
          <a:bodyPr anchor="ctr">
            <a:normAutofit/>
          </a:bodyPr>
          <a:lstStyle/>
          <a:p>
            <a:r>
              <a:rPr lang="en-US" sz="4000">
                <a:solidFill>
                  <a:schemeClr val="accent1"/>
                </a:solidFill>
              </a:rPr>
              <a:t>Accessible Curriculum Design for Data Science</a:t>
            </a:r>
          </a:p>
        </p:txBody>
      </p:sp>
      <p:sp>
        <p:nvSpPr>
          <p:cNvPr id="10" name="Rectangle 9">
            <a:extLst>
              <a:ext uri="{FF2B5EF4-FFF2-40B4-BE49-F238E27FC236}">
                <a16:creationId xmlns:a16="http://schemas.microsoft.com/office/drawing/2014/main" id="{19334917-3673-4EF2-BA7C-CC83AEEEA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673" y="457200"/>
            <a:ext cx="420624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E1589AE1-C0FC-4B66-9C0D-9EB92F40F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7585" y="457200"/>
            <a:ext cx="658368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D183285E-6E7C-8A93-FF14-C98DC79056D3}"/>
              </a:ext>
            </a:extLst>
          </p:cNvPr>
          <p:cNvSpPr>
            <a:spLocks noGrp="1"/>
          </p:cNvSpPr>
          <p:nvPr>
            <p:ph idx="1"/>
          </p:nvPr>
        </p:nvSpPr>
        <p:spPr>
          <a:xfrm>
            <a:off x="5117586" y="1124998"/>
            <a:ext cx="6143248" cy="4608003"/>
          </a:xfrm>
        </p:spPr>
        <p:txBody>
          <a:bodyPr>
            <a:normAutofit/>
          </a:bodyPr>
          <a:lstStyle/>
          <a:p>
            <a:r>
              <a:rPr lang="en-US" sz="2000"/>
              <a:t>Accessible Tools for Coding and Data Analysis</a:t>
            </a:r>
          </a:p>
          <a:p>
            <a:pPr lvl="1"/>
            <a:r>
              <a:rPr lang="en-US" sz="2000"/>
              <a:t>GitHub &amp; Visual Studio Code</a:t>
            </a:r>
          </a:p>
          <a:p>
            <a:pPr lvl="2"/>
            <a:r>
              <a:rPr lang="en-US" sz="2000"/>
              <a:t>Accessible keyboard shortcuts</a:t>
            </a:r>
          </a:p>
          <a:p>
            <a:pPr lvl="2"/>
            <a:r>
              <a:rPr lang="en-US" sz="2000"/>
              <a:t>Screen reader compatibility</a:t>
            </a:r>
          </a:p>
          <a:p>
            <a:pPr lvl="2"/>
            <a:r>
              <a:rPr lang="en-US" sz="2000"/>
              <a:t>Enhances collaborative coding skills for BLV students</a:t>
            </a:r>
          </a:p>
          <a:p>
            <a:pPr lvl="1"/>
            <a:r>
              <a:rPr lang="en-US" sz="2000"/>
              <a:t>Python Command-Line Tools</a:t>
            </a:r>
          </a:p>
          <a:p>
            <a:pPr lvl="2"/>
            <a:r>
              <a:rPr lang="en-US" sz="2000"/>
              <a:t>Terminal interfaces for code management and analysis</a:t>
            </a:r>
          </a:p>
          <a:p>
            <a:pPr lvl="2"/>
            <a:r>
              <a:rPr lang="en-US" sz="2000"/>
              <a:t>Provides tactile feedback</a:t>
            </a:r>
          </a:p>
          <a:p>
            <a:pPr lvl="2"/>
            <a:r>
              <a:rPr lang="en-US" sz="2000"/>
              <a:t>Complements screen readers and braille displays</a:t>
            </a:r>
          </a:p>
        </p:txBody>
      </p:sp>
    </p:spTree>
    <p:extLst>
      <p:ext uri="{BB962C8B-B14F-4D97-AF65-F5344CB8AC3E}">
        <p14:creationId xmlns:p14="http://schemas.microsoft.com/office/powerpoint/2010/main" val="158129499"/>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6" name="Rectangle 15">
            <a:extLst>
              <a:ext uri="{FF2B5EF4-FFF2-40B4-BE49-F238E27FC236}">
                <a16:creationId xmlns:a16="http://schemas.microsoft.com/office/drawing/2014/main" id="{FAAAB002-E48E-4009-828A-511F7A8280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Computer script on a screen">
            <a:extLst>
              <a:ext uri="{FF2B5EF4-FFF2-40B4-BE49-F238E27FC236}">
                <a16:creationId xmlns:a16="http://schemas.microsoft.com/office/drawing/2014/main" id="{26659D14-BF67-482B-A9AE-64F6A5DEB356}"/>
              </a:ext>
            </a:extLst>
          </p:cNvPr>
          <p:cNvPicPr>
            <a:picLocks noGrp="1" noChangeAspect="1"/>
          </p:cNvPicPr>
          <p:nvPr>
            <p:ph sz="half" idx="1"/>
          </p:nvPr>
        </p:nvPicPr>
        <p:blipFill>
          <a:blip r:embed="rId3"/>
          <a:srcRect t="12527" r="9091" b="10865"/>
          <a:stretch/>
        </p:blipFill>
        <p:spPr>
          <a:xfrm>
            <a:off x="20" y="10"/>
            <a:ext cx="12191980" cy="6857990"/>
          </a:xfrm>
          <a:prstGeom prst="rect">
            <a:avLst/>
          </a:prstGeom>
        </p:spPr>
      </p:pic>
      <p:sp>
        <p:nvSpPr>
          <p:cNvPr id="18" name="Rectangle 17">
            <a:extLst>
              <a:ext uri="{FF2B5EF4-FFF2-40B4-BE49-F238E27FC236}">
                <a16:creationId xmlns:a16="http://schemas.microsoft.com/office/drawing/2014/main" id="{97EF55D5-23F0-4398-B16B-AEF5778C30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067" y="423123"/>
            <a:ext cx="4216219"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id="{FDF32581-CAA1-43C6-8532-DC56C8435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067" y="601200"/>
            <a:ext cx="4214869" cy="5757055"/>
          </a:xfrm>
          <a:prstGeom prst="rect">
            <a:avLst/>
          </a:prstGeom>
          <a:solidFill>
            <a:srgbClr val="465359">
              <a:alpha val="97000"/>
            </a:srgbClr>
          </a:solidFill>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BA11AE06-DA27-9976-26D2-7EA7FD381CA3}"/>
              </a:ext>
            </a:extLst>
          </p:cNvPr>
          <p:cNvSpPr>
            <a:spLocks noGrp="1"/>
          </p:cNvSpPr>
          <p:nvPr>
            <p:ph type="title"/>
          </p:nvPr>
        </p:nvSpPr>
        <p:spPr>
          <a:xfrm>
            <a:off x="681540" y="1131195"/>
            <a:ext cx="3730810" cy="1247938"/>
          </a:xfrm>
        </p:spPr>
        <p:txBody>
          <a:bodyPr vert="horz" lIns="91440" tIns="45720" rIns="91440" bIns="45720" rtlCol="0" anchor="ctr">
            <a:normAutofit/>
          </a:bodyPr>
          <a:lstStyle/>
          <a:p>
            <a:pPr>
              <a:lnSpc>
                <a:spcPct val="90000"/>
              </a:lnSpc>
            </a:pPr>
            <a:r>
              <a:rPr lang="en-US" sz="2600" b="0" kern="1200" cap="all">
                <a:solidFill>
                  <a:srgbClr val="FFFFFF"/>
                </a:solidFill>
                <a:latin typeface="+mj-lt"/>
                <a:ea typeface="+mj-ea"/>
                <a:cs typeface="+mj-cs"/>
              </a:rPr>
              <a:t>Accessible Tools for Coding and Data Analysis</a:t>
            </a:r>
          </a:p>
        </p:txBody>
      </p:sp>
      <p:sp>
        <p:nvSpPr>
          <p:cNvPr id="4" name="Content Placeholder 3">
            <a:extLst>
              <a:ext uri="{FF2B5EF4-FFF2-40B4-BE49-F238E27FC236}">
                <a16:creationId xmlns:a16="http://schemas.microsoft.com/office/drawing/2014/main" id="{090AC746-30C9-4E73-B5EE-BC467AFCFA6F}"/>
              </a:ext>
            </a:extLst>
          </p:cNvPr>
          <p:cNvSpPr>
            <a:spLocks noGrp="1"/>
          </p:cNvSpPr>
          <p:nvPr>
            <p:ph sz="half" idx="2"/>
          </p:nvPr>
        </p:nvSpPr>
        <p:spPr>
          <a:xfrm>
            <a:off x="678531" y="2438399"/>
            <a:ext cx="3730810" cy="3505201"/>
          </a:xfrm>
        </p:spPr>
        <p:txBody>
          <a:bodyPr vert="horz" lIns="91440" tIns="45720" rIns="91440" bIns="45720" rtlCol="0" anchor="ctr">
            <a:normAutofit/>
          </a:bodyPr>
          <a:lstStyle/>
          <a:p>
            <a:pPr>
              <a:lnSpc>
                <a:spcPct val="90000"/>
              </a:lnSpc>
            </a:pPr>
            <a:r>
              <a:rPr lang="en-US">
                <a:solidFill>
                  <a:srgbClr val="FFFFFF"/>
                </a:solidFill>
              </a:rPr>
              <a:t>GitHub &amp; Visual Studio Code</a:t>
            </a:r>
          </a:p>
          <a:p>
            <a:pPr lvl="1">
              <a:lnSpc>
                <a:spcPct val="90000"/>
              </a:lnSpc>
            </a:pPr>
            <a:r>
              <a:rPr lang="en-US">
                <a:solidFill>
                  <a:srgbClr val="FFFFFF"/>
                </a:solidFill>
              </a:rPr>
              <a:t>Accessible keyboard shortcuts</a:t>
            </a:r>
          </a:p>
          <a:p>
            <a:pPr lvl="1">
              <a:lnSpc>
                <a:spcPct val="90000"/>
              </a:lnSpc>
            </a:pPr>
            <a:r>
              <a:rPr lang="en-US">
                <a:solidFill>
                  <a:srgbClr val="FFFFFF"/>
                </a:solidFill>
              </a:rPr>
              <a:t>Screen reader compatibility</a:t>
            </a:r>
          </a:p>
          <a:p>
            <a:pPr lvl="1">
              <a:lnSpc>
                <a:spcPct val="90000"/>
              </a:lnSpc>
            </a:pPr>
            <a:r>
              <a:rPr lang="en-US">
                <a:solidFill>
                  <a:srgbClr val="FFFFFF"/>
                </a:solidFill>
              </a:rPr>
              <a:t>Enhances collaborative coding skills for BLV students</a:t>
            </a:r>
          </a:p>
          <a:p>
            <a:pPr>
              <a:lnSpc>
                <a:spcPct val="90000"/>
              </a:lnSpc>
            </a:pPr>
            <a:r>
              <a:rPr lang="en-US">
                <a:solidFill>
                  <a:srgbClr val="FFFFFF"/>
                </a:solidFill>
              </a:rPr>
              <a:t>Python Command-Line Tools</a:t>
            </a:r>
          </a:p>
          <a:p>
            <a:pPr lvl="1">
              <a:lnSpc>
                <a:spcPct val="90000"/>
              </a:lnSpc>
            </a:pPr>
            <a:r>
              <a:rPr lang="en-US">
                <a:solidFill>
                  <a:srgbClr val="FFFFFF"/>
                </a:solidFill>
              </a:rPr>
              <a:t>Terminal interfaces for code management and analysis</a:t>
            </a:r>
          </a:p>
          <a:p>
            <a:pPr lvl="1">
              <a:lnSpc>
                <a:spcPct val="90000"/>
              </a:lnSpc>
            </a:pPr>
            <a:r>
              <a:rPr lang="en-US">
                <a:solidFill>
                  <a:srgbClr val="FFFFFF"/>
                </a:solidFill>
              </a:rPr>
              <a:t>Provides tactile feedback</a:t>
            </a:r>
          </a:p>
          <a:p>
            <a:pPr lvl="1">
              <a:lnSpc>
                <a:spcPct val="90000"/>
              </a:lnSpc>
            </a:pPr>
            <a:r>
              <a:rPr lang="en-US">
                <a:solidFill>
                  <a:srgbClr val="FFFFFF"/>
                </a:solidFill>
              </a:rPr>
              <a:t>Complements screen readers and braille displays</a:t>
            </a:r>
          </a:p>
        </p:txBody>
      </p:sp>
    </p:spTree>
    <p:extLst>
      <p:ext uri="{BB962C8B-B14F-4D97-AF65-F5344CB8AC3E}">
        <p14:creationId xmlns:p14="http://schemas.microsoft.com/office/powerpoint/2010/main" val="1445130651"/>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DividendVTI">
  <a:themeElements>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TotalTime>
  <Words>2450</Words>
  <Application>Microsoft Office PowerPoint</Application>
  <PresentationFormat>Widescreen</PresentationFormat>
  <Paragraphs>172</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Aptos</vt:lpstr>
      <vt:lpstr>Gill Sans MT</vt:lpstr>
      <vt:lpstr>Wingdings 2</vt:lpstr>
      <vt:lpstr>DividendVTI</vt:lpstr>
      <vt:lpstr>Enhancing Python &amp; Data Science Education for B/VI Students</vt:lpstr>
      <vt:lpstr>Agenda</vt:lpstr>
      <vt:lpstr>Introduction</vt:lpstr>
      <vt:lpstr>Challenges and Accessibility</vt:lpstr>
      <vt:lpstr>Introduction &amp; Overview of Challenges in Data Science</vt:lpstr>
      <vt:lpstr>The Data Science Accessibility Gap</vt:lpstr>
      <vt:lpstr>Accessible Tools and Curriculum Design</vt:lpstr>
      <vt:lpstr>Accessible Curriculum Design for Data Science</vt:lpstr>
      <vt:lpstr>Accessible Tools for Coding and Data Analysis</vt:lpstr>
      <vt:lpstr>MAIDR and Case Studies</vt:lpstr>
      <vt:lpstr>Data Accessibility with MAIDR</vt:lpstr>
      <vt:lpstr>MAIDR’s Role in Data Science Education</vt:lpstr>
      <vt:lpstr>Case Study – Data Vision Summer Course</vt:lpstr>
      <vt:lpstr>Collaborative Efforts and Call to Action</vt:lpstr>
      <vt:lpstr>Partnerships and Collaborative Success</vt:lpstr>
      <vt:lpstr>Collaborative Support</vt:lpstr>
      <vt:lpstr>Call to Action: Promoting Accessible Learning in Data Science</vt:lpstr>
      <vt:lpstr>Invest in Accessible Data Science R&amp;D</vt:lpstr>
      <vt:lpstr>Integrate MAIDR in Curricula</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Jeff Bishop</dc:creator>
  <cp:lastModifiedBy>Bradford, Treacy</cp:lastModifiedBy>
  <cp:revision>2</cp:revision>
  <dcterms:created xsi:type="dcterms:W3CDTF">2024-10-28T16:15:13Z</dcterms:created>
  <dcterms:modified xsi:type="dcterms:W3CDTF">2024-10-28T16:57:21Z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7f4b8a2-ad4f-41b5-9a91-284d2cc38f56_Enabled">
    <vt:lpwstr>true</vt:lpwstr>
  </property>
  <property fmtid="{D5CDD505-2E9C-101B-9397-08002B2CF9AE}" pid="3" name="MSIP_Label_37f4b8a2-ad4f-41b5-9a91-284d2cc38f56_SetDate">
    <vt:lpwstr>2024-10-28T16:55:43Z</vt:lpwstr>
  </property>
  <property fmtid="{D5CDD505-2E9C-101B-9397-08002B2CF9AE}" pid="4" name="MSIP_Label_37f4b8a2-ad4f-41b5-9a91-284d2cc38f56_Method">
    <vt:lpwstr>Standard</vt:lpwstr>
  </property>
  <property fmtid="{D5CDD505-2E9C-101B-9397-08002B2CF9AE}" pid="5" name="MSIP_Label_37f4b8a2-ad4f-41b5-9a91-284d2cc38f56_Name">
    <vt:lpwstr>Internal-HSC</vt:lpwstr>
  </property>
  <property fmtid="{D5CDD505-2E9C-101B-9397-08002B2CF9AE}" pid="6" name="MSIP_Label_37f4b8a2-ad4f-41b5-9a91-284d2cc38f56_SiteId">
    <vt:lpwstr>70de1992-07c6-480f-a318-a1afcba03983</vt:lpwstr>
  </property>
  <property fmtid="{D5CDD505-2E9C-101B-9397-08002B2CF9AE}" pid="7" name="MSIP_Label_37f4b8a2-ad4f-41b5-9a91-284d2cc38f56_ActionId">
    <vt:lpwstr>e32e6025-ef7c-4e4b-88cc-a263a52da93e</vt:lpwstr>
  </property>
  <property fmtid="{D5CDD505-2E9C-101B-9397-08002B2CF9AE}" pid="8" name="MSIP_Label_37f4b8a2-ad4f-41b5-9a91-284d2cc38f56_ContentBits">
    <vt:lpwstr>0</vt:lpwstr>
  </property>
</Properties>
</file>