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660" r:id="rId2"/>
    <p:sldMasterId id="2147483698" r:id="rId3"/>
    <p:sldMasterId id="2147483774" r:id="rId4"/>
    <p:sldMasterId id="2147483813" r:id="rId5"/>
    <p:sldMasterId id="2147483820" r:id="rId6"/>
    <p:sldMasterId id="2147483648" r:id="rId7"/>
  </p:sldMasterIdLst>
  <p:notesMasterIdLst>
    <p:notesMasterId r:id="rId52"/>
  </p:notesMasterIdLst>
  <p:handoutMasterIdLst>
    <p:handoutMasterId r:id="rId53"/>
  </p:handoutMasterIdLst>
  <p:sldIdLst>
    <p:sldId id="628" r:id="rId8"/>
    <p:sldId id="629" r:id="rId9"/>
    <p:sldId id="630" r:id="rId10"/>
    <p:sldId id="631" r:id="rId11"/>
    <p:sldId id="634" r:id="rId12"/>
    <p:sldId id="637" r:id="rId13"/>
    <p:sldId id="636" r:id="rId14"/>
    <p:sldId id="596" r:id="rId15"/>
    <p:sldId id="597" r:id="rId16"/>
    <p:sldId id="598" r:id="rId17"/>
    <p:sldId id="599" r:id="rId18"/>
    <p:sldId id="624" r:id="rId19"/>
    <p:sldId id="625" r:id="rId20"/>
    <p:sldId id="626" r:id="rId21"/>
    <p:sldId id="611" r:id="rId22"/>
    <p:sldId id="600" r:id="rId23"/>
    <p:sldId id="603" r:id="rId24"/>
    <p:sldId id="638" r:id="rId25"/>
    <p:sldId id="639" r:id="rId26"/>
    <p:sldId id="609" r:id="rId27"/>
    <p:sldId id="601" r:id="rId28"/>
    <p:sldId id="613" r:id="rId29"/>
    <p:sldId id="602" r:id="rId30"/>
    <p:sldId id="604" r:id="rId31"/>
    <p:sldId id="614" r:id="rId32"/>
    <p:sldId id="616" r:id="rId33"/>
    <p:sldId id="608" r:id="rId34"/>
    <p:sldId id="615" r:id="rId35"/>
    <p:sldId id="622" r:id="rId36"/>
    <p:sldId id="617" r:id="rId37"/>
    <p:sldId id="618" r:id="rId38"/>
    <p:sldId id="620" r:id="rId39"/>
    <p:sldId id="621" r:id="rId40"/>
    <p:sldId id="623" r:id="rId41"/>
    <p:sldId id="641" r:id="rId42"/>
    <p:sldId id="642" r:id="rId43"/>
    <p:sldId id="640" r:id="rId44"/>
    <p:sldId id="605" r:id="rId45"/>
    <p:sldId id="606" r:id="rId46"/>
    <p:sldId id="610" r:id="rId47"/>
    <p:sldId id="643" r:id="rId48"/>
    <p:sldId id="644" r:id="rId49"/>
    <p:sldId id="281" r:id="rId50"/>
    <p:sldId id="282" r:id="rId51"/>
  </p:sldIdLst>
  <p:sldSz cx="12192000" cy="6858000"/>
  <p:notesSz cx="7315200" cy="96012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800"/>
    <a:srgbClr val="E65225"/>
    <a:srgbClr val="00858E"/>
    <a:srgbClr val="461EAB"/>
    <a:srgbClr val="501EA0"/>
    <a:srgbClr val="643296"/>
    <a:srgbClr val="EDE8ED"/>
    <a:srgbClr val="E3D8FF"/>
    <a:srgbClr val="2D1E4E"/>
    <a:srgbClr val="2D1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976" autoAdjust="0"/>
    <p:restoredTop sz="79076" autoAdjust="0"/>
  </p:normalViewPr>
  <p:slideViewPr>
    <p:cSldViewPr snapToGrid="0" snapToObjects="1">
      <p:cViewPr varScale="1">
        <p:scale>
          <a:sx n="84" d="100"/>
          <a:sy n="84" d="100"/>
        </p:scale>
        <p:origin x="75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764"/>
    </p:cViewPr>
  </p:sorterViewPr>
  <p:notesViewPr>
    <p:cSldViewPr snapToGrid="0" snapToObjects="1">
      <p:cViewPr varScale="1">
        <p:scale>
          <a:sx n="95" d="100"/>
          <a:sy n="95" d="100"/>
        </p:scale>
        <p:origin x="404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9E6396-5B80-4A0F-A8D8-5BD277EF86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EAC97-3934-47D5-A676-F9EAF6D00F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D2A44EF-EE69-4D4C-8072-0CA01D78E180}" type="datetimeFigureOut">
              <a:rPr lang="en-AU" smtClean="0"/>
              <a:t>18/10/2024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EC0C3-9E3B-41FC-A3A9-91A7D40603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76296-54DC-4B05-A646-73ADADC99F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CC1CAC1-B12E-446E-98A6-3483C52F9C75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9009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BACD79F-8ADA-4EBE-AD2B-A7AEEA32B4B4}" type="datetimeFigureOut">
              <a:rPr lang="en-AU" smtClean="0"/>
              <a:t>18/10/2024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5180B19-1517-4DFE-8E17-419A180915F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106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Must complete an audit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80B19-1517-4DFE-8E17-419A180915F1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6903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ACCF54-A5EA-8B4F-B0AE-89EA12852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0" r="14621"/>
          <a:stretch/>
        </p:blipFill>
        <p:spPr>
          <a:xfrm flipH="1">
            <a:off x="0" y="-15065"/>
            <a:ext cx="12192000" cy="43141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52D69A-4A42-C14F-99C1-5D7D5948F4F8}"/>
              </a:ext>
            </a:extLst>
          </p:cNvPr>
          <p:cNvSpPr/>
          <p:nvPr userDrawn="1"/>
        </p:nvSpPr>
        <p:spPr>
          <a:xfrm>
            <a:off x="0" y="3098799"/>
            <a:ext cx="12192000" cy="2577175"/>
          </a:xfrm>
          <a:prstGeom prst="rect">
            <a:avLst/>
          </a:prstGeom>
          <a:solidFill>
            <a:srgbClr val="008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Twitter_Orange.png">
            <a:extLst>
              <a:ext uri="{FF2B5EF4-FFF2-40B4-BE49-F238E27FC236}">
                <a16:creationId xmlns:a16="http://schemas.microsoft.com/office/drawing/2014/main" id="{F6C10381-0DE4-954C-9B68-79821C551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96" y="6201690"/>
            <a:ext cx="334770" cy="33477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77FE20-F6D6-F441-9658-EF4437927F34}"/>
              </a:ext>
            </a:extLst>
          </p:cNvPr>
          <p:cNvCxnSpPr/>
          <p:nvPr userDrawn="1"/>
        </p:nvCxnSpPr>
        <p:spPr>
          <a:xfrm>
            <a:off x="5499539" y="3635858"/>
            <a:ext cx="1192923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BC8C2ED-D088-E94E-AA2B-F7685F588B44}"/>
              </a:ext>
            </a:extLst>
          </p:cNvPr>
          <p:cNvSpPr/>
          <p:nvPr userDrawn="1"/>
        </p:nvSpPr>
        <p:spPr>
          <a:xfrm>
            <a:off x="721364" y="6173233"/>
            <a:ext cx="1890577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AU" sz="1800" cap="none" spc="0" dirty="0">
                <a:ln w="12700">
                  <a:noFill/>
                  <a:prstDash val="solid"/>
                </a:ln>
                <a:solidFill>
                  <a:srgbClr val="00858E"/>
                </a:solidFill>
                <a:latin typeface="Proxima Nova Semibold"/>
                <a:cs typeface="Proxima Nova Semibold"/>
              </a:rPr>
              <a:t>@accessibilityoz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F73E8-E698-4640-9C06-240A0506D10E}"/>
              </a:ext>
            </a:extLst>
          </p:cNvPr>
          <p:cNvSpPr/>
          <p:nvPr userDrawn="1"/>
        </p:nvSpPr>
        <p:spPr>
          <a:xfrm>
            <a:off x="2572491" y="6175538"/>
            <a:ext cx="2862197" cy="36702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800" cap="none" spc="0" dirty="0">
                <a:ln w="12700">
                  <a:noFill/>
                  <a:prstDash val="solid"/>
                </a:ln>
                <a:solidFill>
                  <a:srgbClr val="00858E"/>
                </a:solidFill>
                <a:latin typeface="Proxima Nova Semibold"/>
                <a:cs typeface="Proxima Nova Semibold"/>
              </a:rPr>
              <a:t>www.accessibilityoz.com</a:t>
            </a:r>
          </a:p>
        </p:txBody>
      </p:sp>
      <p:sp>
        <p:nvSpPr>
          <p:cNvPr id="21" name="Freeform 85">
            <a:extLst>
              <a:ext uri="{FF2B5EF4-FFF2-40B4-BE49-F238E27FC236}">
                <a16:creationId xmlns:a16="http://schemas.microsoft.com/office/drawing/2014/main" id="{B3D59BF1-71B2-314B-9172-B4EB517F33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870" y="6276139"/>
            <a:ext cx="327253" cy="263512"/>
          </a:xfrm>
          <a:custGeom>
            <a:avLst/>
            <a:gdLst>
              <a:gd name="T0" fmla="*/ 461 w 462"/>
              <a:gd name="T1" fmla="*/ 45 h 374"/>
              <a:gd name="T2" fmla="*/ 461 w 462"/>
              <a:gd name="T3" fmla="*/ 45 h 374"/>
              <a:gd name="T4" fmla="*/ 408 w 462"/>
              <a:gd name="T5" fmla="*/ 63 h 374"/>
              <a:gd name="T6" fmla="*/ 443 w 462"/>
              <a:gd name="T7" fmla="*/ 10 h 374"/>
              <a:gd name="T8" fmla="*/ 389 w 462"/>
              <a:gd name="T9" fmla="*/ 36 h 374"/>
              <a:gd name="T10" fmla="*/ 319 w 462"/>
              <a:gd name="T11" fmla="*/ 0 h 374"/>
              <a:gd name="T12" fmla="*/ 221 w 462"/>
              <a:gd name="T13" fmla="*/ 98 h 374"/>
              <a:gd name="T14" fmla="*/ 230 w 462"/>
              <a:gd name="T15" fmla="*/ 116 h 374"/>
              <a:gd name="T16" fmla="*/ 35 w 462"/>
              <a:gd name="T17" fmla="*/ 19 h 374"/>
              <a:gd name="T18" fmla="*/ 17 w 462"/>
              <a:gd name="T19" fmla="*/ 72 h 374"/>
              <a:gd name="T20" fmla="*/ 61 w 462"/>
              <a:gd name="T21" fmla="*/ 151 h 374"/>
              <a:gd name="T22" fmla="*/ 17 w 462"/>
              <a:gd name="T23" fmla="*/ 134 h 374"/>
              <a:gd name="T24" fmla="*/ 17 w 462"/>
              <a:gd name="T25" fmla="*/ 134 h 374"/>
              <a:gd name="T26" fmla="*/ 98 w 462"/>
              <a:gd name="T27" fmla="*/ 231 h 374"/>
              <a:gd name="T28" fmla="*/ 70 w 462"/>
              <a:gd name="T29" fmla="*/ 231 h 374"/>
              <a:gd name="T30" fmla="*/ 53 w 462"/>
              <a:gd name="T31" fmla="*/ 231 h 374"/>
              <a:gd name="T32" fmla="*/ 142 w 462"/>
              <a:gd name="T33" fmla="*/ 294 h 374"/>
              <a:gd name="T34" fmla="*/ 26 w 462"/>
              <a:gd name="T35" fmla="*/ 338 h 374"/>
              <a:gd name="T36" fmla="*/ 0 w 462"/>
              <a:gd name="T37" fmla="*/ 338 h 374"/>
              <a:gd name="T38" fmla="*/ 142 w 462"/>
              <a:gd name="T39" fmla="*/ 373 h 374"/>
              <a:gd name="T40" fmla="*/ 408 w 462"/>
              <a:gd name="T41" fmla="*/ 107 h 374"/>
              <a:gd name="T42" fmla="*/ 408 w 462"/>
              <a:gd name="T43" fmla="*/ 98 h 374"/>
              <a:gd name="T44" fmla="*/ 461 w 462"/>
              <a:gd name="T45" fmla="*/ 4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lnTo>
                  <a:pt x="17" y="134"/>
                </a:ln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rgbClr val="00858E"/>
          </a:solidFill>
          <a:ln>
            <a:noFill/>
          </a:ln>
          <a:effec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Poppins Light" charset="0"/>
              <a:ea typeface="+mn-e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1F9F7B-2EAD-A641-83CA-2A8F9C2109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14211" y="6018398"/>
            <a:ext cx="2127035" cy="777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45E17D-3034-D148-828C-58358C3CF2D9}"/>
              </a:ext>
            </a:extLst>
          </p:cNvPr>
          <p:cNvSpPr txBox="1"/>
          <p:nvPr userDrawn="1"/>
        </p:nvSpPr>
        <p:spPr>
          <a:xfrm>
            <a:off x="5264420" y="6173233"/>
            <a:ext cx="318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b="1" i="0" kern="1200" dirty="0">
                <a:solidFill>
                  <a:srgbClr val="00858E"/>
                </a:solidFill>
                <a:effectLst/>
                <a:latin typeface="Proxima Nova" panose="02000506030000020004" pitchFamily="2" charset="0"/>
                <a:ea typeface="+mn-ea"/>
                <a:cs typeface="+mn-cs"/>
              </a:rPr>
              <a:t>pz.tt/vpat</a:t>
            </a:r>
            <a:endParaRPr lang="en-US" b="1" i="0" dirty="0">
              <a:solidFill>
                <a:srgbClr val="00858E"/>
              </a:solidFill>
              <a:latin typeface="Proxima Nova" panose="0200050603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FAFF5-EF61-439C-97D2-EA3C860565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" y="3991948"/>
            <a:ext cx="12192000" cy="12144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400" b="0" i="0" kern="1200" dirty="0" smtClean="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29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126B4F-E811-D64E-9E39-A6654B2C8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2569633" y="0"/>
            <a:ext cx="10287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0C7A4F-40DC-0545-B740-8A6353750855}"/>
              </a:ext>
            </a:extLst>
          </p:cNvPr>
          <p:cNvCxnSpPr/>
          <p:nvPr userDrawn="1"/>
        </p:nvCxnSpPr>
        <p:spPr>
          <a:xfrm>
            <a:off x="9979154" y="2537422"/>
            <a:ext cx="1192923" cy="0"/>
          </a:xfrm>
          <a:prstGeom prst="line">
            <a:avLst/>
          </a:prstGeom>
          <a:ln w="69850">
            <a:solidFill>
              <a:srgbClr val="008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57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FEA5E7-3300-D943-B2FB-E21DA6393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1C6034-CFAE-4147-9D7E-2256126E82A1}"/>
              </a:ext>
            </a:extLst>
          </p:cNvPr>
          <p:cNvSpPr/>
          <p:nvPr userDrawn="1"/>
        </p:nvSpPr>
        <p:spPr>
          <a:xfrm>
            <a:off x="685800" y="542190"/>
            <a:ext cx="3640015" cy="2180492"/>
          </a:xfrm>
          <a:prstGeom prst="rect">
            <a:avLst/>
          </a:prstGeom>
          <a:solidFill>
            <a:srgbClr val="F05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C5631E-EC9F-7049-9B0E-CCB1C5FC5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410" y="791179"/>
            <a:ext cx="4638675" cy="2382837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Proxima Nova" panose="02000506030000020004" pitchFamily="2" charset="77"/>
              </a:defRPr>
            </a:lvl1pPr>
          </a:lstStyle>
          <a:p>
            <a:r>
              <a:rPr lang="en-AU" dirty="0"/>
              <a:t>It’s not just </a:t>
            </a:r>
            <a:br>
              <a:rPr lang="en-AU" dirty="0"/>
            </a:br>
            <a:r>
              <a:rPr lang="en-AU" dirty="0"/>
              <a:t>about vision impairments</a:t>
            </a:r>
          </a:p>
        </p:txBody>
      </p:sp>
    </p:spTree>
    <p:extLst>
      <p:ext uri="{BB962C8B-B14F-4D97-AF65-F5344CB8AC3E}">
        <p14:creationId xmlns:p14="http://schemas.microsoft.com/office/powerpoint/2010/main" val="232570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C5631E-EC9F-7049-9B0E-CCB1C5FC50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61468" y="5529434"/>
            <a:ext cx="3469064" cy="586359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bg1"/>
                </a:solidFill>
                <a:latin typeface="Proxima Nova" panose="02000506030000020004" pitchFamily="2" charset="77"/>
              </a:defRPr>
            </a:lvl1pPr>
          </a:lstStyle>
          <a:p>
            <a:r>
              <a:rPr lang="en-AU" dirty="0"/>
              <a:t>Meet our team</a:t>
            </a:r>
          </a:p>
        </p:txBody>
      </p:sp>
    </p:spTree>
    <p:extLst>
      <p:ext uri="{BB962C8B-B14F-4D97-AF65-F5344CB8AC3E}">
        <p14:creationId xmlns:p14="http://schemas.microsoft.com/office/powerpoint/2010/main" val="3105921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B59E49-911C-9A44-8F7F-00FBF72F4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23746" y="998696"/>
            <a:ext cx="8794996" cy="58593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65E50F-3371-2348-9926-F644B6B1F6D6}"/>
              </a:ext>
            </a:extLst>
          </p:cNvPr>
          <p:cNvSpPr/>
          <p:nvPr userDrawn="1"/>
        </p:nvSpPr>
        <p:spPr>
          <a:xfrm>
            <a:off x="701166" y="6201899"/>
            <a:ext cx="215176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8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</a:t>
            </a:r>
          </a:p>
        </p:txBody>
      </p:sp>
      <p:pic>
        <p:nvPicPr>
          <p:cNvPr id="13" name="Picture 12" descr="Twitter_Orange.png">
            <a:extLst>
              <a:ext uri="{FF2B5EF4-FFF2-40B4-BE49-F238E27FC236}">
                <a16:creationId xmlns:a16="http://schemas.microsoft.com/office/drawing/2014/main" id="{80AA8FE1-297F-8346-824F-9E63077D31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3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1BB28C-0B1E-CB40-8C34-8C7060A8B1FD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566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867AED-8F25-6A4F-9460-5E4EC2A1C26E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907202-6C78-674F-82C0-CC0255110347}"/>
              </a:ext>
            </a:extLst>
          </p:cNvPr>
          <p:cNvCxnSpPr/>
          <p:nvPr userDrawn="1"/>
        </p:nvCxnSpPr>
        <p:spPr>
          <a:xfrm>
            <a:off x="6096000" y="1615918"/>
            <a:ext cx="0" cy="52420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38A727C-ADB8-5845-9F9D-505BB33E3520}"/>
              </a:ext>
            </a:extLst>
          </p:cNvPr>
          <p:cNvSpPr/>
          <p:nvPr userDrawn="1"/>
        </p:nvSpPr>
        <p:spPr>
          <a:xfrm>
            <a:off x="6030141" y="2260244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CB7393-4C4D-5C42-B288-68759D649792}"/>
              </a:ext>
            </a:extLst>
          </p:cNvPr>
          <p:cNvSpPr/>
          <p:nvPr userDrawn="1"/>
        </p:nvSpPr>
        <p:spPr>
          <a:xfrm>
            <a:off x="5428561" y="1468982"/>
            <a:ext cx="1334878" cy="293872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77C95D-F9FD-0644-B74C-A3B3B222540A}"/>
              </a:ext>
            </a:extLst>
          </p:cNvPr>
          <p:cNvSpPr/>
          <p:nvPr userDrawn="1"/>
        </p:nvSpPr>
        <p:spPr>
          <a:xfrm>
            <a:off x="6039568" y="5018169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9FA451-258D-4244-AB3A-AA5784D64CD8}"/>
              </a:ext>
            </a:extLst>
          </p:cNvPr>
          <p:cNvCxnSpPr>
            <a:cxnSpLocks/>
          </p:cNvCxnSpPr>
          <p:nvPr userDrawn="1"/>
        </p:nvCxnSpPr>
        <p:spPr>
          <a:xfrm>
            <a:off x="6471726" y="2717269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4AF0D0-8E42-FD4A-8EC6-BAE22E22653C}"/>
              </a:ext>
            </a:extLst>
          </p:cNvPr>
          <p:cNvCxnSpPr>
            <a:cxnSpLocks/>
          </p:cNvCxnSpPr>
          <p:nvPr userDrawn="1"/>
        </p:nvCxnSpPr>
        <p:spPr>
          <a:xfrm>
            <a:off x="5055407" y="2036942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491B62-1D65-6749-AFB9-36C3B6459120}"/>
              </a:ext>
            </a:extLst>
          </p:cNvPr>
          <p:cNvCxnSpPr>
            <a:cxnSpLocks/>
          </p:cNvCxnSpPr>
          <p:nvPr userDrawn="1"/>
        </p:nvCxnSpPr>
        <p:spPr>
          <a:xfrm>
            <a:off x="5055407" y="3414349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1CD50-2663-C94D-A966-7788656BC9AC}"/>
              </a:ext>
            </a:extLst>
          </p:cNvPr>
          <p:cNvCxnSpPr>
            <a:cxnSpLocks/>
          </p:cNvCxnSpPr>
          <p:nvPr userDrawn="1"/>
        </p:nvCxnSpPr>
        <p:spPr>
          <a:xfrm>
            <a:off x="5038157" y="482789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C1DDA3D-3722-FB40-A5EF-2C24BC5AE24C}"/>
              </a:ext>
            </a:extLst>
          </p:cNvPr>
          <p:cNvSpPr/>
          <p:nvPr userDrawn="1"/>
        </p:nvSpPr>
        <p:spPr>
          <a:xfrm>
            <a:off x="6039568" y="2891838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698995E-8DF0-EE41-A7FF-C5E16EB0FEB1}"/>
              </a:ext>
            </a:extLst>
          </p:cNvPr>
          <p:cNvSpPr/>
          <p:nvPr userDrawn="1"/>
        </p:nvSpPr>
        <p:spPr>
          <a:xfrm>
            <a:off x="6030141" y="3589421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2AC4D24-7685-EC40-A689-56F2C448C9F9}"/>
              </a:ext>
            </a:extLst>
          </p:cNvPr>
          <p:cNvSpPr/>
          <p:nvPr userDrawn="1"/>
        </p:nvSpPr>
        <p:spPr>
          <a:xfrm>
            <a:off x="6039568" y="5661417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0273FD4-B6D9-BB4E-9F18-DD24016A6E42}"/>
              </a:ext>
            </a:extLst>
          </p:cNvPr>
          <p:cNvCxnSpPr>
            <a:cxnSpLocks/>
          </p:cNvCxnSpPr>
          <p:nvPr userDrawn="1"/>
        </p:nvCxnSpPr>
        <p:spPr>
          <a:xfrm>
            <a:off x="6471725" y="546120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382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907202-6C78-674F-82C0-CC0255110347}"/>
              </a:ext>
            </a:extLst>
          </p:cNvPr>
          <p:cNvCxnSpPr>
            <a:cxnSpLocks/>
            <a:endCxn id="32" idx="0"/>
          </p:cNvCxnSpPr>
          <p:nvPr userDrawn="1"/>
        </p:nvCxnSpPr>
        <p:spPr>
          <a:xfrm>
            <a:off x="6096000" y="0"/>
            <a:ext cx="30636" cy="56216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38A727C-ADB8-5845-9F9D-505BB33E3520}"/>
              </a:ext>
            </a:extLst>
          </p:cNvPr>
          <p:cNvSpPr/>
          <p:nvPr userDrawn="1"/>
        </p:nvSpPr>
        <p:spPr>
          <a:xfrm>
            <a:off x="6039568" y="874959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77C95D-F9FD-0644-B74C-A3B3B222540A}"/>
              </a:ext>
            </a:extLst>
          </p:cNvPr>
          <p:cNvSpPr/>
          <p:nvPr userDrawn="1"/>
        </p:nvSpPr>
        <p:spPr>
          <a:xfrm>
            <a:off x="6060770" y="5621613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190A9D-C0DA-9B41-BBBF-097D75A7B2CE}"/>
              </a:ext>
            </a:extLst>
          </p:cNvPr>
          <p:cNvSpPr txBox="1"/>
          <p:nvPr userDrawn="1"/>
        </p:nvSpPr>
        <p:spPr>
          <a:xfrm>
            <a:off x="6143191" y="5536522"/>
            <a:ext cx="764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latin typeface="Proxima Nova Medium" panose="02000506030000020004" pitchFamily="2" charset="0"/>
              </a:rPr>
              <a:t>2018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9FA451-258D-4244-AB3A-AA5784D64CD8}"/>
              </a:ext>
            </a:extLst>
          </p:cNvPr>
          <p:cNvCxnSpPr>
            <a:cxnSpLocks/>
          </p:cNvCxnSpPr>
          <p:nvPr userDrawn="1"/>
        </p:nvCxnSpPr>
        <p:spPr>
          <a:xfrm>
            <a:off x="6521215" y="189665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4AF0D0-8E42-FD4A-8EC6-BAE22E22653C}"/>
              </a:ext>
            </a:extLst>
          </p:cNvPr>
          <p:cNvCxnSpPr>
            <a:cxnSpLocks/>
          </p:cNvCxnSpPr>
          <p:nvPr userDrawn="1"/>
        </p:nvCxnSpPr>
        <p:spPr>
          <a:xfrm>
            <a:off x="5010059" y="716287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491B62-1D65-6749-AFB9-36C3B6459120}"/>
              </a:ext>
            </a:extLst>
          </p:cNvPr>
          <p:cNvCxnSpPr>
            <a:cxnSpLocks/>
          </p:cNvCxnSpPr>
          <p:nvPr userDrawn="1"/>
        </p:nvCxnSpPr>
        <p:spPr>
          <a:xfrm>
            <a:off x="4994143" y="2602153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9D0A17B-6043-244F-B2BB-0CA331FB2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1215" y="2341912"/>
            <a:ext cx="1460933" cy="330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3499D8-EAC5-4640-804C-D9CE59CE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8692" y="3037701"/>
            <a:ext cx="1019331" cy="366168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BB1EC3-4355-F747-A477-A3939898BCB2}"/>
              </a:ext>
            </a:extLst>
          </p:cNvPr>
          <p:cNvCxnSpPr>
            <a:cxnSpLocks/>
          </p:cNvCxnSpPr>
          <p:nvPr userDrawn="1"/>
        </p:nvCxnSpPr>
        <p:spPr>
          <a:xfrm>
            <a:off x="6521215" y="369717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E7EC23-D2CC-6348-80ED-E183485F0060}"/>
              </a:ext>
            </a:extLst>
          </p:cNvPr>
          <p:cNvCxnSpPr>
            <a:cxnSpLocks/>
          </p:cNvCxnSpPr>
          <p:nvPr userDrawn="1"/>
        </p:nvCxnSpPr>
        <p:spPr>
          <a:xfrm>
            <a:off x="5049451" y="4715265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7D981949-B1F2-B941-888E-B2640C41305D}"/>
              </a:ext>
            </a:extLst>
          </p:cNvPr>
          <p:cNvSpPr/>
          <p:nvPr userDrawn="1"/>
        </p:nvSpPr>
        <p:spPr>
          <a:xfrm>
            <a:off x="6060770" y="4914603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88786A4-7A03-B44A-98FF-C9D0F486875F}"/>
              </a:ext>
            </a:extLst>
          </p:cNvPr>
          <p:cNvSpPr/>
          <p:nvPr userDrawn="1"/>
        </p:nvSpPr>
        <p:spPr>
          <a:xfrm>
            <a:off x="6060770" y="3943643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7BD1615-617E-A44A-8741-7F4045CC424B}"/>
              </a:ext>
            </a:extLst>
          </p:cNvPr>
          <p:cNvSpPr/>
          <p:nvPr userDrawn="1"/>
        </p:nvSpPr>
        <p:spPr>
          <a:xfrm>
            <a:off x="6051343" y="2765292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AFECCB7-37ED-AE46-AD9A-9B9969839796}"/>
              </a:ext>
            </a:extLst>
          </p:cNvPr>
          <p:cNvSpPr/>
          <p:nvPr userDrawn="1"/>
        </p:nvSpPr>
        <p:spPr>
          <a:xfrm>
            <a:off x="6051343" y="2039428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B150AE-300D-B540-B2A3-36E08CFDD2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1936" y="1140180"/>
            <a:ext cx="1395946" cy="51232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7D5C930-C998-4843-8E28-20BB3AB2918C}"/>
              </a:ext>
            </a:extLst>
          </p:cNvPr>
          <p:cNvSpPr/>
          <p:nvPr userDrawn="1"/>
        </p:nvSpPr>
        <p:spPr>
          <a:xfrm>
            <a:off x="5466604" y="5485821"/>
            <a:ext cx="1334878" cy="293872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8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1E738C-0789-48CF-9B08-EDB25FA8773E}"/>
              </a:ext>
            </a:extLst>
          </p:cNvPr>
          <p:cNvSpPr/>
          <p:nvPr userDrawn="1"/>
        </p:nvSpPr>
        <p:spPr>
          <a:xfrm>
            <a:off x="6039568" y="874959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BA41B53-91BB-40D3-88B1-CC120103BDE8}"/>
              </a:ext>
            </a:extLst>
          </p:cNvPr>
          <p:cNvSpPr/>
          <p:nvPr userDrawn="1"/>
        </p:nvSpPr>
        <p:spPr>
          <a:xfrm>
            <a:off x="6060770" y="5621613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0B357F-4781-4B12-9A60-EB0A5230A970}"/>
              </a:ext>
            </a:extLst>
          </p:cNvPr>
          <p:cNvCxnSpPr>
            <a:cxnSpLocks/>
          </p:cNvCxnSpPr>
          <p:nvPr userDrawn="1"/>
        </p:nvCxnSpPr>
        <p:spPr>
          <a:xfrm>
            <a:off x="6521215" y="189665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4B3C37-760C-4139-8B8B-41E4DF20CD7E}"/>
              </a:ext>
            </a:extLst>
          </p:cNvPr>
          <p:cNvCxnSpPr>
            <a:cxnSpLocks/>
          </p:cNvCxnSpPr>
          <p:nvPr userDrawn="1"/>
        </p:nvCxnSpPr>
        <p:spPr>
          <a:xfrm>
            <a:off x="5010059" y="716287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FA30A6-3891-440E-A987-77752A24C091}"/>
              </a:ext>
            </a:extLst>
          </p:cNvPr>
          <p:cNvCxnSpPr>
            <a:cxnSpLocks/>
          </p:cNvCxnSpPr>
          <p:nvPr userDrawn="1"/>
        </p:nvCxnSpPr>
        <p:spPr>
          <a:xfrm>
            <a:off x="4994143" y="2602153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2117436-67E6-4025-AD82-CDD769F51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1215" y="2358690"/>
            <a:ext cx="1460933" cy="3304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B54A05-290A-4E6F-93E0-8E05C33C25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83538" y="3071257"/>
            <a:ext cx="1274485" cy="45782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2E9956-9F0C-4C91-80DF-3BA4B04C219A}"/>
              </a:ext>
            </a:extLst>
          </p:cNvPr>
          <p:cNvCxnSpPr>
            <a:cxnSpLocks/>
          </p:cNvCxnSpPr>
          <p:nvPr userDrawn="1"/>
        </p:nvCxnSpPr>
        <p:spPr>
          <a:xfrm>
            <a:off x="6521215" y="369717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E2D7DC-3D05-4EE3-9E3E-B247F7DA7DD3}"/>
              </a:ext>
            </a:extLst>
          </p:cNvPr>
          <p:cNvCxnSpPr>
            <a:cxnSpLocks/>
          </p:cNvCxnSpPr>
          <p:nvPr userDrawn="1"/>
        </p:nvCxnSpPr>
        <p:spPr>
          <a:xfrm>
            <a:off x="5049451" y="4715265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3557A12-7B54-4B1D-A070-E66D2A493F14}"/>
              </a:ext>
            </a:extLst>
          </p:cNvPr>
          <p:cNvSpPr/>
          <p:nvPr userDrawn="1"/>
        </p:nvSpPr>
        <p:spPr>
          <a:xfrm>
            <a:off x="6060770" y="4914603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2288F8-742E-469D-BAD1-F38DD825BE92}"/>
              </a:ext>
            </a:extLst>
          </p:cNvPr>
          <p:cNvSpPr/>
          <p:nvPr userDrawn="1"/>
        </p:nvSpPr>
        <p:spPr>
          <a:xfrm>
            <a:off x="6060770" y="3943643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63424A6-1D32-46C3-B0E0-21D60158D1BD}"/>
              </a:ext>
            </a:extLst>
          </p:cNvPr>
          <p:cNvSpPr/>
          <p:nvPr userDrawn="1"/>
        </p:nvSpPr>
        <p:spPr>
          <a:xfrm>
            <a:off x="6051343" y="2765292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A9EF6FB-4748-430B-97BA-6D68CC460A9B}"/>
              </a:ext>
            </a:extLst>
          </p:cNvPr>
          <p:cNvSpPr/>
          <p:nvPr userDrawn="1"/>
        </p:nvSpPr>
        <p:spPr>
          <a:xfrm>
            <a:off x="6051343" y="2039428"/>
            <a:ext cx="131732" cy="131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57117CD-03DB-49A6-BF08-E49D11E753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80868" y="1140180"/>
            <a:ext cx="1717013" cy="63015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A954927-3C66-415D-89F2-9AE3C53DDD44}"/>
              </a:ext>
            </a:extLst>
          </p:cNvPr>
          <p:cNvSpPr/>
          <p:nvPr userDrawn="1"/>
        </p:nvSpPr>
        <p:spPr>
          <a:xfrm>
            <a:off x="5466604" y="6247817"/>
            <a:ext cx="1334878" cy="293872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2E6B34E-A1FF-47D2-A953-0404910E8A54}"/>
              </a:ext>
            </a:extLst>
          </p:cNvPr>
          <p:cNvCxnSpPr>
            <a:cxnSpLocks/>
          </p:cNvCxnSpPr>
          <p:nvPr userDrawn="1"/>
        </p:nvCxnSpPr>
        <p:spPr>
          <a:xfrm>
            <a:off x="6521215" y="4987210"/>
            <a:ext cx="687823" cy="0"/>
          </a:xfrm>
          <a:prstGeom prst="line">
            <a:avLst/>
          </a:prstGeom>
          <a:ln w="47625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D23924-CDB1-4882-BF0D-D87E18A1ABCF}"/>
              </a:ext>
            </a:extLst>
          </p:cNvPr>
          <p:cNvCxnSpPr>
            <a:cxnSpLocks/>
            <a:endCxn id="26" idx="0"/>
          </p:cNvCxnSpPr>
          <p:nvPr userDrawn="1"/>
        </p:nvCxnSpPr>
        <p:spPr>
          <a:xfrm>
            <a:off x="6096000" y="0"/>
            <a:ext cx="38043" cy="62478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36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E59F3F-64B0-4849-87C1-36B32CCE4315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198DF-A1EC-46CD-A5D1-547F12F621F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6802" y="2220686"/>
            <a:ext cx="10466997" cy="3526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C9021C-146C-4E0D-91F4-1FC6FC6AF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4008"/>
            <a:ext cx="10515600" cy="95668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E6522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Heading, heading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100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580D98-2D8D-4A49-B431-9F3F03D75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30" r="12507"/>
          <a:stretch/>
        </p:blipFill>
        <p:spPr>
          <a:xfrm>
            <a:off x="5210907" y="0"/>
            <a:ext cx="6981093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72162-AA3A-F449-8EC0-945E069169BC}"/>
              </a:ext>
            </a:extLst>
          </p:cNvPr>
          <p:cNvCxnSpPr/>
          <p:nvPr userDrawn="1"/>
        </p:nvCxnSpPr>
        <p:spPr>
          <a:xfrm>
            <a:off x="923356" y="2464996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8217359-739C-4AA0-9F1E-4D1DEB26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46" y="2693409"/>
            <a:ext cx="3485606" cy="1325562"/>
          </a:xfrm>
          <a:prstGeom prst="rect">
            <a:avLst/>
          </a:prstGeom>
        </p:spPr>
        <p:txBody>
          <a:bodyPr/>
          <a:lstStyle>
            <a:lvl1pPr>
              <a:defRPr b="1">
                <a:latin typeface="Proxima Nova" panose="02000506030000020004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069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1EB836-0803-2642-95AE-F40A5B82E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964"/>
          <a:stretch/>
        </p:blipFill>
        <p:spPr>
          <a:xfrm>
            <a:off x="1" y="-300117"/>
            <a:ext cx="12192000" cy="7158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78D3FF-F187-6849-BBBB-647126E3AB3F}"/>
              </a:ext>
            </a:extLst>
          </p:cNvPr>
          <p:cNvSpPr/>
          <p:nvPr userDrawn="1"/>
        </p:nvSpPr>
        <p:spPr>
          <a:xfrm>
            <a:off x="0" y="3968885"/>
            <a:ext cx="12192000" cy="2889115"/>
          </a:xfrm>
          <a:prstGeom prst="rect">
            <a:avLst/>
          </a:prstGeom>
          <a:solidFill>
            <a:srgbClr val="008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F3E6C-787F-4930-BC78-93598FBE886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" y="5098028"/>
            <a:ext cx="12192000" cy="769937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100000"/>
              </a:lnSpc>
              <a:buNone/>
              <a:defRPr lang="en-US" sz="4400" b="1" i="0" kern="1200" dirty="0" smtClean="0">
                <a:solidFill>
                  <a:schemeClr val="bg1"/>
                </a:solidFill>
                <a:latin typeface="Proxima Nova" panose="02000506030000020004" pitchFamily="2" charset="77"/>
                <a:ea typeface="Lato Thin" charset="0"/>
                <a:cs typeface="Lato Thin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062780-6ED9-EA4A-8759-1B0109B09EEE}"/>
              </a:ext>
            </a:extLst>
          </p:cNvPr>
          <p:cNvCxnSpPr/>
          <p:nvPr userDrawn="1"/>
        </p:nvCxnSpPr>
        <p:spPr>
          <a:xfrm>
            <a:off x="5499539" y="4842748"/>
            <a:ext cx="1192923" cy="0"/>
          </a:xfrm>
          <a:prstGeom prst="line">
            <a:avLst/>
          </a:prstGeom>
          <a:ln w="698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77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580D98-2D8D-4A49-B431-9F3F03D75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146" t="-1972" r="6434" b="1"/>
          <a:stretch/>
        </p:blipFill>
        <p:spPr>
          <a:xfrm>
            <a:off x="5522976" y="-149864"/>
            <a:ext cx="6669024" cy="7007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A0DFD-076D-E345-845F-73E7BBB47F21}"/>
              </a:ext>
            </a:extLst>
          </p:cNvPr>
          <p:cNvSpPr txBox="1"/>
          <p:nvPr userDrawn="1"/>
        </p:nvSpPr>
        <p:spPr>
          <a:xfrm>
            <a:off x="752385" y="3087906"/>
            <a:ext cx="4482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i="0" dirty="0">
                <a:solidFill>
                  <a:schemeClr val="tx1"/>
                </a:solidFill>
                <a:latin typeface="Proxima Nova" panose="02000506030000020004" pitchFamily="2" charset="77"/>
                <a:ea typeface="Lato" charset="0"/>
                <a:cs typeface="Lato" charset="0"/>
              </a:rPr>
              <a:t>Q&amp;A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72162-AA3A-F449-8EC0-945E069169BC}"/>
              </a:ext>
            </a:extLst>
          </p:cNvPr>
          <p:cNvCxnSpPr/>
          <p:nvPr userDrawn="1"/>
        </p:nvCxnSpPr>
        <p:spPr>
          <a:xfrm>
            <a:off x="818645" y="2914189"/>
            <a:ext cx="1192923" cy="0"/>
          </a:xfrm>
          <a:prstGeom prst="line">
            <a:avLst/>
          </a:prstGeom>
          <a:ln w="698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66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43010B4-D839-4C4D-9956-85EB84DEBC31}"/>
              </a:ext>
            </a:extLst>
          </p:cNvPr>
          <p:cNvSpPr/>
          <p:nvPr userDrawn="1"/>
        </p:nvSpPr>
        <p:spPr>
          <a:xfrm>
            <a:off x="0" y="10425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858E">
                  <a:lumMod val="88000"/>
                </a:srgbClr>
              </a:gs>
              <a:gs pos="90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6E263B-0C91-0848-AD24-7D21B7850539}"/>
              </a:ext>
            </a:extLst>
          </p:cNvPr>
          <p:cNvSpPr/>
          <p:nvPr userDrawn="1"/>
        </p:nvSpPr>
        <p:spPr>
          <a:xfrm>
            <a:off x="2298205" y="2560164"/>
            <a:ext cx="1221984" cy="11897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hape 2934">
            <a:extLst>
              <a:ext uri="{FF2B5EF4-FFF2-40B4-BE49-F238E27FC236}">
                <a16:creationId xmlns:a16="http://schemas.microsoft.com/office/drawing/2014/main" id="{F72EC4E6-93B3-6E47-A047-668C1DD76E8D}"/>
              </a:ext>
            </a:extLst>
          </p:cNvPr>
          <p:cNvSpPr/>
          <p:nvPr userDrawn="1"/>
        </p:nvSpPr>
        <p:spPr>
          <a:xfrm>
            <a:off x="2648913" y="2774637"/>
            <a:ext cx="554433" cy="742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ABB723-5858-2045-9CFB-8F50064CD3C9}"/>
              </a:ext>
            </a:extLst>
          </p:cNvPr>
          <p:cNvSpPr/>
          <p:nvPr userDrawn="1"/>
        </p:nvSpPr>
        <p:spPr>
          <a:xfrm>
            <a:off x="5337588" y="2560164"/>
            <a:ext cx="1221984" cy="11897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7074099-AF4D-744B-9472-769F0F61CFC1}"/>
              </a:ext>
            </a:extLst>
          </p:cNvPr>
          <p:cNvSpPr/>
          <p:nvPr userDrawn="1"/>
        </p:nvSpPr>
        <p:spPr>
          <a:xfrm>
            <a:off x="8192946" y="2560164"/>
            <a:ext cx="1221984" cy="11897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hape 2836">
            <a:extLst>
              <a:ext uri="{FF2B5EF4-FFF2-40B4-BE49-F238E27FC236}">
                <a16:creationId xmlns:a16="http://schemas.microsoft.com/office/drawing/2014/main" id="{123F7C19-B463-8244-9970-554156EA0764}"/>
              </a:ext>
            </a:extLst>
          </p:cNvPr>
          <p:cNvSpPr>
            <a:spLocks noChangeAspect="1"/>
          </p:cNvSpPr>
          <p:nvPr userDrawn="1"/>
        </p:nvSpPr>
        <p:spPr>
          <a:xfrm>
            <a:off x="5654576" y="2961043"/>
            <a:ext cx="621873" cy="45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14" name="Shape 2628">
            <a:extLst>
              <a:ext uri="{FF2B5EF4-FFF2-40B4-BE49-F238E27FC236}">
                <a16:creationId xmlns:a16="http://schemas.microsoft.com/office/drawing/2014/main" id="{7EB534F3-7043-E442-BA57-8E0C12538546}"/>
              </a:ext>
            </a:extLst>
          </p:cNvPr>
          <p:cNvSpPr/>
          <p:nvPr userDrawn="1"/>
        </p:nvSpPr>
        <p:spPr>
          <a:xfrm>
            <a:off x="8526853" y="2852505"/>
            <a:ext cx="602822" cy="586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DDF02-47E5-FA46-B264-8BE0CD9DF044}"/>
              </a:ext>
            </a:extLst>
          </p:cNvPr>
          <p:cNvSpPr txBox="1"/>
          <p:nvPr userDrawn="1"/>
        </p:nvSpPr>
        <p:spPr>
          <a:xfrm>
            <a:off x="1490133" y="4148667"/>
            <a:ext cx="2810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Australia, USA, Europe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9E76F-0468-454F-BAD1-659D5C2360B9}"/>
              </a:ext>
            </a:extLst>
          </p:cNvPr>
          <p:cNvSpPr txBox="1"/>
          <p:nvPr userDrawn="1"/>
        </p:nvSpPr>
        <p:spPr>
          <a:xfrm>
            <a:off x="4531360" y="4148667"/>
            <a:ext cx="287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enquiries@</a:t>
            </a:r>
            <a:b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</a:br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accessibilityoz.</a:t>
            </a:r>
            <a:b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</a:br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9C4D1-1C1D-3C43-9091-6EDA96792E9D}"/>
              </a:ext>
            </a:extLst>
          </p:cNvPr>
          <p:cNvSpPr txBox="1"/>
          <p:nvPr userDrawn="1"/>
        </p:nvSpPr>
        <p:spPr>
          <a:xfrm>
            <a:off x="7555042" y="4148667"/>
            <a:ext cx="255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Australia: </a:t>
            </a:r>
            <a:b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</a:br>
            <a:r>
              <a:rPr lang="en-US" sz="2400" b="1" i="0" dirty="0">
                <a:solidFill>
                  <a:schemeClr val="bg1"/>
                </a:solidFill>
                <a:latin typeface="Proxima Nova" panose="02000506030000020004" pitchFamily="2" charset="77"/>
              </a:rPr>
              <a:t>0408 223 391</a:t>
            </a:r>
          </a:p>
        </p:txBody>
      </p:sp>
    </p:spTree>
    <p:extLst>
      <p:ext uri="{BB962C8B-B14F-4D97-AF65-F5344CB8AC3E}">
        <p14:creationId xmlns:p14="http://schemas.microsoft.com/office/powerpoint/2010/main" val="379217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E59F3F-64B0-4849-87C1-36B32CCE4315}"/>
              </a:ext>
            </a:extLst>
          </p:cNvPr>
          <p:cNvCxnSpPr/>
          <p:nvPr userDrawn="1"/>
        </p:nvCxnSpPr>
        <p:spPr>
          <a:xfrm>
            <a:off x="5520756" y="556350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198DF-A1EC-46CD-A5D1-547F12F621F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6802" y="2220686"/>
            <a:ext cx="10466997" cy="3526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0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C9021C-146C-4E0D-91F4-1FC6FC6AF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4008"/>
            <a:ext cx="10515600" cy="95668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E6522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Heading, heading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019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580D98-2D8D-4A49-B431-9F3F03D75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30" r="12507"/>
          <a:stretch/>
        </p:blipFill>
        <p:spPr>
          <a:xfrm>
            <a:off x="5210907" y="0"/>
            <a:ext cx="6981093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72162-AA3A-F449-8EC0-945E069169BC}"/>
              </a:ext>
            </a:extLst>
          </p:cNvPr>
          <p:cNvCxnSpPr/>
          <p:nvPr userDrawn="1"/>
        </p:nvCxnSpPr>
        <p:spPr>
          <a:xfrm>
            <a:off x="923356" y="2464996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8217359-739C-4AA0-9F1E-4D1DEB26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46" y="2693409"/>
            <a:ext cx="3485606" cy="1325562"/>
          </a:xfrm>
          <a:prstGeom prst="rect">
            <a:avLst/>
          </a:prstGeom>
        </p:spPr>
        <p:txBody>
          <a:bodyPr/>
          <a:lstStyle>
            <a:lvl1pPr>
              <a:defRPr b="1">
                <a:latin typeface="Proxima Nova" panose="02000506030000020004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06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7EDCD-EF8A-4E58-B05A-0CA8025A1E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7845" y="2623556"/>
            <a:ext cx="4073978" cy="212248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buNone/>
              <a:defRPr lang="en-US" sz="4400" b="1" i="0" kern="1200" dirty="0" smtClean="0">
                <a:solidFill>
                  <a:schemeClr val="tx1"/>
                </a:solidFill>
                <a:latin typeface="Proxima Nova" panose="02000506030000020004" pitchFamily="2" charset="77"/>
                <a:ea typeface="Lato Thin" charset="0"/>
                <a:cs typeface="Lato Thin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80D98-2D8D-4A49-B431-9F3F03D75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30" r="12507"/>
          <a:stretch/>
        </p:blipFill>
        <p:spPr>
          <a:xfrm>
            <a:off x="5210907" y="0"/>
            <a:ext cx="6981093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72162-AA3A-F449-8EC0-945E069169BC}"/>
              </a:ext>
            </a:extLst>
          </p:cNvPr>
          <p:cNvCxnSpPr/>
          <p:nvPr userDrawn="1"/>
        </p:nvCxnSpPr>
        <p:spPr>
          <a:xfrm>
            <a:off x="923356" y="2464996"/>
            <a:ext cx="1192923" cy="0"/>
          </a:xfrm>
          <a:prstGeom prst="line">
            <a:avLst/>
          </a:prstGeom>
          <a:ln w="69850">
            <a:solidFill>
              <a:srgbClr val="E652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34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BC5714-2846-C740-9C75-B25071FB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COVER PAGES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04CDC-0EC0-4E47-B7E6-B4D95E2CA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CB0B-E23B-F24B-A458-46B8E6138B27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49A90-D69E-C24A-91CE-50FE4E435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4E345-D920-7F41-A2EC-A9094E54C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F32F1-4F42-6E4D-8409-3BEA5830BE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2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D50400-1BF3-C246-A2E9-054443878FFD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</a:t>
            </a:r>
          </a:p>
        </p:txBody>
      </p:sp>
      <p:pic>
        <p:nvPicPr>
          <p:cNvPr id="8" name="Picture 7" descr="Twitter_Orange.png">
            <a:extLst>
              <a:ext uri="{FF2B5EF4-FFF2-40B4-BE49-F238E27FC236}">
                <a16:creationId xmlns:a16="http://schemas.microsoft.com/office/drawing/2014/main" id="{88C8C900-0613-B845-AA7B-5F88A223BD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A0BDD-A914-8841-83A0-93496877836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6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7" r:id="rId2"/>
    <p:sldLayoutId id="2147483700" r:id="rId3"/>
    <p:sldLayoutId id="2147483828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4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D50400-1BF3-C246-A2E9-054443878FFD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</a:t>
            </a:r>
          </a:p>
        </p:txBody>
      </p:sp>
      <p:pic>
        <p:nvPicPr>
          <p:cNvPr id="8" name="Picture 7" descr="Twitter_Orange.png">
            <a:extLst>
              <a:ext uri="{FF2B5EF4-FFF2-40B4-BE49-F238E27FC236}">
                <a16:creationId xmlns:a16="http://schemas.microsoft.com/office/drawing/2014/main" id="{88C8C900-0613-B845-AA7B-5F88A223BD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A0BDD-A914-8841-83A0-9349687783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9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9" r:id="rId2"/>
    <p:sldLayoutId id="2147483791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BC5714-2846-C740-9C75-B25071FB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COVER PAGES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04CDC-0EC0-4E47-B7E6-B4D95E2CA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CB0B-E23B-F24B-A458-46B8E6138B27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49A90-D69E-C24A-91CE-50FE4E435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4E345-D920-7F41-A2EC-A9094E54C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F32F1-4F42-6E4D-8409-3BEA5830BE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46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D50400-1BF3-C246-A2E9-054443878FFD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</a:t>
            </a:r>
          </a:p>
        </p:txBody>
      </p:sp>
      <p:pic>
        <p:nvPicPr>
          <p:cNvPr id="8" name="Picture 7" descr="Twitter_Orange.png">
            <a:extLst>
              <a:ext uri="{FF2B5EF4-FFF2-40B4-BE49-F238E27FC236}">
                <a16:creationId xmlns:a16="http://schemas.microsoft.com/office/drawing/2014/main" id="{88C8C900-0613-B845-AA7B-5F88A223BD4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A0BDD-A914-8841-83A0-93496877836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5" r:id="rId4"/>
    <p:sldLayoutId id="2147483826" r:id="rId5"/>
    <p:sldLayoutId id="2147483827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3A64D-7FFB-BE49-BF12-7B56D36E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9833-5507-6D4D-BEAB-7F8F06B46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89008-11D3-514E-9BDC-1EE581BF2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42E4-C94E-034E-B1CB-1E765C34D908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BB10C-FBCF-2144-8F08-549DE6B31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3EF26-0F88-A44B-AA1E-7D0C0D5B2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D9C83-CD24-0842-B6CC-914DB33C7B1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72521-8E14-4D3B-B31A-E09F9E8056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5826" y="6033155"/>
            <a:ext cx="1893054" cy="6947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14B9D-E47D-432B-8E22-B8DE182E5163}"/>
              </a:ext>
            </a:extLst>
          </p:cNvPr>
          <p:cNvSpPr/>
          <p:nvPr userDrawn="1"/>
        </p:nvSpPr>
        <p:spPr>
          <a:xfrm>
            <a:off x="701166" y="6201899"/>
            <a:ext cx="2151762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1600" cap="none" spc="0" dirty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@accessibilityoz  </a:t>
            </a:r>
          </a:p>
        </p:txBody>
      </p:sp>
      <p:pic>
        <p:nvPicPr>
          <p:cNvPr id="10" name="Picture 9" descr="Twitter_Orange.png">
            <a:extLst>
              <a:ext uri="{FF2B5EF4-FFF2-40B4-BE49-F238E27FC236}">
                <a16:creationId xmlns:a16="http://schemas.microsoft.com/office/drawing/2014/main" id="{AFE123B8-C411-44BB-8FAB-9DBF041183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9" y="6226026"/>
            <a:ext cx="334770" cy="33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0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3911E035-5639-4ED0-ABF7-8B29D974361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/>
              <a:t>How to read a VPAT</a:t>
            </a:r>
          </a:p>
        </p:txBody>
      </p:sp>
      <p:sp>
        <p:nvSpPr>
          <p:cNvPr id="2" name="TextBox 1" descr="The European Accessibility Act&#10;What you need to do and what you can do today&#10;">
            <a:extLst>
              <a:ext uri="{FF2B5EF4-FFF2-40B4-BE49-F238E27FC236}">
                <a16:creationId xmlns:a16="http://schemas.microsoft.com/office/drawing/2014/main" id="{47006440-6F56-4DCF-B313-29C77BE6125D}"/>
              </a:ext>
            </a:extLst>
          </p:cNvPr>
          <p:cNvSpPr txBox="1"/>
          <p:nvPr/>
        </p:nvSpPr>
        <p:spPr>
          <a:xfrm>
            <a:off x="-809232" y="255384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+mn-ea"/>
                <a:cs typeface="+mn-cs"/>
              </a:rPr>
              <a:t>How to read a </a:t>
            </a:r>
            <a:b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+mn-ea"/>
                <a:cs typeface="+mn-cs"/>
              </a:rPr>
            </a:br>
            <a:r>
              <a:rPr kumimoji="0" lang="en-A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 panose="02000506030000020004" pitchFamily="2" charset="77"/>
                <a:ea typeface="+mn-ea"/>
                <a:cs typeface="+mn-cs"/>
              </a:rPr>
              <a:t>VPAT (ACR)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 panose="02000506030000020004" pitchFamily="2" charset="77"/>
              <a:ea typeface="+mn-ea"/>
              <a:cs typeface="+mn-cs"/>
            </a:endParaRPr>
          </a:p>
        </p:txBody>
      </p:sp>
      <p:pic>
        <p:nvPicPr>
          <p:cNvPr id="5" name="Picture 4" descr="Orange Twitter logo">
            <a:extLst>
              <a:ext uri="{FF2B5EF4-FFF2-40B4-BE49-F238E27FC236}">
                <a16:creationId xmlns:a16="http://schemas.microsoft.com/office/drawing/2014/main" id="{BF68B5C6-14D4-4930-AD65-C669F0DAA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97" y="4230273"/>
            <a:ext cx="334770" cy="334770"/>
          </a:xfrm>
          <a:prstGeom prst="rect">
            <a:avLst/>
          </a:prstGeom>
        </p:spPr>
      </p:pic>
      <p:sp>
        <p:nvSpPr>
          <p:cNvPr id="4" name="Rectangle 3" descr="@accessibilityoz&#10;">
            <a:extLst>
              <a:ext uri="{FF2B5EF4-FFF2-40B4-BE49-F238E27FC236}">
                <a16:creationId xmlns:a16="http://schemas.microsoft.com/office/drawing/2014/main" id="{1420AA6B-0E2F-4596-957B-55A761D052CC}"/>
              </a:ext>
            </a:extLst>
          </p:cNvPr>
          <p:cNvSpPr/>
          <p:nvPr/>
        </p:nvSpPr>
        <p:spPr>
          <a:xfrm>
            <a:off x="9492191" y="4212992"/>
            <a:ext cx="1890577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 w="127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Proxima Nova Semibold"/>
                <a:ea typeface="+mn-ea"/>
                <a:cs typeface="Proxima Nova Semibold"/>
              </a:rPr>
              <a:t>@accessibilityoz</a:t>
            </a:r>
          </a:p>
        </p:txBody>
      </p:sp>
      <p:pic>
        <p:nvPicPr>
          <p:cNvPr id="3" name="Picture 2" descr="AccessibilityOz logo">
            <a:extLst>
              <a:ext uri="{FF2B5EF4-FFF2-40B4-BE49-F238E27FC236}">
                <a16:creationId xmlns:a16="http://schemas.microsoft.com/office/drawing/2014/main" id="{42CE06B1-27F6-4692-9914-AD9F6C874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293" y="5600941"/>
            <a:ext cx="2343640" cy="8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3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E19D66-0E37-4F18-8885-AEDA34BE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an ACR </a:t>
            </a:r>
            <a:r>
              <a:rPr lang="en-AU" u="sng" dirty="0"/>
              <a:t>is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566E6-5A18-414A-8F33-0DA93C291109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An accessibility audit report of a product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Only for Government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Only for web products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Always accurate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 good indicator of ATAG compliance</a:t>
            </a:r>
          </a:p>
        </p:txBody>
      </p:sp>
    </p:spTree>
    <p:extLst>
      <p:ext uri="{BB962C8B-B14F-4D97-AF65-F5344CB8AC3E}">
        <p14:creationId xmlns:p14="http://schemas.microsoft.com/office/powerpoint/2010/main" val="730668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CCE973-B4E6-4BE5-AAA4-7599A5FCC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Some ACR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DDFC4-7E3A-4E66-A868-4B0743F2573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Web products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Operating systems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Desktop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Photocopiers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Telephones, tablets and smart phones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0641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DD0365-1AF7-4423-B65D-7DA3FAEF0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Sections of an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EFF10-F98D-451E-B4D4-7766D0AEC98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Title “[Company Name] Accessibility Conformance Report”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Name of Product and version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Product Description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Report Date</a:t>
            </a:r>
          </a:p>
        </p:txBody>
      </p:sp>
    </p:spTree>
    <p:extLst>
      <p:ext uri="{BB962C8B-B14F-4D97-AF65-F5344CB8AC3E}">
        <p14:creationId xmlns:p14="http://schemas.microsoft.com/office/powerpoint/2010/main" val="513531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DD0365-1AF7-4423-B65D-7DA3FAEF0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Sections of an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EFF10-F98D-451E-B4D4-7766D0AEC98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Contact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Notes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Evaluation Methods Used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Report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Terms</a:t>
            </a:r>
          </a:p>
        </p:txBody>
      </p:sp>
    </p:spTree>
    <p:extLst>
      <p:ext uri="{BB962C8B-B14F-4D97-AF65-F5344CB8AC3E}">
        <p14:creationId xmlns:p14="http://schemas.microsoft.com/office/powerpoint/2010/main" val="356780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DD0365-1AF7-4423-B65D-7DA3FAEF0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Sections of an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EFF10-F98D-451E-B4D4-7766D0AEC98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Tables for each WCAG standard or guideline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Additional sections for Section 508 requirements</a:t>
            </a:r>
          </a:p>
        </p:txBody>
      </p:sp>
    </p:spTree>
    <p:extLst>
      <p:ext uri="{BB962C8B-B14F-4D97-AF65-F5344CB8AC3E}">
        <p14:creationId xmlns:p14="http://schemas.microsoft.com/office/powerpoint/2010/main" val="3256749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78C560-B691-4DFF-9FA2-3F51223F9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How to tell if a VPAT is reasonable in 10 minutes or less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2D7A1-6492-42E7-B2AF-1061AE448C7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How to tell if an ACR is reasonable in 10 minutes or less</a:t>
            </a:r>
          </a:p>
        </p:txBody>
      </p:sp>
    </p:spTree>
    <p:extLst>
      <p:ext uri="{BB962C8B-B14F-4D97-AF65-F5344CB8AC3E}">
        <p14:creationId xmlns:p14="http://schemas.microsoft.com/office/powerpoint/2010/main" val="414029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E0AF-695C-41BF-A49D-A56BD863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</p:spTree>
    <p:extLst>
      <p:ext uri="{BB962C8B-B14F-4D97-AF65-F5344CB8AC3E}">
        <p14:creationId xmlns:p14="http://schemas.microsoft.com/office/powerpoint/2010/main" val="518941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500BB-A48C-4986-9724-3959F74C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7D67-1676-4985-AA11-1F868B4B238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Have an inaccurate or unclear description of the product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Does the Notes section explicitly says the VPAT does not cover essential features?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Not dated or dated over 12 months*</a:t>
            </a:r>
          </a:p>
        </p:txBody>
      </p:sp>
    </p:spTree>
    <p:extLst>
      <p:ext uri="{BB962C8B-B14F-4D97-AF65-F5344CB8AC3E}">
        <p14:creationId xmlns:p14="http://schemas.microsoft.com/office/powerpoint/2010/main" val="2152292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500BB-A48C-4986-9724-3959F74C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7D67-1676-4985-AA11-1F868B4B238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Not using the latest version of the VPAT (which is 2.5: November 2023)*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Not contain details of testing undertaken (“evaluation methods used”), or generic descriptions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6521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500BB-A48C-4986-9724-3959F74C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7D67-1676-4985-AA11-1F868B4B238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Automated testing only in the Evaluation Methods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Mention only of screen readers in the Evaluation Methods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No mention of mobile and mobile assistive technology testing*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857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 AccessibilityOz employees posing in front of a small creek.">
            <a:extLst>
              <a:ext uri="{FF2B5EF4-FFF2-40B4-BE49-F238E27FC236}">
                <a16:creationId xmlns:a16="http://schemas.microsoft.com/office/drawing/2014/main" id="{B18CB031-B70E-4239-A1B4-F7676485A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4" b="109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FDA90A-2955-4E16-B9A1-66A56CA41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1468" y="5288436"/>
            <a:ext cx="3469064" cy="978665"/>
          </a:xfrm>
          <a:prstGeom prst="rect">
            <a:avLst/>
          </a:prstGeom>
          <a:solidFill>
            <a:srgbClr val="F05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003AA0-A430-9E44-91EC-7E644FB261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61468" y="5647968"/>
            <a:ext cx="3469064" cy="586359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bg1"/>
                </a:solidFill>
                <a:latin typeface="Proxima Nova" panose="02000506030000020004" pitchFamily="2" charset="77"/>
              </a:defRPr>
            </a:lvl1pPr>
          </a:lstStyle>
          <a:p>
            <a:r>
              <a:rPr lang="en-AU" dirty="0"/>
              <a:t>Meet our team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4EAA4E-E0EB-4759-B276-3CBF79A4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23101" y="5505684"/>
            <a:ext cx="945798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799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500BB-A48C-4986-9724-3959F74C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7D67-1676-4985-AA11-1F868B4B238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Missing or inaccurate Contact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“Not evaluated” in Level A or AA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One VPAT for multiple products*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Cells without content</a:t>
            </a:r>
          </a:p>
        </p:txBody>
      </p:sp>
    </p:spTree>
    <p:extLst>
      <p:ext uri="{BB962C8B-B14F-4D97-AF65-F5344CB8AC3E}">
        <p14:creationId xmlns:p14="http://schemas.microsoft.com/office/powerpoint/2010/main" val="1364250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500BB-A48C-4986-9724-3959F74C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Red flags for ACRs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7D67-1676-4985-AA11-1F868B4B2384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Terminology such as “Passes”, “Fails”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 lot of “NA”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All “Supports”*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0102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8728-5F94-4EB9-8938-4CC8C424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does a good ACR look like?</a:t>
            </a:r>
          </a:p>
        </p:txBody>
      </p:sp>
    </p:spTree>
    <p:extLst>
      <p:ext uri="{BB962C8B-B14F-4D97-AF65-F5344CB8AC3E}">
        <p14:creationId xmlns:p14="http://schemas.microsoft.com/office/powerpoint/2010/main" val="3552958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BD84B2-54D0-453C-B57E-5C5278B9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good ACR will…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63AA-08CE-408D-8E49-8169E6B99A5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Have explanations for each criteria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Uses conventional wording: “Supports”, “Partially Supports”, “Does not Support”, “Not Applicable”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Stand up to questioning</a:t>
            </a:r>
          </a:p>
        </p:txBody>
      </p:sp>
    </p:spTree>
    <p:extLst>
      <p:ext uri="{BB962C8B-B14F-4D97-AF65-F5344CB8AC3E}">
        <p14:creationId xmlns:p14="http://schemas.microsoft.com/office/powerpoint/2010/main" val="3392647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BD84B2-54D0-453C-B57E-5C5278B9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good ACR will…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63AA-08CE-408D-8E49-8169E6B99A51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Have been written by someone other than the product vendor*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Have a clear description of the product, including associated features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Refer to existing accessibility testing tools in the testing undertaken</a:t>
            </a:r>
          </a:p>
        </p:txBody>
      </p:sp>
    </p:spTree>
    <p:extLst>
      <p:ext uri="{BB962C8B-B14F-4D97-AF65-F5344CB8AC3E}">
        <p14:creationId xmlns:p14="http://schemas.microsoft.com/office/powerpoint/2010/main" val="4159202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7608BA-46C2-48C3-AE32-FD5DF9EA71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5098028"/>
            <a:ext cx="12192000" cy="7699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" panose="02000506030000020004" pitchFamily="2" charset="77"/>
                <a:ea typeface="Lato Thin" charset="0"/>
                <a:cs typeface="Lato Thin" charset="0"/>
              </a:rPr>
              <a:t>Assessing the accuracy of an ACR</a:t>
            </a:r>
          </a:p>
        </p:txBody>
      </p:sp>
    </p:spTree>
    <p:extLst>
      <p:ext uri="{BB962C8B-B14F-4D97-AF65-F5344CB8AC3E}">
        <p14:creationId xmlns:p14="http://schemas.microsoft.com/office/powerpoint/2010/main" val="873112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651E-3EE5-4026-BC49-B2165A5E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First, read through the ACR</a:t>
            </a:r>
          </a:p>
        </p:txBody>
      </p:sp>
    </p:spTree>
    <p:extLst>
      <p:ext uri="{BB962C8B-B14F-4D97-AF65-F5344CB8AC3E}">
        <p14:creationId xmlns:p14="http://schemas.microsoft.com/office/powerpoint/2010/main" val="1938694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43852E-9D8D-44E5-968D-F2AC11F2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Read through the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0CBD8-E382-49C8-A55B-4CAB5CB75FFC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Does the ACR contain reference to known accessibility issues with the product? If you don’t know the product – Google it!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Read through the description – does it accurately describe the product and its essential features?</a:t>
            </a:r>
          </a:p>
        </p:txBody>
      </p:sp>
    </p:spTree>
    <p:extLst>
      <p:ext uri="{BB962C8B-B14F-4D97-AF65-F5344CB8AC3E}">
        <p14:creationId xmlns:p14="http://schemas.microsoft.com/office/powerpoint/2010/main" val="2392233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43852E-9D8D-44E5-968D-F2AC11F2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Read through the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0CBD8-E382-49C8-A55B-4CAB5CB75FFC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Read through the Evaluation Methods. Do they sound reasonable?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Are there NAs for features the product definitely has?</a:t>
            </a:r>
          </a:p>
        </p:txBody>
      </p:sp>
    </p:spTree>
    <p:extLst>
      <p:ext uri="{BB962C8B-B14F-4D97-AF65-F5344CB8AC3E}">
        <p14:creationId xmlns:p14="http://schemas.microsoft.com/office/powerpoint/2010/main" val="3638358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43852E-9D8D-44E5-968D-F2AC11F2A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Read through the ACR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0CBD8-E382-49C8-A55B-4CAB5CB75FFC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Are the exceptions reasonable or will they block access to essential functionality?</a:t>
            </a:r>
          </a:p>
        </p:txBody>
      </p:sp>
    </p:spTree>
    <p:extLst>
      <p:ext uri="{BB962C8B-B14F-4D97-AF65-F5344CB8AC3E}">
        <p14:creationId xmlns:p14="http://schemas.microsoft.com/office/powerpoint/2010/main" val="218050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49540FCE-299D-4114-9C42-0D8B01FA66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People on our team have a range of disabilities</a:t>
            </a:r>
          </a:p>
        </p:txBody>
      </p:sp>
      <p:sp>
        <p:nvSpPr>
          <p:cNvPr id="2" name="TextBox 1" descr="Dyslexia&#10;Moderate vision impairment&#10;Epilepsy&#10;Migraines&#10;Severe vision impairment&#10;Physical impairment&#10;PTSD&#10;Crohn’s Disease&#10;Multiple Sclerosis&#10;Cerebral Palsy&#10;">
            <a:extLst>
              <a:ext uri="{FF2B5EF4-FFF2-40B4-BE49-F238E27FC236}">
                <a16:creationId xmlns:a16="http://schemas.microsoft.com/office/drawing/2014/main" id="{7BED7564-4CC7-4433-8A7B-24CF4634C37D}"/>
              </a:ext>
            </a:extLst>
          </p:cNvPr>
          <p:cNvSpPr txBox="1"/>
          <p:nvPr/>
        </p:nvSpPr>
        <p:spPr>
          <a:xfrm>
            <a:off x="6231160" y="1283030"/>
            <a:ext cx="58293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Dyslexia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Moderate vision impairment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Epilepsy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Migraines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Severe vision impairment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Physical impairment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PTSD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Crohn’s Disease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Multiple Sclerosis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77"/>
                <a:ea typeface="+mn-ea"/>
                <a:cs typeface="+mn-cs"/>
              </a:rPr>
              <a:t>Cerebral Palsy</a:t>
            </a:r>
          </a:p>
          <a:p>
            <a:pPr marL="571500" marR="0" lvl="0" indent="-5715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800">
                <a:solidFill>
                  <a:prstClr val="black"/>
                </a:solidFill>
                <a:latin typeface="Proxima Nova Medium" panose="02000506030000020004" pitchFamily="2" charset="77"/>
              </a:rPr>
              <a:t>Long COVID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Medium" panose="02000506030000020004" pitchFamily="2" charset="77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318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1B38-8183-41F5-BE24-051B9C30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Second, do some testing</a:t>
            </a:r>
          </a:p>
        </p:txBody>
      </p:sp>
    </p:spTree>
    <p:extLst>
      <p:ext uri="{BB962C8B-B14F-4D97-AF65-F5344CB8AC3E}">
        <p14:creationId xmlns:p14="http://schemas.microsoft.com/office/powerpoint/2010/main" val="3659699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516CE-7944-4945-AA8A-ED911637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Testing the accuracy of an ACR- keyboard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7944-8DCF-45D2-B630-2D9184BA4A40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2.1.1: Keyboard: Test the product with the keyboard. If you find any issues are they indicated in the ACR?</a:t>
            </a:r>
          </a:p>
        </p:txBody>
      </p:sp>
    </p:spTree>
    <p:extLst>
      <p:ext uri="{BB962C8B-B14F-4D97-AF65-F5344CB8AC3E}">
        <p14:creationId xmlns:p14="http://schemas.microsoft.com/office/powerpoint/2010/main" val="609511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516CE-7944-4945-AA8A-ED911637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Testing the accuracy of an ACR-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7944-8DCF-45D2-B630-2D9184BA4A40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2.2.2 Pause, Stop, Hide: Is there movement in the site? Does it have an accessible (mouse, keyboard, touch) pause feature or does it stop within 5 seconds. If not, is this included in the ACR?</a:t>
            </a:r>
          </a:p>
        </p:txBody>
      </p:sp>
    </p:spTree>
    <p:extLst>
      <p:ext uri="{BB962C8B-B14F-4D97-AF65-F5344CB8AC3E}">
        <p14:creationId xmlns:p14="http://schemas.microsoft.com/office/powerpoint/2010/main" val="3094876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8F90D0-FF03-485E-8104-3590E246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Testing the accuracy of an ACR – skip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7FE9A-4291-4612-B572-892928BC397A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2.4.1: Bypass Blocks: Does every page have a skip link and is it the first focusable link on the page? If not, is this included in the ACR?</a:t>
            </a:r>
          </a:p>
        </p:txBody>
      </p:sp>
    </p:spTree>
    <p:extLst>
      <p:ext uri="{BB962C8B-B14F-4D97-AF65-F5344CB8AC3E}">
        <p14:creationId xmlns:p14="http://schemas.microsoft.com/office/powerpoint/2010/main" val="3740062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8F90D0-FF03-485E-8104-3590E246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Testing the accuracy of an ACR –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7FE9A-4291-4612-B572-892928BC397A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3.3.1: Error identification: Submit an empty or incorrect form. Are the errors described appropriately? Do they have suggestions? If not, is this included in the ACR?”</a:t>
            </a:r>
          </a:p>
        </p:txBody>
      </p:sp>
    </p:spTree>
    <p:extLst>
      <p:ext uri="{BB962C8B-B14F-4D97-AF65-F5344CB8AC3E}">
        <p14:creationId xmlns:p14="http://schemas.microsoft.com/office/powerpoint/2010/main" val="2694803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8F90D0-FF03-485E-8104-3590E246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Testing the accuracy of an ACR – accessibility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7FE9A-4291-4612-B572-892928BC397A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Conduct a high-level accessibility audit (or hire someone to do it)</a:t>
            </a:r>
          </a:p>
        </p:txBody>
      </p:sp>
    </p:spTree>
    <p:extLst>
      <p:ext uri="{BB962C8B-B14F-4D97-AF65-F5344CB8AC3E}">
        <p14:creationId xmlns:p14="http://schemas.microsoft.com/office/powerpoint/2010/main" val="2868556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8F90D0-FF03-485E-8104-3590E246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Testing the accuracy of an ACR – user testing with people with disabilities with assistive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7FE9A-4291-4612-B572-892928BC397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6802" y="2674620"/>
            <a:ext cx="10466997" cy="3073037"/>
          </a:xfrm>
        </p:spPr>
        <p:txBody>
          <a:bodyPr/>
          <a:lstStyle/>
          <a:p>
            <a:r>
              <a:rPr lang="en-AU" dirty="0"/>
              <a:t>Ask potential users to see if they can use the product with their assistive technology*</a:t>
            </a:r>
          </a:p>
        </p:txBody>
      </p:sp>
    </p:spTree>
    <p:extLst>
      <p:ext uri="{BB962C8B-B14F-4D97-AF65-F5344CB8AC3E}">
        <p14:creationId xmlns:p14="http://schemas.microsoft.com/office/powerpoint/2010/main" val="2025994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1B38-8183-41F5-BE24-051B9C30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Third, reach out to the vendor</a:t>
            </a:r>
          </a:p>
        </p:txBody>
      </p:sp>
    </p:spTree>
    <p:extLst>
      <p:ext uri="{BB962C8B-B14F-4D97-AF65-F5344CB8AC3E}">
        <p14:creationId xmlns:p14="http://schemas.microsoft.com/office/powerpoint/2010/main" val="735722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16E23D-4C97-4821-AA4B-AE519456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do you do if there are red flags?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6C0C-AC74-4CEB-B842-D15B33F40E3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AU" dirty="0"/>
              <a:t>Question, question, question!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“Why is this dated 14 months ago? Has the product not been updated in 14 months?”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“Why did you say this section is NA when the product has this feature?”</a:t>
            </a:r>
          </a:p>
        </p:txBody>
      </p:sp>
    </p:spTree>
    <p:extLst>
      <p:ext uri="{BB962C8B-B14F-4D97-AF65-F5344CB8AC3E}">
        <p14:creationId xmlns:p14="http://schemas.microsoft.com/office/powerpoint/2010/main" val="3409673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16E23D-4C97-4821-AA4B-AE519456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6C0C-AC74-4CEB-B842-D15B33F40E3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“What kind of testing did you do to ensure compliance?”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“Why did you decide to fill out this ACR internally?”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“Why does the description omit essential features of the product?”</a:t>
            </a:r>
          </a:p>
        </p:txBody>
      </p:sp>
    </p:spTree>
    <p:extLst>
      <p:ext uri="{BB962C8B-B14F-4D97-AF65-F5344CB8AC3E}">
        <p14:creationId xmlns:p14="http://schemas.microsoft.com/office/powerpoint/2010/main" val="3572012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 descr="It’s not just &#10;about vision impairments">
            <a:extLst>
              <a:ext uri="{FF2B5EF4-FFF2-40B4-BE49-F238E27FC236}">
                <a16:creationId xmlns:a16="http://schemas.microsoft.com/office/drawing/2014/main" id="{BFB5196F-3DA3-A240-AB7D-4E0618D8F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410" y="791179"/>
            <a:ext cx="4638675" cy="2382837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Proxima Nova" panose="02000506030000020004" pitchFamily="2" charset="77"/>
              </a:defRPr>
            </a:lvl1pPr>
          </a:lstStyle>
          <a:p>
            <a:r>
              <a:rPr lang="en-AU" sz="3600" dirty="0"/>
              <a:t>It’s not just </a:t>
            </a:r>
            <a:br>
              <a:rPr lang="en-AU" sz="3600" dirty="0"/>
            </a:br>
            <a:r>
              <a:rPr lang="en-AU" sz="3600" dirty="0"/>
              <a:t>about vision impairments</a:t>
            </a:r>
          </a:p>
        </p:txBody>
      </p:sp>
    </p:spTree>
    <p:extLst>
      <p:ext uri="{BB962C8B-B14F-4D97-AF65-F5344CB8AC3E}">
        <p14:creationId xmlns:p14="http://schemas.microsoft.com/office/powerpoint/2010/main" val="2643619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16E23D-4C97-4821-AA4B-AE519456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6C0C-AC74-4CEB-B842-D15B33F40E3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“Why did you decide to test with only one screen reader?”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“There are a lot of Partially Supports. Do you have a timeline as to when these issues will be fixed?”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3591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21B38-8183-41F5-BE24-051B9C30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next?</a:t>
            </a:r>
          </a:p>
        </p:txBody>
      </p:sp>
    </p:spTree>
    <p:extLst>
      <p:ext uri="{BB962C8B-B14F-4D97-AF65-F5344CB8AC3E}">
        <p14:creationId xmlns:p14="http://schemas.microsoft.com/office/powerpoint/2010/main" val="1111661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16E23D-4C97-4821-AA4B-AE519456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6C0C-AC74-4CEB-B842-D15B33F40E3F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Develop a timeline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Update the contract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Develop an EEAAP (Equally Effective </a:t>
            </a:r>
            <a:r>
              <a:rPr lang="en-AU"/>
              <a:t>Alternate Access Plan)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5482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E9B5CC-B54F-4B75-860B-845C615803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588563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2C7446-E522-417E-B048-541D414ADA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97505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9F5A6EB8-2607-4176-9196-91AF618702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About Gian (1998 to 2011)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70173-BFBE-4B06-9912-B59E77BB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56537" y="542903"/>
            <a:ext cx="3121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Extrabold" panose="02000506030000020004" pitchFamily="2" charset="77"/>
                <a:ea typeface="Lato Black" charset="0"/>
                <a:cs typeface="Lato Black" charset="0"/>
              </a:rPr>
              <a:t>About Gian</a:t>
            </a:r>
          </a:p>
        </p:txBody>
      </p:sp>
      <p:sp>
        <p:nvSpPr>
          <p:cNvPr id="8" name="TextBox 7" descr="1998">
            <a:extLst>
              <a:ext uri="{FF2B5EF4-FFF2-40B4-BE49-F238E27FC236}">
                <a16:creationId xmlns:a16="http://schemas.microsoft.com/office/drawing/2014/main" id="{7D67BA19-879E-4431-A595-24CD1612ACD8}"/>
              </a:ext>
            </a:extLst>
          </p:cNvPr>
          <p:cNvSpPr txBox="1"/>
          <p:nvPr/>
        </p:nvSpPr>
        <p:spPr>
          <a:xfrm>
            <a:off x="5582272" y="1468982"/>
            <a:ext cx="1027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1998</a:t>
            </a:r>
          </a:p>
        </p:txBody>
      </p:sp>
      <p:sp>
        <p:nvSpPr>
          <p:cNvPr id="3" name="TextBox 2" descr="1998: Worked on first accessible website in Australia&#10;">
            <a:extLst>
              <a:ext uri="{FF2B5EF4-FFF2-40B4-BE49-F238E27FC236}">
                <a16:creationId xmlns:a16="http://schemas.microsoft.com/office/drawing/2014/main" id="{E5D8F7E6-9C40-4F05-986C-696F6D1DA557}"/>
              </a:ext>
            </a:extLst>
          </p:cNvPr>
          <p:cNvSpPr txBox="1"/>
          <p:nvPr/>
        </p:nvSpPr>
        <p:spPr>
          <a:xfrm>
            <a:off x="2935390" y="2097771"/>
            <a:ext cx="287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Worked on first accessible website in Australia</a:t>
            </a:r>
          </a:p>
        </p:txBody>
      </p:sp>
      <p:sp>
        <p:nvSpPr>
          <p:cNvPr id="6" name="TextBox 5" descr="1999: Created Australia’s first automated accessibility testing tool&#10;">
            <a:extLst>
              <a:ext uri="{FF2B5EF4-FFF2-40B4-BE49-F238E27FC236}">
                <a16:creationId xmlns:a16="http://schemas.microsoft.com/office/drawing/2014/main" id="{9DB48926-D9AD-43A6-8497-9511C958F91D}"/>
              </a:ext>
            </a:extLst>
          </p:cNvPr>
          <p:cNvSpPr txBox="1"/>
          <p:nvPr/>
        </p:nvSpPr>
        <p:spPr>
          <a:xfrm>
            <a:off x="6389570" y="2764404"/>
            <a:ext cx="3462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Created Australia’s first automated accessibility testing tool</a:t>
            </a:r>
          </a:p>
        </p:txBody>
      </p:sp>
      <p:sp>
        <p:nvSpPr>
          <p:cNvPr id="4" name="TextBox 3" descr="2000 to 2006: Invited Expert to W3C WCAG2 Working Group&#10;">
            <a:extLst>
              <a:ext uri="{FF2B5EF4-FFF2-40B4-BE49-F238E27FC236}">
                <a16:creationId xmlns:a16="http://schemas.microsoft.com/office/drawing/2014/main" id="{A081322B-30D1-4A42-A8E5-412F66A49115}"/>
              </a:ext>
            </a:extLst>
          </p:cNvPr>
          <p:cNvSpPr txBox="1"/>
          <p:nvPr/>
        </p:nvSpPr>
        <p:spPr>
          <a:xfrm>
            <a:off x="2935390" y="3464617"/>
            <a:ext cx="287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Invited Expert to W3C WCAG2 Working Group</a:t>
            </a:r>
          </a:p>
        </p:txBody>
      </p:sp>
      <p:sp>
        <p:nvSpPr>
          <p:cNvPr id="5" name="TextBox 4" descr="2004 to 2006: Worked on Melbourne 2006 Commonwealth Games&#10;">
            <a:extLst>
              <a:ext uri="{FF2B5EF4-FFF2-40B4-BE49-F238E27FC236}">
                <a16:creationId xmlns:a16="http://schemas.microsoft.com/office/drawing/2014/main" id="{E2F0A94B-8DC3-4C88-B7AC-E3CF8867449F}"/>
              </a:ext>
            </a:extLst>
          </p:cNvPr>
          <p:cNvSpPr txBox="1"/>
          <p:nvPr/>
        </p:nvSpPr>
        <p:spPr>
          <a:xfrm>
            <a:off x="2687852" y="4892929"/>
            <a:ext cx="3121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Worked on Melbourne 2006 Commonwealth Games</a:t>
            </a:r>
          </a:p>
        </p:txBody>
      </p:sp>
      <p:sp>
        <p:nvSpPr>
          <p:cNvPr id="7" name="TextBox 6" descr="2006 to 2011: Managed Usability and Accessibility Services at Monash University&#10;">
            <a:extLst>
              <a:ext uri="{FF2B5EF4-FFF2-40B4-BE49-F238E27FC236}">
                <a16:creationId xmlns:a16="http://schemas.microsoft.com/office/drawing/2014/main" id="{761B4F7C-F177-4BE9-A3EF-56294A9073FF}"/>
              </a:ext>
            </a:extLst>
          </p:cNvPr>
          <p:cNvSpPr txBox="1"/>
          <p:nvPr/>
        </p:nvSpPr>
        <p:spPr>
          <a:xfrm>
            <a:off x="6382782" y="5529442"/>
            <a:ext cx="312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Medium" panose="02000506030000020004" pitchFamily="2" charset="0"/>
                <a:ea typeface="+mn-ea"/>
                <a:cs typeface="+mn-cs"/>
              </a:rPr>
              <a:t>Managed Usability and Accessibility Services at Monash University</a:t>
            </a:r>
          </a:p>
        </p:txBody>
      </p:sp>
    </p:spTree>
    <p:extLst>
      <p:ext uri="{BB962C8B-B14F-4D97-AF65-F5344CB8AC3E}">
        <p14:creationId xmlns:p14="http://schemas.microsoft.com/office/powerpoint/2010/main" val="83291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034C49F8-869D-463D-ADA6-278F83A080D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About Gian, continued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7F4CE-2D2F-4450-B4D0-2BEA0BE44DF4}"/>
              </a:ext>
            </a:extLst>
          </p:cNvPr>
          <p:cNvSpPr txBox="1"/>
          <p:nvPr/>
        </p:nvSpPr>
        <p:spPr>
          <a:xfrm>
            <a:off x="2928602" y="805709"/>
            <a:ext cx="2873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i="0" dirty="0">
                <a:latin typeface="Proxima Nova Medium" panose="02000506030000020004" pitchFamily="2" charset="0"/>
              </a:rPr>
              <a:t>Founded AccessibilityOz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61A86-1178-4F53-9CE7-F2A753DE9667}"/>
              </a:ext>
            </a:extLst>
          </p:cNvPr>
          <p:cNvSpPr txBox="1"/>
          <p:nvPr/>
        </p:nvSpPr>
        <p:spPr>
          <a:xfrm>
            <a:off x="6420205" y="1992663"/>
            <a:ext cx="3462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latin typeface="Proxima Nova Medium" panose="02000506030000020004" pitchFamily="2" charset="0"/>
              </a:rPr>
              <a:t>Released OzPlayer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BF48E4-C498-453C-8A72-8C0FB25D1A4B}"/>
              </a:ext>
            </a:extLst>
          </p:cNvPr>
          <p:cNvSpPr txBox="1"/>
          <p:nvPr/>
        </p:nvSpPr>
        <p:spPr>
          <a:xfrm>
            <a:off x="2884154" y="2722074"/>
            <a:ext cx="2873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i="0" dirty="0">
                <a:latin typeface="Proxima Nova Medium" panose="02000506030000020004" pitchFamily="2" charset="0"/>
              </a:rPr>
              <a:t>Released OzArt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31E4F2-C1BF-492D-9369-631388F3C348}"/>
              </a:ext>
            </a:extLst>
          </p:cNvPr>
          <p:cNvSpPr txBox="1"/>
          <p:nvPr/>
        </p:nvSpPr>
        <p:spPr>
          <a:xfrm>
            <a:off x="6438722" y="3804616"/>
            <a:ext cx="2778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latin typeface="Proxima Nova Medium" panose="02000506030000020004" pitchFamily="2" charset="0"/>
              </a:rPr>
              <a:t>Spoke at the United Nations </a:t>
            </a:r>
            <a:br>
              <a:rPr lang="en-US" sz="1600" b="0" i="0" dirty="0">
                <a:latin typeface="Proxima Nova Medium" panose="02000506030000020004" pitchFamily="2" charset="0"/>
              </a:rPr>
            </a:br>
            <a:r>
              <a:rPr lang="en-US" sz="1600" b="0" i="0" dirty="0">
                <a:latin typeface="Proxima Nova Medium" panose="02000506030000020004" pitchFamily="2" charset="0"/>
              </a:rPr>
              <a:t>on web accessibility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58E1C-D070-4F9B-896B-00D5FBC4AB1F}"/>
              </a:ext>
            </a:extLst>
          </p:cNvPr>
          <p:cNvSpPr txBox="1"/>
          <p:nvPr/>
        </p:nvSpPr>
        <p:spPr>
          <a:xfrm>
            <a:off x="2978054" y="4805990"/>
            <a:ext cx="2873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Inducted into the Australia’s Hall of Fame as Accessibility Person of the Year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8ADD6-C564-4D5C-A198-3E2AC2129322}"/>
              </a:ext>
            </a:extLst>
          </p:cNvPr>
          <p:cNvSpPr txBox="1"/>
          <p:nvPr/>
        </p:nvSpPr>
        <p:spPr>
          <a:xfrm>
            <a:off x="6443415" y="5024936"/>
            <a:ext cx="2778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Chair of Mobile Accessibility Testing Guidelines</a:t>
            </a:r>
            <a:endParaRPr lang="en-US" sz="1600" b="0" i="0" dirty="0">
              <a:latin typeface="Proxima Nova Medium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AB778B-3E25-4630-B89E-757953B5FF5D}"/>
              </a:ext>
            </a:extLst>
          </p:cNvPr>
          <p:cNvSpPr txBox="1"/>
          <p:nvPr/>
        </p:nvSpPr>
        <p:spPr>
          <a:xfrm>
            <a:off x="5620315" y="6247819"/>
            <a:ext cx="1027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latin typeface="Proxima Nova Medium" panose="02000506030000020004" pitchFamily="2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844744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3C1413-19BE-4124-A2AA-1EFFB1F1CD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92563"/>
            <a:ext cx="12192000" cy="12144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 panose="02000506030000020004" pitchFamily="2" charset="77"/>
                <a:ea typeface="+mn-ea"/>
                <a:cs typeface="+mn-cs"/>
              </a:rPr>
              <a:t>What is the difference between a VPAT 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 panose="02000506030000020004" pitchFamily="2" charset="77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xima Nova Light" panose="02000506030000020004" pitchFamily="2" charset="77"/>
                <a:ea typeface="+mn-ea"/>
                <a:cs typeface="+mn-cs"/>
              </a:rPr>
              <a:t>and ACR?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xima Nova Light" panose="02000506030000020004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60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C656BF3C-913B-400F-846E-2945351CB8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What is a VPAT?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E80579-50C7-4A36-B9E2-F75FE5F7167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AU" dirty="0"/>
              <a:t>What is an ACR?</a:t>
            </a:r>
          </a:p>
        </p:txBody>
      </p:sp>
    </p:spTree>
    <p:extLst>
      <p:ext uri="{BB962C8B-B14F-4D97-AF65-F5344CB8AC3E}">
        <p14:creationId xmlns:p14="http://schemas.microsoft.com/office/powerpoint/2010/main" val="357857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2869EC-7567-4B55-AB07-EE084A6B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an ACR?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8A3-B892-48B5-B5B5-D950598F7BA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An explanation of the accessibility compliance of a product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Owned and often assessed by the product vendor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/>
              <a:t>Required by Section 508 and (almost all) Federal solicitations</a:t>
            </a:r>
          </a:p>
        </p:txBody>
      </p:sp>
    </p:spTree>
    <p:extLst>
      <p:ext uri="{BB962C8B-B14F-4D97-AF65-F5344CB8AC3E}">
        <p14:creationId xmlns:p14="http://schemas.microsoft.com/office/powerpoint/2010/main" val="126110838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13911</TotalTime>
  <Words>1035</Words>
  <Application>Microsoft Office PowerPoint</Application>
  <PresentationFormat>Widescreen</PresentationFormat>
  <Paragraphs>143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Arial</vt:lpstr>
      <vt:lpstr>Calibri</vt:lpstr>
      <vt:lpstr>Calibri Light</vt:lpstr>
      <vt:lpstr>Poppins Light</vt:lpstr>
      <vt:lpstr>Proxima Nova</vt:lpstr>
      <vt:lpstr>Proxima Nova Extrabold</vt:lpstr>
      <vt:lpstr>Proxima Nova Light</vt:lpstr>
      <vt:lpstr>Proxima Nova Medium</vt:lpstr>
      <vt:lpstr>Proxima Nova Semibold</vt:lpstr>
      <vt:lpstr>Custom Design</vt:lpstr>
      <vt:lpstr>Office Theme</vt:lpstr>
      <vt:lpstr>1_Custom Design</vt:lpstr>
      <vt:lpstr>1_Office Theme</vt:lpstr>
      <vt:lpstr>3_Custom Design</vt:lpstr>
      <vt:lpstr>2_Office Theme</vt:lpstr>
      <vt:lpstr>Office Theme</vt:lpstr>
      <vt:lpstr>How to read a VPAT</vt:lpstr>
      <vt:lpstr>Meet our team</vt:lpstr>
      <vt:lpstr>People on our team have a range of disabilities</vt:lpstr>
      <vt:lpstr>It’s not just  about vision impairments</vt:lpstr>
      <vt:lpstr>About Gian (1998 to 2011)</vt:lpstr>
      <vt:lpstr>About Gian, continued</vt:lpstr>
      <vt:lpstr>What is the difference between a VPAT  and ACR?</vt:lpstr>
      <vt:lpstr>What is a VPAT?</vt:lpstr>
      <vt:lpstr>What is an ACR?</vt:lpstr>
      <vt:lpstr>What an ACR is not</vt:lpstr>
      <vt:lpstr>Some ACR categories</vt:lpstr>
      <vt:lpstr>Sections of an ACR</vt:lpstr>
      <vt:lpstr>Sections of an ACR</vt:lpstr>
      <vt:lpstr>Sections of an ACR</vt:lpstr>
      <vt:lpstr>How to tell if a VPAT is reasonable in 10 minutes or less</vt:lpstr>
      <vt:lpstr>Red flags for ACRs</vt:lpstr>
      <vt:lpstr>Red flags for ACRs</vt:lpstr>
      <vt:lpstr>Red flags for ACRs</vt:lpstr>
      <vt:lpstr>Red flags for ACRs</vt:lpstr>
      <vt:lpstr>Red flags for ACRs</vt:lpstr>
      <vt:lpstr>Red flags for ACRs</vt:lpstr>
      <vt:lpstr>What does a good ACR look like?</vt:lpstr>
      <vt:lpstr>A good ACR will…</vt:lpstr>
      <vt:lpstr>A good ACR will…</vt:lpstr>
      <vt:lpstr>Assessing the accuracy of an ACR</vt:lpstr>
      <vt:lpstr>First, read through the ACR</vt:lpstr>
      <vt:lpstr>Read through the ACR</vt:lpstr>
      <vt:lpstr>Read through the ACR</vt:lpstr>
      <vt:lpstr>Read through the ACR</vt:lpstr>
      <vt:lpstr>Second, do some testing</vt:lpstr>
      <vt:lpstr>Testing the accuracy of an ACR- keyboard</vt:lpstr>
      <vt:lpstr>Testing the accuracy of an ACR- movement</vt:lpstr>
      <vt:lpstr>Testing the accuracy of an ACR – skip links</vt:lpstr>
      <vt:lpstr>Testing the accuracy of an ACR – errors</vt:lpstr>
      <vt:lpstr>Testing the accuracy of an ACR – accessibility testing</vt:lpstr>
      <vt:lpstr>Testing the accuracy of an ACR – user testing with people with disabilities with assistive technologies</vt:lpstr>
      <vt:lpstr>Third, reach out to the vendor</vt:lpstr>
      <vt:lpstr>What do you do if there are red flags?</vt:lpstr>
      <vt:lpstr>More questions</vt:lpstr>
      <vt:lpstr>More questions</vt:lpstr>
      <vt:lpstr>What next?</vt:lpstr>
      <vt:lpstr>What next?</vt:lpstr>
      <vt:lpstr>Q&amp;A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Tomas</dc:creator>
  <cp:lastModifiedBy>Gian Wild</cp:lastModifiedBy>
  <cp:revision>174</cp:revision>
  <cp:lastPrinted>2019-08-05T01:35:47Z</cp:lastPrinted>
  <dcterms:created xsi:type="dcterms:W3CDTF">2018-09-11T10:10:49Z</dcterms:created>
  <dcterms:modified xsi:type="dcterms:W3CDTF">2024-10-17T23:47:28Z</dcterms:modified>
</cp:coreProperties>
</file>