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Montserrat"/>
      <p:regular r:id="rId22"/>
      <p:bold r:id="rId23"/>
      <p:italic r:id="rId24"/>
      <p:boldItalic r:id="rId25"/>
    </p:embeddedFont>
    <p:embeddedFont>
      <p:font typeface="Open Sans SemiBold"/>
      <p:regular r:id="rId26"/>
      <p:bold r:id="rId27"/>
      <p:italic r:id="rId28"/>
      <p:boldItalic r:id="rId29"/>
    </p:embeddedFont>
    <p:embeddedFont>
      <p:font typeface="Open Sans Medium"/>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8" roundtripDataSignature="AMtx7mj8gToZs+X0O0OS9efbEPXoGQD5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regular.fntdata"/><Relationship Id="rId25" Type="http://schemas.openxmlformats.org/officeDocument/2006/relationships/font" Target="fonts/Montserrat-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Medium-bold.fntdata"/><Relationship Id="rId30" Type="http://schemas.openxmlformats.org/officeDocument/2006/relationships/font" Target="fonts/OpenSansMedium-regular.fntdata"/><Relationship Id="rId11" Type="http://schemas.openxmlformats.org/officeDocument/2006/relationships/slide" Target="slides/slide6.xml"/><Relationship Id="rId33" Type="http://schemas.openxmlformats.org/officeDocument/2006/relationships/font" Target="fonts/OpenSansMedium-boldItalic.fntdata"/><Relationship Id="rId10" Type="http://schemas.openxmlformats.org/officeDocument/2006/relationships/slide" Target="slides/slide5.xml"/><Relationship Id="rId32" Type="http://schemas.openxmlformats.org/officeDocument/2006/relationships/font" Target="fonts/OpenSansMedium-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2" name="Google Shape;212;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3" name="Google Shape;213;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Use the same terminology, phrasing, formatting.</a:t>
            </a:r>
            <a:endParaRPr sz="1800">
              <a:latin typeface="Open Sans"/>
              <a:ea typeface="Open Sans"/>
              <a:cs typeface="Open Sans"/>
              <a:sym typeface="Open Sans"/>
            </a:endParaRPr>
          </a:p>
        </p:txBody>
      </p:sp>
      <p:sp>
        <p:nvSpPr>
          <p:cNvPr id="215" name="Google Shape;215;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6" name="Google Shape;216;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8" name="Google Shape;228;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9" name="Google Shape;229;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Slight differences can potentially cause confusion. Someone might think, “Are they using this term </a:t>
            </a:r>
            <a:r>
              <a:rPr lang="en-US" sz="1800">
                <a:latin typeface="Open Sans"/>
                <a:ea typeface="Open Sans"/>
                <a:cs typeface="Open Sans"/>
                <a:sym typeface="Open Sans"/>
              </a:rPr>
              <a:t>interchangeably,</a:t>
            </a:r>
            <a:r>
              <a:rPr lang="en-US" sz="1800">
                <a:latin typeface="Open Sans"/>
                <a:ea typeface="Open Sans"/>
                <a:cs typeface="Open Sans"/>
                <a:sym typeface="Open Sans"/>
              </a:rPr>
              <a:t> or are they referring to something else?”</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Other times, variations in terminology/phrasing can imply different meanings to different people. “Should submit” sounds like there’s wiggle room; “Submit” sounds certain.  </a:t>
            </a:r>
            <a:endParaRPr sz="1800">
              <a:latin typeface="Open Sans"/>
              <a:ea typeface="Open Sans"/>
              <a:cs typeface="Open Sans"/>
              <a:sym typeface="Open Sans"/>
            </a:endParaRPr>
          </a:p>
        </p:txBody>
      </p:sp>
      <p:sp>
        <p:nvSpPr>
          <p:cNvPr id="231" name="Google Shape;231;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2" name="Google Shape;232;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3" name="Google Shape;243;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4" name="Google Shape;244;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Fact check: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In technical writing, we walk through the steps.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If you're writing assignment instructions, walk through the steps. Is the info still up-to-date?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Screenshots up to date? UI (e.g. location of a button) can change often. </a:t>
            </a:r>
            <a:endParaRPr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Proofread: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Peer review.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Take a break, come back a couple hours or days later to proofread. </a:t>
            </a:r>
            <a:endParaRPr sz="1800">
              <a:latin typeface="Open Sans"/>
              <a:ea typeface="Open Sans"/>
              <a:cs typeface="Open Sans"/>
              <a:sym typeface="Open Sans"/>
            </a:endParaRPr>
          </a:p>
        </p:txBody>
      </p:sp>
      <p:sp>
        <p:nvSpPr>
          <p:cNvPr id="246" name="Google Shape;246;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7" name="Google Shape;247;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8" name="Google Shape;258;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9" name="Google Shape;259;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800">
                <a:latin typeface="Open Sans"/>
                <a:ea typeface="Open Sans"/>
                <a:cs typeface="Open Sans"/>
                <a:sym typeface="Open Sans"/>
              </a:rPr>
              <a:t>In technical writing, the use of screenshots and demo videos are used sparingly because they are challenging to keep update-to-date. Software is always changing, so especially in online learning environments, it's important to regularly check for accuracy in case anything needs to be updated. Outdated instructions and screenshots can cause confusion, and end up doing more harm than good. </a:t>
            </a:r>
            <a:endParaRPr sz="1800">
              <a:latin typeface="Open Sans"/>
              <a:ea typeface="Open Sans"/>
              <a:cs typeface="Open Sans"/>
              <a:sym typeface="Open Sans"/>
            </a:endParaRPr>
          </a:p>
          <a:p>
            <a:pPr indent="0" lvl="0" marL="0" rtl="0" algn="l">
              <a:spcBef>
                <a:spcPts val="0"/>
              </a:spcBef>
              <a:spcAft>
                <a:spcPts val="0"/>
              </a:spcAft>
              <a:buClr>
                <a:schemeClr val="dk1"/>
              </a:buClr>
              <a:buFont typeface="Arial"/>
              <a:buNone/>
            </a:pPr>
            <a:r>
              <a:t/>
            </a:r>
            <a:endParaRPr sz="1800">
              <a:latin typeface="Open Sans"/>
              <a:ea typeface="Open Sans"/>
              <a:cs typeface="Open Sans"/>
              <a:sym typeface="Open Sans"/>
            </a:endParaRPr>
          </a:p>
          <a:p>
            <a:pPr indent="0" lvl="0" marL="0" rtl="0" algn="l">
              <a:spcBef>
                <a:spcPts val="0"/>
              </a:spcBef>
              <a:spcAft>
                <a:spcPts val="0"/>
              </a:spcAft>
              <a:buClr>
                <a:schemeClr val="dk1"/>
              </a:buClr>
              <a:buFont typeface="Arial"/>
              <a:buNone/>
            </a:pPr>
            <a:r>
              <a:rPr lang="en-US" sz="1800">
                <a:latin typeface="Open Sans"/>
                <a:ea typeface="Open Sans"/>
                <a:cs typeface="Open Sans"/>
                <a:sym typeface="Open Sans"/>
              </a:rPr>
              <a:t>Consider: </a:t>
            </a:r>
            <a:endParaRPr sz="1800">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US" sz="1800">
                <a:latin typeface="Open Sans"/>
                <a:ea typeface="Open Sans"/>
                <a:cs typeface="Open Sans"/>
                <a:sym typeface="Open Sans"/>
              </a:rPr>
              <a:t>Screenshots on Canvas modules still up to date?</a:t>
            </a:r>
            <a:endParaRPr sz="1800">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US" sz="1800">
                <a:latin typeface="Open Sans"/>
                <a:ea typeface="Open Sans"/>
                <a:cs typeface="Open Sans"/>
                <a:sym typeface="Open Sans"/>
              </a:rPr>
              <a:t>Locations and dates all still accurate? </a:t>
            </a:r>
            <a:endParaRPr sz="1800">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US" sz="1800">
                <a:latin typeface="Open Sans"/>
                <a:ea typeface="Open Sans"/>
                <a:cs typeface="Open Sans"/>
                <a:sym typeface="Open Sans"/>
              </a:rPr>
              <a:t>Are dates listed in multiple places? Do they match? </a:t>
            </a:r>
            <a:endParaRPr>
              <a:latin typeface="Open Sans"/>
              <a:ea typeface="Open Sans"/>
              <a:cs typeface="Open Sans"/>
              <a:sym typeface="Open Sans"/>
            </a:endParaRPr>
          </a:p>
        </p:txBody>
      </p:sp>
      <p:sp>
        <p:nvSpPr>
          <p:cNvPr id="261" name="Google Shape;261;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2" name="Google Shape;262;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4" name="Google Shape;274;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5" name="Google Shape;275;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The "Complete" principle in technical writing ensures that all necessary information is provided without omitting crucial details. This principle is especially important for accessibility as it helps all users, including those with various disabilities, to fully understand the content without needing to seek additional clarification.</a:t>
            </a:r>
            <a:endParaRPr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This includes supplemental information or content, such as videos and screenshots. Did you add alt text? Video transcript? </a:t>
            </a:r>
            <a:endParaRPr sz="1800">
              <a:latin typeface="Open Sans"/>
              <a:ea typeface="Open Sans"/>
              <a:cs typeface="Open Sans"/>
              <a:sym typeface="Open Sans"/>
            </a:endParaRPr>
          </a:p>
          <a:p>
            <a:pPr indent="-342900" lvl="0" marL="457200" rtl="0" algn="l">
              <a:spcBef>
                <a:spcPts val="0"/>
              </a:spcBef>
              <a:spcAft>
                <a:spcPts val="0"/>
              </a:spcAft>
              <a:buSzPts val="1800"/>
              <a:buFont typeface="Open Sans"/>
              <a:buChar char="●"/>
            </a:pPr>
            <a:r>
              <a:rPr lang="en-US" sz="1800">
                <a:latin typeface="Open Sans"/>
                <a:ea typeface="Open Sans"/>
                <a:cs typeface="Open Sans"/>
                <a:sym typeface="Open Sans"/>
              </a:rPr>
              <a:t>Is the i</a:t>
            </a:r>
            <a:r>
              <a:rPr lang="en-US" sz="1800">
                <a:latin typeface="Open Sans"/>
                <a:ea typeface="Open Sans"/>
                <a:cs typeface="Open Sans"/>
                <a:sym typeface="Open Sans"/>
              </a:rPr>
              <a:t>nformation provided on the page(s) where one would expect to find it. </a:t>
            </a:r>
            <a:endParaRPr sz="1800">
              <a:latin typeface="Open Sans"/>
              <a:ea typeface="Open Sans"/>
              <a:cs typeface="Open Sans"/>
              <a:sym typeface="Open Sans"/>
            </a:endParaRPr>
          </a:p>
        </p:txBody>
      </p:sp>
      <p:sp>
        <p:nvSpPr>
          <p:cNvPr id="277" name="Google Shape;277;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8" name="Google Shape;278;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88" name="Google Shape;288;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89" name="Google Shape;289;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Knowing your audience is essential. </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What info does the other person/persons need, and have you provided it to them?  </a:t>
            </a:r>
            <a:endParaRPr sz="18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91" name="Google Shape;291;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92" name="Google Shape;292;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fa1a73843_0_0: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30fa1a73843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We’re doing to discuss the 5 principles of technical writing, how they connect and partner with accessibility, and actions you can start taking immediately after this. </a:t>
            </a:r>
            <a:endParaRPr sz="1800">
              <a:latin typeface="Open Sans"/>
              <a:ea typeface="Open Sans"/>
              <a:cs typeface="Open Sans"/>
              <a:sym typeface="Open Sans"/>
            </a:endParaRPr>
          </a:p>
        </p:txBody>
      </p:sp>
      <p:sp>
        <p:nvSpPr>
          <p:cNvPr id="106" name="Google Shape;106;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fa1a73843_0_18: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800">
                <a:latin typeface="Open Sans"/>
                <a:ea typeface="Open Sans"/>
                <a:cs typeface="Open Sans"/>
                <a:sym typeface="Open Sans"/>
              </a:rPr>
              <a:t>Understandable information and user interface:</a:t>
            </a:r>
            <a:endParaRPr sz="1800">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US" sz="1800">
                <a:latin typeface="Open Sans"/>
                <a:ea typeface="Open Sans"/>
                <a:cs typeface="Open Sans"/>
                <a:sym typeface="Open Sans"/>
              </a:rPr>
              <a:t>Text is readable and understandable</a:t>
            </a:r>
            <a:endParaRPr sz="1800">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US" sz="1800">
                <a:latin typeface="Open Sans"/>
                <a:ea typeface="Open Sans"/>
                <a:cs typeface="Open Sans"/>
                <a:sym typeface="Open Sans"/>
              </a:rPr>
              <a:t>Content appears and operates in predictable ways</a:t>
            </a:r>
            <a:endParaRPr sz="1800">
              <a:latin typeface="Open Sans"/>
              <a:ea typeface="Open Sans"/>
              <a:cs typeface="Open Sans"/>
              <a:sym typeface="Open Sans"/>
            </a:endParaRPr>
          </a:p>
          <a:p>
            <a:pPr indent="-342900" lvl="0" marL="457200" rtl="0" algn="l">
              <a:spcBef>
                <a:spcPts val="0"/>
              </a:spcBef>
              <a:spcAft>
                <a:spcPts val="0"/>
              </a:spcAft>
              <a:buClr>
                <a:schemeClr val="dk1"/>
              </a:buClr>
              <a:buSzPts val="1800"/>
              <a:buFont typeface="Open Sans"/>
              <a:buChar char="●"/>
            </a:pPr>
            <a:r>
              <a:rPr lang="en-US" sz="1800">
                <a:latin typeface="Open Sans"/>
                <a:ea typeface="Open Sans"/>
                <a:cs typeface="Open Sans"/>
                <a:sym typeface="Open Sans"/>
              </a:rPr>
              <a:t>Users are helped to avoid and correct mistakes</a:t>
            </a:r>
            <a:endParaRPr sz="1800">
              <a:latin typeface="Open Sans"/>
              <a:ea typeface="Open Sans"/>
              <a:cs typeface="Open Sans"/>
              <a:sym typeface="Open Sans"/>
            </a:endParaRPr>
          </a:p>
        </p:txBody>
      </p:sp>
      <p:sp>
        <p:nvSpPr>
          <p:cNvPr id="122" name="Google Shape;122;g30fa1a73843_0_1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7" name="Google Shape;137;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8" name="Google Shape;138;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latin typeface="Open Sans"/>
              <a:ea typeface="Open Sans"/>
              <a:cs typeface="Open Sans"/>
              <a:sym typeface="Open Sans"/>
            </a:endParaRPr>
          </a:p>
        </p:txBody>
      </p:sp>
      <p:sp>
        <p:nvSpPr>
          <p:cNvPr id="140" name="Google Shape;140;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41" name="Google Shape;141;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51" name="Google Shape;151;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52" name="Google Shape;152;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Text is readable and understandable (POUR): </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 "Identifying the language of text passages, phrases, or other parts of a web page"</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 "Providing definitions for any unusual words, phrases, idioms, and abbreviations"</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 "Using the clearest and simplest language possible, or providing simplified versions"</a:t>
            </a:r>
            <a:endParaRPr sz="1800">
              <a:latin typeface="Open Sans"/>
              <a:ea typeface="Open Sans"/>
              <a:cs typeface="Open Sans"/>
              <a:sym typeface="Open Sans"/>
            </a:endParaRPr>
          </a:p>
        </p:txBody>
      </p:sp>
      <p:sp>
        <p:nvSpPr>
          <p:cNvPr id="154" name="Google Shape;154;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55" name="Google Shape;155;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7" name="Google Shape;167;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8" name="Google Shape;168;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323850" lvl="0" marL="457200" rtl="0" algn="l">
              <a:spcBef>
                <a:spcPts val="0"/>
              </a:spcBef>
              <a:spcAft>
                <a:spcPts val="0"/>
              </a:spcAft>
              <a:buSzPts val="1500"/>
              <a:buFont typeface="Open Sans Light"/>
              <a:buChar char="●"/>
            </a:pPr>
            <a:r>
              <a:rPr lang="en-US" sz="1800">
                <a:latin typeface="Open Sans"/>
                <a:ea typeface="Open Sans"/>
                <a:cs typeface="Open Sans"/>
                <a:sym typeface="Open Sans"/>
              </a:rPr>
              <a:t>"should" implies uncertainty.</a:t>
            </a:r>
            <a:endParaRPr sz="1800">
              <a:latin typeface="Open Sans"/>
              <a:ea typeface="Open Sans"/>
              <a:cs typeface="Open Sans"/>
              <a:sym typeface="Open Sans"/>
            </a:endParaRPr>
          </a:p>
          <a:p>
            <a:pPr indent="-323850" lvl="0" marL="457200" rtl="0" algn="l">
              <a:spcBef>
                <a:spcPts val="0"/>
              </a:spcBef>
              <a:spcAft>
                <a:spcPts val="0"/>
              </a:spcAft>
              <a:buSzPts val="1500"/>
              <a:buFont typeface="Open Sans Light"/>
              <a:buChar char="●"/>
            </a:pPr>
            <a:r>
              <a:rPr lang="en-US" sz="1800">
                <a:latin typeface="Open Sans"/>
                <a:ea typeface="Open Sans"/>
                <a:cs typeface="Open Sans"/>
                <a:sym typeface="Open Sans"/>
              </a:rPr>
              <a:t>future tense, like “will,” can also imply </a:t>
            </a:r>
            <a:r>
              <a:rPr lang="en-US" sz="1800">
                <a:latin typeface="Open Sans"/>
                <a:ea typeface="Open Sans"/>
                <a:cs typeface="Open Sans"/>
                <a:sym typeface="Open Sans"/>
              </a:rPr>
              <a:t>uncertainty.</a:t>
            </a:r>
            <a:endParaRPr sz="1800">
              <a:latin typeface="Open Sans"/>
              <a:ea typeface="Open Sans"/>
              <a:cs typeface="Open Sans"/>
              <a:sym typeface="Open Sans"/>
            </a:endParaRPr>
          </a:p>
        </p:txBody>
      </p:sp>
      <p:sp>
        <p:nvSpPr>
          <p:cNvPr id="170" name="Google Shape;170;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1" name="Google Shape;171;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2" name="Google Shape;182;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3" name="Google Shape;183;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6" name="Google Shape;186;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7" name="Google Shape;197;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8" name="Google Shape;198;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Open Sans"/>
                <a:ea typeface="Open Sans"/>
                <a:cs typeface="Open Sans"/>
                <a:sym typeface="Open Sans"/>
              </a:rPr>
              <a:t>If a sentence can't be easily read in one breath, consider shortening it or breaking it into two sentences.  </a:t>
            </a:r>
            <a:endParaRPr sz="1800">
              <a:latin typeface="Open Sans"/>
              <a:ea typeface="Open Sans"/>
              <a:cs typeface="Open Sans"/>
              <a:sym typeface="Open Sans"/>
            </a:endParaRPr>
          </a:p>
          <a:p>
            <a:pPr indent="0" lvl="0" marL="0" rtl="0" algn="l">
              <a:spcBef>
                <a:spcPts val="0"/>
              </a:spcBef>
              <a:spcAft>
                <a:spcPts val="0"/>
              </a:spcAft>
              <a:buNone/>
            </a:pPr>
            <a:r>
              <a:rPr lang="en-US" sz="1800">
                <a:latin typeface="Open Sans"/>
                <a:ea typeface="Open Sans"/>
                <a:cs typeface="Open Sans"/>
                <a:sym typeface="Open Sans"/>
              </a:rPr>
              <a:t>What info is necessary, and what info is extraneous. </a:t>
            </a:r>
            <a:endParaRPr sz="1800">
              <a:latin typeface="Open Sans"/>
              <a:ea typeface="Open Sans"/>
              <a:cs typeface="Open Sans"/>
              <a:sym typeface="Open Sans"/>
            </a:endParaRPr>
          </a:p>
        </p:txBody>
      </p:sp>
      <p:sp>
        <p:nvSpPr>
          <p:cNvPr id="200" name="Google Shape;200;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1" name="Google Shape;201;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1792288" y="612775"/>
            <a:ext cx="5486400" cy="4114800"/>
          </a:xfrm>
          <a:prstGeom prst="rect">
            <a:avLst/>
          </a:prstGeom>
          <a:noFill/>
          <a:ln>
            <a:noFill/>
          </a:ln>
        </p:spPr>
      </p:sp>
      <p:sp>
        <p:nvSpPr>
          <p:cNvPr id="68" name="Google Shape;68;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linkedin.com/in/maddie-reardon/" TargetMode="External"/><Relationship Id="rId4" Type="http://schemas.openxmlformats.org/officeDocument/2006/relationships/hyperlink" Target="https://mailchi.mp/59e3c3c0b5cd/subscribe"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87" name="Shape 87"/>
        <p:cNvGrpSpPr/>
        <p:nvPr/>
      </p:nvGrpSpPr>
      <p:grpSpPr>
        <a:xfrm>
          <a:off x="0" y="0"/>
          <a:ext cx="0" cy="0"/>
          <a:chOff x="0" y="0"/>
          <a:chExt cx="0" cy="0"/>
        </a:xfrm>
      </p:grpSpPr>
      <p:sp>
        <p:nvSpPr>
          <p:cNvPr id="88" name="Google Shape;88;p1"/>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txBox="1"/>
          <p:nvPr/>
        </p:nvSpPr>
        <p:spPr>
          <a:xfrm>
            <a:off x="1028700" y="2733638"/>
            <a:ext cx="16230600" cy="2515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7600" u="none" cap="none" strike="noStrike">
                <a:solidFill>
                  <a:srgbClr val="000000"/>
                </a:solidFill>
                <a:latin typeface="Open Sans"/>
                <a:ea typeface="Open Sans"/>
                <a:cs typeface="Open Sans"/>
                <a:sym typeface="Open Sans"/>
              </a:rPr>
              <a:t>Accessibility Through Technical Writing Principles</a:t>
            </a:r>
            <a:endParaRPr b="1" sz="400">
              <a:latin typeface="Open Sans"/>
              <a:ea typeface="Open Sans"/>
              <a:cs typeface="Open Sans"/>
              <a:sym typeface="Open Sans"/>
            </a:endParaRPr>
          </a:p>
        </p:txBody>
      </p:sp>
      <p:sp>
        <p:nvSpPr>
          <p:cNvPr id="90" name="Google Shape;90;p1"/>
          <p:cNvSpPr txBox="1"/>
          <p:nvPr/>
        </p:nvSpPr>
        <p:spPr>
          <a:xfrm>
            <a:off x="4819354" y="6331338"/>
            <a:ext cx="86493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4000" u="none" cap="none" strike="noStrike">
                <a:solidFill>
                  <a:srgbClr val="000000"/>
                </a:solidFill>
                <a:latin typeface="Open Sans"/>
                <a:ea typeface="Open Sans"/>
                <a:cs typeface="Open Sans"/>
                <a:sym typeface="Open Sans"/>
              </a:rPr>
              <a:t>A Practical Guide</a:t>
            </a:r>
            <a:endParaRPr>
              <a:latin typeface="Open Sans"/>
              <a:ea typeface="Open Sans"/>
              <a:cs typeface="Open Sans"/>
              <a:sym typeface="Open Sans"/>
            </a:endParaRPr>
          </a:p>
        </p:txBody>
      </p:sp>
      <p:sp>
        <p:nvSpPr>
          <p:cNvPr id="91" name="Google Shape;91;p1"/>
          <p:cNvSpPr/>
          <p:nvPr/>
        </p:nvSpPr>
        <p:spPr>
          <a:xfrm>
            <a:off x="8556216" y="5721269"/>
            <a:ext cx="1175700" cy="13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93" name="Google Shape;93;p1"/>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17" name="Shape 217"/>
        <p:cNvGrpSpPr/>
        <p:nvPr/>
      </p:nvGrpSpPr>
      <p:grpSpPr>
        <a:xfrm>
          <a:off x="0" y="0"/>
          <a:ext cx="0" cy="0"/>
          <a:chOff x="0" y="0"/>
          <a:chExt cx="0" cy="0"/>
        </a:xfrm>
      </p:grpSpPr>
      <p:sp>
        <p:nvSpPr>
          <p:cNvPr id="218" name="Google Shape;218;p12"/>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21" name="Google Shape;221;p12"/>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Consistent</a:t>
            </a:r>
            <a:endParaRPr>
              <a:latin typeface="Open Sans SemiBold"/>
              <a:ea typeface="Open Sans SemiBold"/>
              <a:cs typeface="Open Sans SemiBold"/>
              <a:sym typeface="Open Sans SemiBold"/>
            </a:endParaRPr>
          </a:p>
        </p:txBody>
      </p:sp>
      <p:sp>
        <p:nvSpPr>
          <p:cNvPr id="222" name="Google Shape;222;p12"/>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23" name="Google Shape;223;p12"/>
          <p:cNvSpPr txBox="1"/>
          <p:nvPr/>
        </p:nvSpPr>
        <p:spPr>
          <a:xfrm>
            <a:off x="2347143" y="5457650"/>
            <a:ext cx="33123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Terminology</a:t>
            </a:r>
            <a:endParaRPr>
              <a:latin typeface="Open Sans"/>
              <a:ea typeface="Open Sans"/>
              <a:cs typeface="Open Sans"/>
              <a:sym typeface="Open Sans"/>
            </a:endParaRPr>
          </a:p>
        </p:txBody>
      </p:sp>
      <p:sp>
        <p:nvSpPr>
          <p:cNvPr id="224" name="Google Shape;224;p12"/>
          <p:cNvSpPr txBox="1"/>
          <p:nvPr/>
        </p:nvSpPr>
        <p:spPr>
          <a:xfrm>
            <a:off x="12692026" y="5457650"/>
            <a:ext cx="34497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Formatting</a:t>
            </a:r>
            <a:endParaRPr>
              <a:latin typeface="Open Sans"/>
              <a:ea typeface="Open Sans"/>
              <a:cs typeface="Open Sans"/>
              <a:sym typeface="Open Sans"/>
            </a:endParaRPr>
          </a:p>
        </p:txBody>
      </p:sp>
      <p:sp>
        <p:nvSpPr>
          <p:cNvPr id="225" name="Google Shape;225;p12"/>
          <p:cNvSpPr txBox="1"/>
          <p:nvPr/>
        </p:nvSpPr>
        <p:spPr>
          <a:xfrm>
            <a:off x="7873572" y="5457650"/>
            <a:ext cx="29292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Phrasing</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33" name="Shape 233"/>
        <p:cNvGrpSpPr/>
        <p:nvPr/>
      </p:nvGrpSpPr>
      <p:grpSpPr>
        <a:xfrm>
          <a:off x="0" y="0"/>
          <a:ext cx="0" cy="0"/>
          <a:chOff x="0" y="0"/>
          <a:chExt cx="0" cy="0"/>
        </a:xfrm>
      </p:grpSpPr>
      <p:sp>
        <p:nvSpPr>
          <p:cNvPr id="234" name="Google Shape;234;p13"/>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37" name="Google Shape;237;p13"/>
          <p:cNvSpPr txBox="1"/>
          <p:nvPr/>
        </p:nvSpPr>
        <p:spPr>
          <a:xfrm>
            <a:off x="1028700" y="2488389"/>
            <a:ext cx="67239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Consistent</a:t>
            </a:r>
            <a:endParaRPr>
              <a:latin typeface="Open Sans SemiBold"/>
              <a:ea typeface="Open Sans SemiBold"/>
              <a:cs typeface="Open Sans SemiBold"/>
              <a:sym typeface="Open Sans SemiBold"/>
            </a:endParaRPr>
          </a:p>
        </p:txBody>
      </p:sp>
      <p:sp>
        <p:nvSpPr>
          <p:cNvPr id="238" name="Google Shape;238;p13"/>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39" name="Google Shape;239;p13"/>
          <p:cNvSpPr txBox="1"/>
          <p:nvPr/>
        </p:nvSpPr>
        <p:spPr>
          <a:xfrm>
            <a:off x="7873572" y="2125156"/>
            <a:ext cx="9341100" cy="3245400"/>
          </a:xfrm>
          <a:prstGeom prst="rect">
            <a:avLst/>
          </a:prstGeom>
          <a:noFill/>
          <a:ln>
            <a:noFill/>
          </a:ln>
        </p:spPr>
        <p:txBody>
          <a:bodyPr anchorCtr="0" anchor="t" bIns="0" lIns="0" spcFirstLastPara="1" rIns="0" wrap="square" tIns="0">
            <a:spAutoFit/>
          </a:bodyPr>
          <a:lstStyle/>
          <a:p>
            <a:pPr indent="0" lvl="0" marL="0" marR="0" rtl="0" algn="l">
              <a:lnSpc>
                <a:spcPct val="159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Before:</a:t>
            </a:r>
            <a:endParaRPr b="1">
              <a:latin typeface="Open Sans"/>
              <a:ea typeface="Open Sans"/>
              <a:cs typeface="Open Sans"/>
              <a:sym typeface="Open Sans"/>
            </a:endParaRPr>
          </a:p>
          <a:p>
            <a:pPr indent="0" lvl="0" marL="0" marR="0" rtl="0" algn="l">
              <a:lnSpc>
                <a:spcPct val="159000"/>
              </a:lnSpc>
              <a:spcBef>
                <a:spcPts val="0"/>
              </a:spcBef>
              <a:spcAft>
                <a:spcPts val="0"/>
              </a:spcAft>
              <a:buNone/>
            </a:pPr>
            <a:r>
              <a:rPr i="0" lang="en-US" sz="2800" u="none" cap="none" strike="noStrike">
                <a:solidFill>
                  <a:srgbClr val="000000"/>
                </a:solidFill>
                <a:latin typeface="Open Sans"/>
                <a:ea typeface="Open Sans"/>
                <a:cs typeface="Open Sans"/>
                <a:sym typeface="Open Sans"/>
              </a:rPr>
              <a:t>Coursework should be submitted via the online portal.</a:t>
            </a:r>
            <a:endParaRPr>
              <a:latin typeface="Open Sans"/>
              <a:ea typeface="Open Sans"/>
              <a:cs typeface="Open Sans"/>
              <a:sym typeface="Open Sans"/>
            </a:endParaRPr>
          </a:p>
          <a:p>
            <a:pPr indent="0" lvl="0" marL="0" marR="0" rtl="0" algn="l">
              <a:lnSpc>
                <a:spcPct val="159000"/>
              </a:lnSpc>
              <a:spcBef>
                <a:spcPts val="0"/>
              </a:spcBef>
              <a:spcAft>
                <a:spcPts val="0"/>
              </a:spcAft>
              <a:buNone/>
            </a:pPr>
            <a:r>
              <a:rPr i="0" lang="en-US" sz="2800" u="none" cap="none" strike="noStrike">
                <a:solidFill>
                  <a:srgbClr val="000000"/>
                </a:solidFill>
                <a:latin typeface="Open Sans"/>
                <a:ea typeface="Open Sans"/>
                <a:cs typeface="Open Sans"/>
                <a:sym typeface="Open Sans"/>
              </a:rPr>
              <a:t>Submit assignments on Canvas. </a:t>
            </a:r>
            <a:endParaRPr>
              <a:latin typeface="Open Sans"/>
              <a:ea typeface="Open Sans"/>
              <a:cs typeface="Open Sans"/>
              <a:sym typeface="Open Sans"/>
            </a:endParaRPr>
          </a:p>
          <a:p>
            <a:pPr indent="0" lvl="0" marL="0" marR="0" rtl="0" algn="l">
              <a:lnSpc>
                <a:spcPct val="159000"/>
              </a:lnSpc>
              <a:spcBef>
                <a:spcPts val="0"/>
              </a:spcBef>
              <a:spcAft>
                <a:spcPts val="0"/>
              </a:spcAft>
              <a:buNone/>
            </a:pPr>
            <a:r>
              <a:rPr i="0" lang="en-US" sz="2800" u="none" cap="none" strike="noStrike">
                <a:solidFill>
                  <a:srgbClr val="000000"/>
                </a:solidFill>
                <a:latin typeface="Open Sans"/>
                <a:ea typeface="Open Sans"/>
                <a:cs typeface="Open Sans"/>
                <a:sym typeface="Open Sans"/>
              </a:rPr>
              <a:t>Papers should be submitted to Canvas. </a:t>
            </a:r>
            <a:endParaRPr>
              <a:latin typeface="Open Sans"/>
              <a:ea typeface="Open Sans"/>
              <a:cs typeface="Open Sans"/>
              <a:sym typeface="Open Sans"/>
            </a:endParaRPr>
          </a:p>
          <a:p>
            <a:pPr indent="0" lvl="0" marL="0" marR="0" rtl="0" algn="l">
              <a:lnSpc>
                <a:spcPct val="159000"/>
              </a:lnSpc>
              <a:spcBef>
                <a:spcPts val="0"/>
              </a:spcBef>
              <a:spcAft>
                <a:spcPts val="0"/>
              </a:spcAft>
              <a:buNone/>
            </a:pPr>
            <a:r>
              <a:rPr i="0" lang="en-US" sz="2800" u="none" cap="none" strike="noStrike">
                <a:solidFill>
                  <a:srgbClr val="000000"/>
                </a:solidFill>
                <a:latin typeface="Open Sans"/>
                <a:ea typeface="Open Sans"/>
                <a:cs typeface="Open Sans"/>
                <a:sym typeface="Open Sans"/>
              </a:rPr>
              <a:t>Assignments can be submitted on the online portal. </a:t>
            </a:r>
            <a:endParaRPr>
              <a:latin typeface="Open Sans"/>
              <a:ea typeface="Open Sans"/>
              <a:cs typeface="Open Sans"/>
              <a:sym typeface="Open Sans"/>
            </a:endParaRPr>
          </a:p>
        </p:txBody>
      </p:sp>
      <p:sp>
        <p:nvSpPr>
          <p:cNvPr id="240" name="Google Shape;240;p13"/>
          <p:cNvSpPr txBox="1"/>
          <p:nvPr/>
        </p:nvSpPr>
        <p:spPr>
          <a:xfrm>
            <a:off x="7873572" y="6338002"/>
            <a:ext cx="8266800" cy="12423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After:</a:t>
            </a:r>
            <a:endParaRPr b="1">
              <a:latin typeface="Open Sans"/>
              <a:ea typeface="Open Sans"/>
              <a:cs typeface="Open Sans"/>
              <a:sym typeface="Open Sans"/>
            </a:endParaRPr>
          </a:p>
          <a:p>
            <a:pPr indent="0" lvl="0" marL="0" marR="0" rtl="0" algn="l">
              <a:lnSpc>
                <a:spcPct val="170000"/>
              </a:lnSpc>
              <a:spcBef>
                <a:spcPts val="0"/>
              </a:spcBef>
              <a:spcAft>
                <a:spcPts val="0"/>
              </a:spcAft>
              <a:buNone/>
            </a:pPr>
            <a:r>
              <a:rPr i="0" lang="en-US" sz="2800" u="none" cap="none" strike="noStrike">
                <a:solidFill>
                  <a:srgbClr val="000000"/>
                </a:solidFill>
                <a:latin typeface="Open Sans"/>
                <a:ea typeface="Open Sans"/>
                <a:cs typeface="Open Sans"/>
                <a:sym typeface="Open Sans"/>
              </a:rPr>
              <a:t>Submit assignments on Canvas.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48" name="Shape 248"/>
        <p:cNvGrpSpPr/>
        <p:nvPr/>
      </p:nvGrpSpPr>
      <p:grpSpPr>
        <a:xfrm>
          <a:off x="0" y="0"/>
          <a:ext cx="0" cy="0"/>
          <a:chOff x="0" y="0"/>
          <a:chExt cx="0" cy="0"/>
        </a:xfrm>
      </p:grpSpPr>
      <p:sp>
        <p:nvSpPr>
          <p:cNvPr id="249" name="Google Shape;249;p14"/>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Correct</a:t>
            </a:r>
            <a:endParaRPr>
              <a:latin typeface="Open Sans SemiBold"/>
              <a:ea typeface="Open Sans SemiBold"/>
              <a:cs typeface="Open Sans SemiBold"/>
              <a:sym typeface="Open Sans SemiBold"/>
            </a:endParaRPr>
          </a:p>
        </p:txBody>
      </p:sp>
      <p:sp>
        <p:nvSpPr>
          <p:cNvPr id="251" name="Google Shape;251;p14"/>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53" name="Google Shape;253;p14"/>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54" name="Google Shape;254;p14"/>
          <p:cNvSpPr txBox="1"/>
          <p:nvPr/>
        </p:nvSpPr>
        <p:spPr>
          <a:xfrm>
            <a:off x="4138673" y="5457650"/>
            <a:ext cx="22980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Fact Check</a:t>
            </a:r>
            <a:endParaRPr>
              <a:latin typeface="Open Sans"/>
              <a:ea typeface="Open Sans"/>
              <a:cs typeface="Open Sans"/>
              <a:sym typeface="Open Sans"/>
            </a:endParaRPr>
          </a:p>
        </p:txBody>
      </p:sp>
      <p:sp>
        <p:nvSpPr>
          <p:cNvPr id="255" name="Google Shape;255;p14"/>
          <p:cNvSpPr txBox="1"/>
          <p:nvPr/>
        </p:nvSpPr>
        <p:spPr>
          <a:xfrm>
            <a:off x="11335527" y="5457650"/>
            <a:ext cx="22158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Proofread</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63" name="Shape 263"/>
        <p:cNvGrpSpPr/>
        <p:nvPr/>
      </p:nvGrpSpPr>
      <p:grpSpPr>
        <a:xfrm>
          <a:off x="0" y="0"/>
          <a:ext cx="0" cy="0"/>
          <a:chOff x="0" y="0"/>
          <a:chExt cx="0" cy="0"/>
        </a:xfrm>
      </p:grpSpPr>
      <p:sp>
        <p:nvSpPr>
          <p:cNvPr id="264" name="Google Shape;264;p15"/>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67" name="Google Shape;267;p15"/>
          <p:cNvSpPr txBox="1"/>
          <p:nvPr/>
        </p:nvSpPr>
        <p:spPr>
          <a:xfrm>
            <a:off x="1028700" y="2488389"/>
            <a:ext cx="50604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Correct</a:t>
            </a:r>
            <a:endParaRPr>
              <a:latin typeface="Open Sans SemiBold"/>
              <a:ea typeface="Open Sans SemiBold"/>
              <a:cs typeface="Open Sans SemiBold"/>
              <a:sym typeface="Open Sans SemiBold"/>
            </a:endParaRPr>
          </a:p>
        </p:txBody>
      </p:sp>
      <p:sp>
        <p:nvSpPr>
          <p:cNvPr id="268" name="Google Shape;268;p15"/>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69" name="Google Shape;269;p15"/>
          <p:cNvSpPr txBox="1"/>
          <p:nvPr/>
        </p:nvSpPr>
        <p:spPr>
          <a:xfrm>
            <a:off x="7593400" y="1846082"/>
            <a:ext cx="9311700" cy="1875000"/>
          </a:xfrm>
          <a:prstGeom prst="rect">
            <a:avLst/>
          </a:prstGeom>
          <a:noFill/>
          <a:ln>
            <a:noFill/>
          </a:ln>
        </p:spPr>
        <p:txBody>
          <a:bodyPr anchorCtr="0" anchor="t" bIns="0" lIns="0" spcFirstLastPara="1" rIns="0" wrap="square" tIns="0">
            <a:spAutoFit/>
          </a:bodyPr>
          <a:lstStyle/>
          <a:p>
            <a:pPr indent="0" lvl="0" marL="0" marR="0" rtl="0" algn="l">
              <a:lnSpc>
                <a:spcPct val="159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Before:</a:t>
            </a:r>
            <a:endParaRPr b="1">
              <a:latin typeface="Open Sans"/>
              <a:ea typeface="Open Sans"/>
              <a:cs typeface="Open Sans"/>
              <a:sym typeface="Open Sans"/>
            </a:endParaRPr>
          </a:p>
          <a:p>
            <a:pPr indent="0" lvl="0" marL="0" marR="0" rtl="0" algn="l">
              <a:lnSpc>
                <a:spcPct val="159000"/>
              </a:lnSpc>
              <a:spcBef>
                <a:spcPts val="0"/>
              </a:spcBef>
              <a:spcAft>
                <a:spcPts val="0"/>
              </a:spcAft>
              <a:buNone/>
            </a:pPr>
            <a:r>
              <a:rPr i="0" lang="en-US" sz="2800" u="none" cap="none" strike="noStrike">
                <a:solidFill>
                  <a:srgbClr val="000000"/>
                </a:solidFill>
                <a:latin typeface="Open Sans"/>
                <a:ea typeface="Open Sans"/>
                <a:cs typeface="Open Sans"/>
                <a:sym typeface="Open Sans"/>
              </a:rPr>
              <a:t>Submit the module 6 assignment by clicking the Submit button on the assignment page.</a:t>
            </a:r>
            <a:endParaRPr>
              <a:latin typeface="Open Sans"/>
              <a:ea typeface="Open Sans"/>
              <a:cs typeface="Open Sans"/>
              <a:sym typeface="Open Sans"/>
            </a:endParaRPr>
          </a:p>
        </p:txBody>
      </p:sp>
      <p:sp>
        <p:nvSpPr>
          <p:cNvPr id="270" name="Google Shape;270;p15"/>
          <p:cNvSpPr txBox="1"/>
          <p:nvPr/>
        </p:nvSpPr>
        <p:spPr>
          <a:xfrm>
            <a:off x="7593400" y="4604305"/>
            <a:ext cx="9445800" cy="19749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After:</a:t>
            </a:r>
            <a:endParaRPr b="1">
              <a:latin typeface="Open Sans"/>
              <a:ea typeface="Open Sans"/>
              <a:cs typeface="Open Sans"/>
              <a:sym typeface="Open Sans"/>
            </a:endParaRPr>
          </a:p>
          <a:p>
            <a:pPr indent="0" lvl="0" marL="0" marR="0" rtl="0" algn="l">
              <a:lnSpc>
                <a:spcPct val="170000"/>
              </a:lnSpc>
              <a:spcBef>
                <a:spcPts val="0"/>
              </a:spcBef>
              <a:spcAft>
                <a:spcPts val="0"/>
              </a:spcAft>
              <a:buNone/>
            </a:pPr>
            <a:r>
              <a:rPr i="0" lang="en-US" sz="2800" u="none" cap="none" strike="noStrike">
                <a:solidFill>
                  <a:srgbClr val="000000"/>
                </a:solidFill>
                <a:latin typeface="Open Sans"/>
                <a:ea typeface="Open Sans"/>
                <a:cs typeface="Open Sans"/>
                <a:sym typeface="Open Sans"/>
              </a:rPr>
              <a:t>Submit the module 6 assignment by clicking the Start Assignment button on the assignment page.</a:t>
            </a:r>
            <a:endParaRPr>
              <a:latin typeface="Open Sans"/>
              <a:ea typeface="Open Sans"/>
              <a:cs typeface="Open Sans"/>
              <a:sym typeface="Open Sans"/>
            </a:endParaRPr>
          </a:p>
        </p:txBody>
      </p:sp>
      <p:sp>
        <p:nvSpPr>
          <p:cNvPr descr="Start Assignment button in Canvas" id="271" name="Google Shape;271;p15"/>
          <p:cNvSpPr/>
          <p:nvPr/>
        </p:nvSpPr>
        <p:spPr>
          <a:xfrm>
            <a:off x="7593400" y="6778049"/>
            <a:ext cx="3965477" cy="1233325"/>
          </a:xfrm>
          <a:custGeom>
            <a:rect b="b" l="l" r="r" t="t"/>
            <a:pathLst>
              <a:path extrusionOk="0" h="1591387" w="4777683">
                <a:moveTo>
                  <a:pt x="0" y="0"/>
                </a:moveTo>
                <a:lnTo>
                  <a:pt x="4777683" y="0"/>
                </a:lnTo>
                <a:lnTo>
                  <a:pt x="4777683" y="1591387"/>
                </a:lnTo>
                <a:lnTo>
                  <a:pt x="0" y="1591387"/>
                </a:lnTo>
                <a:lnTo>
                  <a:pt x="0" y="0"/>
                </a:lnTo>
                <a:close/>
              </a:path>
            </a:pathLst>
          </a:custGeom>
          <a:blipFill rotWithShape="1">
            <a:blip r:embed="rId4">
              <a:alphaModFix/>
            </a:blip>
            <a:stretch>
              <a:fillRect b="-139141" l="-390172" r="0" t="-18384"/>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79" name="Shape 279"/>
        <p:cNvGrpSpPr/>
        <p:nvPr/>
      </p:nvGrpSpPr>
      <p:grpSpPr>
        <a:xfrm>
          <a:off x="0" y="0"/>
          <a:ext cx="0" cy="0"/>
          <a:chOff x="0" y="0"/>
          <a:chExt cx="0" cy="0"/>
        </a:xfrm>
      </p:grpSpPr>
      <p:sp>
        <p:nvSpPr>
          <p:cNvPr id="280" name="Google Shape;280;p16"/>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6"/>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Complete</a:t>
            </a:r>
            <a:endParaRPr>
              <a:latin typeface="Open Sans SemiBold"/>
              <a:ea typeface="Open Sans SemiBold"/>
              <a:cs typeface="Open Sans SemiBold"/>
              <a:sym typeface="Open Sans SemiBold"/>
            </a:endParaRPr>
          </a:p>
        </p:txBody>
      </p:sp>
      <p:sp>
        <p:nvSpPr>
          <p:cNvPr id="282" name="Google Shape;282;p16"/>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6"/>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84" name="Google Shape;284;p16"/>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85" name="Google Shape;285;p16"/>
          <p:cNvSpPr txBox="1"/>
          <p:nvPr/>
        </p:nvSpPr>
        <p:spPr>
          <a:xfrm>
            <a:off x="4958118" y="5208194"/>
            <a:ext cx="83718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All info and context that audience needs</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93" name="Shape 293"/>
        <p:cNvGrpSpPr/>
        <p:nvPr/>
      </p:nvGrpSpPr>
      <p:grpSpPr>
        <a:xfrm>
          <a:off x="0" y="0"/>
          <a:ext cx="0" cy="0"/>
          <a:chOff x="0" y="0"/>
          <a:chExt cx="0" cy="0"/>
        </a:xfrm>
      </p:grpSpPr>
      <p:sp>
        <p:nvSpPr>
          <p:cNvPr id="294" name="Google Shape;294;p17"/>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
          <p:cNvSpPr txBox="1"/>
          <p:nvPr/>
        </p:nvSpPr>
        <p:spPr>
          <a:xfrm>
            <a:off x="1028700" y="2488389"/>
            <a:ext cx="56328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Complete</a:t>
            </a:r>
            <a:endParaRPr>
              <a:latin typeface="Open Sans SemiBold"/>
              <a:ea typeface="Open Sans SemiBold"/>
              <a:cs typeface="Open Sans SemiBold"/>
              <a:sym typeface="Open Sans SemiBold"/>
            </a:endParaRPr>
          </a:p>
        </p:txBody>
      </p:sp>
      <p:sp>
        <p:nvSpPr>
          <p:cNvPr id="296" name="Google Shape;296;p17"/>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98" name="Google Shape;298;p17"/>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99" name="Google Shape;299;p17"/>
          <p:cNvSpPr txBox="1"/>
          <p:nvPr/>
        </p:nvSpPr>
        <p:spPr>
          <a:xfrm>
            <a:off x="7752706" y="1877627"/>
            <a:ext cx="8493600" cy="1672500"/>
          </a:xfrm>
          <a:prstGeom prst="rect">
            <a:avLst/>
          </a:prstGeom>
          <a:noFill/>
          <a:ln>
            <a:noFill/>
          </a:ln>
        </p:spPr>
        <p:txBody>
          <a:bodyPr anchorCtr="0" anchor="t" bIns="0" lIns="0" spcFirstLastPara="1" rIns="0" wrap="square" tIns="0">
            <a:spAutoFit/>
          </a:bodyPr>
          <a:lstStyle/>
          <a:p>
            <a:pPr indent="0" lvl="0" marL="0" marR="0" rtl="0" algn="l">
              <a:lnSpc>
                <a:spcPct val="159022"/>
              </a:lnSpc>
              <a:spcBef>
                <a:spcPts val="0"/>
              </a:spcBef>
              <a:spcAft>
                <a:spcPts val="0"/>
              </a:spcAft>
              <a:buNone/>
            </a:pPr>
            <a:r>
              <a:rPr b="1" i="0" lang="en-US" sz="2599" u="none" cap="none" strike="noStrike">
                <a:solidFill>
                  <a:srgbClr val="000000"/>
                </a:solidFill>
                <a:latin typeface="Open Sans"/>
                <a:ea typeface="Open Sans"/>
                <a:cs typeface="Open Sans"/>
                <a:sym typeface="Open Sans"/>
              </a:rPr>
              <a:t>Before:</a:t>
            </a:r>
            <a:endParaRPr b="1">
              <a:latin typeface="Open Sans"/>
              <a:ea typeface="Open Sans"/>
              <a:cs typeface="Open Sans"/>
              <a:sym typeface="Open Sans"/>
            </a:endParaRPr>
          </a:p>
          <a:p>
            <a:pPr indent="0" lvl="0" marL="0" marR="0" rtl="0" algn="l">
              <a:lnSpc>
                <a:spcPct val="159022"/>
              </a:lnSpc>
              <a:spcBef>
                <a:spcPts val="0"/>
              </a:spcBef>
              <a:spcAft>
                <a:spcPts val="0"/>
              </a:spcAft>
              <a:buNone/>
            </a:pPr>
            <a:r>
              <a:rPr i="0" lang="en-US" sz="2599" u="none" cap="none" strike="noStrike">
                <a:solidFill>
                  <a:srgbClr val="000000"/>
                </a:solidFill>
                <a:latin typeface="Open Sans"/>
                <a:ea typeface="Open Sans"/>
                <a:cs typeface="Open Sans"/>
                <a:sym typeface="Open Sans"/>
              </a:rPr>
              <a:t>Submit your final project on Canvas. Late submissions will lose points.</a:t>
            </a:r>
            <a:endParaRPr>
              <a:latin typeface="Open Sans"/>
              <a:ea typeface="Open Sans"/>
              <a:cs typeface="Open Sans"/>
              <a:sym typeface="Open Sans"/>
            </a:endParaRPr>
          </a:p>
        </p:txBody>
      </p:sp>
      <p:sp>
        <p:nvSpPr>
          <p:cNvPr id="300" name="Google Shape;300;p17"/>
          <p:cNvSpPr txBox="1"/>
          <p:nvPr/>
        </p:nvSpPr>
        <p:spPr>
          <a:xfrm>
            <a:off x="7752706" y="4516076"/>
            <a:ext cx="8873700" cy="3120900"/>
          </a:xfrm>
          <a:prstGeom prst="rect">
            <a:avLst/>
          </a:prstGeom>
          <a:noFill/>
          <a:ln>
            <a:noFill/>
          </a:ln>
        </p:spPr>
        <p:txBody>
          <a:bodyPr anchorCtr="0" anchor="t" bIns="0" lIns="0" spcFirstLastPara="1" rIns="0" wrap="square" tIns="0">
            <a:spAutoFit/>
          </a:bodyPr>
          <a:lstStyle/>
          <a:p>
            <a:pPr indent="0" lvl="0" marL="0" marR="0" rtl="0" algn="l">
              <a:lnSpc>
                <a:spcPct val="170026"/>
              </a:lnSpc>
              <a:spcBef>
                <a:spcPts val="0"/>
              </a:spcBef>
              <a:spcAft>
                <a:spcPts val="0"/>
              </a:spcAft>
              <a:buNone/>
            </a:pPr>
            <a:r>
              <a:rPr b="1" i="0" lang="en-US" sz="2599" u="none" cap="none" strike="noStrike">
                <a:solidFill>
                  <a:srgbClr val="000000"/>
                </a:solidFill>
                <a:latin typeface="Open Sans"/>
                <a:ea typeface="Open Sans"/>
                <a:cs typeface="Open Sans"/>
                <a:sym typeface="Open Sans"/>
              </a:rPr>
              <a:t>After:</a:t>
            </a:r>
            <a:endParaRPr b="1">
              <a:latin typeface="Open Sans"/>
              <a:ea typeface="Open Sans"/>
              <a:cs typeface="Open Sans"/>
              <a:sym typeface="Open Sans"/>
            </a:endParaRPr>
          </a:p>
          <a:p>
            <a:pPr indent="0" lvl="0" marL="0" marR="0" rtl="0" algn="l">
              <a:lnSpc>
                <a:spcPct val="170026"/>
              </a:lnSpc>
              <a:spcBef>
                <a:spcPts val="0"/>
              </a:spcBef>
              <a:spcAft>
                <a:spcPts val="0"/>
              </a:spcAft>
              <a:buNone/>
            </a:pPr>
            <a:r>
              <a:rPr i="0" lang="en-US" sz="2599" u="none" cap="none" strike="noStrike">
                <a:solidFill>
                  <a:srgbClr val="000000"/>
                </a:solidFill>
                <a:latin typeface="Open Sans"/>
                <a:ea typeface="Open Sans"/>
                <a:cs typeface="Open Sans"/>
                <a:sym typeface="Open Sans"/>
              </a:rPr>
              <a:t>Submit your final project on Canvas by May 15, 2025 at 11:59 PM MT. </a:t>
            </a:r>
            <a:endParaRPr>
              <a:latin typeface="Open Sans"/>
              <a:ea typeface="Open Sans"/>
              <a:cs typeface="Open Sans"/>
              <a:sym typeface="Open Sans"/>
            </a:endParaRPr>
          </a:p>
          <a:p>
            <a:pPr indent="-280668" lvl="1" marL="561339" marR="0" rtl="0" algn="l">
              <a:lnSpc>
                <a:spcPct val="170026"/>
              </a:lnSpc>
              <a:spcBef>
                <a:spcPts val="0"/>
              </a:spcBef>
              <a:spcAft>
                <a:spcPts val="0"/>
              </a:spcAft>
              <a:buClr>
                <a:srgbClr val="000000"/>
              </a:buClr>
              <a:buSzPts val="2599"/>
              <a:buFont typeface="Arial"/>
              <a:buChar char="•"/>
            </a:pPr>
            <a:r>
              <a:rPr i="0" lang="en-US" sz="2599" u="none" cap="none" strike="noStrike">
                <a:solidFill>
                  <a:srgbClr val="000000"/>
                </a:solidFill>
                <a:latin typeface="Open Sans SemiBold"/>
                <a:ea typeface="Open Sans SemiBold"/>
                <a:cs typeface="Open Sans SemiBold"/>
                <a:sym typeface="Open Sans SemiBold"/>
              </a:rPr>
              <a:t>File format:</a:t>
            </a:r>
            <a:r>
              <a:rPr i="0" lang="en-US" sz="2599" u="none" cap="none" strike="noStrike">
                <a:solidFill>
                  <a:srgbClr val="000000"/>
                </a:solidFill>
                <a:latin typeface="Open Sans"/>
                <a:ea typeface="Open Sans"/>
                <a:cs typeface="Open Sans"/>
                <a:sym typeface="Open Sans"/>
              </a:rPr>
              <a:t> PDF only, maximum size 20MB</a:t>
            </a:r>
            <a:endParaRPr>
              <a:latin typeface="Open Sans"/>
              <a:ea typeface="Open Sans"/>
              <a:cs typeface="Open Sans"/>
              <a:sym typeface="Open Sans"/>
            </a:endParaRPr>
          </a:p>
          <a:p>
            <a:pPr indent="-280668" lvl="1" marL="561339" marR="0" rtl="0" algn="l">
              <a:lnSpc>
                <a:spcPct val="170026"/>
              </a:lnSpc>
              <a:spcBef>
                <a:spcPts val="0"/>
              </a:spcBef>
              <a:spcAft>
                <a:spcPts val="0"/>
              </a:spcAft>
              <a:buClr>
                <a:srgbClr val="000000"/>
              </a:buClr>
              <a:buSzPts val="2599"/>
              <a:buFont typeface="Arial"/>
              <a:buChar char="•"/>
            </a:pPr>
            <a:r>
              <a:rPr i="0" lang="en-US" sz="2599" u="none" cap="none" strike="noStrike">
                <a:solidFill>
                  <a:srgbClr val="000000"/>
                </a:solidFill>
                <a:latin typeface="Open Sans SemiBold"/>
                <a:ea typeface="Open Sans SemiBold"/>
                <a:cs typeface="Open Sans SemiBold"/>
                <a:sym typeface="Open Sans SemiBold"/>
              </a:rPr>
              <a:t>Late policy:</a:t>
            </a:r>
            <a:r>
              <a:rPr i="0" lang="en-US" sz="2599" u="none" cap="none" strike="noStrike">
                <a:solidFill>
                  <a:srgbClr val="000000"/>
                </a:solidFill>
                <a:latin typeface="Open Sans"/>
                <a:ea typeface="Open Sans"/>
                <a:cs typeface="Open Sans"/>
                <a:sym typeface="Open Sans"/>
              </a:rPr>
              <a:t> 10% deduction per day late, up to 3 days.</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304" name="Shape 304"/>
        <p:cNvGrpSpPr/>
        <p:nvPr/>
      </p:nvGrpSpPr>
      <p:grpSpPr>
        <a:xfrm>
          <a:off x="0" y="0"/>
          <a:ext cx="0" cy="0"/>
          <a:chOff x="0" y="0"/>
          <a:chExt cx="0" cy="0"/>
        </a:xfrm>
      </p:grpSpPr>
      <p:sp>
        <p:nvSpPr>
          <p:cNvPr id="305" name="Google Shape;305;p18"/>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txBox="1"/>
          <p:nvPr/>
        </p:nvSpPr>
        <p:spPr>
          <a:xfrm>
            <a:off x="1028700" y="3518921"/>
            <a:ext cx="16230600" cy="1308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8500" u="none" cap="none" strike="noStrike">
                <a:solidFill>
                  <a:srgbClr val="000000"/>
                </a:solidFill>
                <a:latin typeface="Open Sans SemiBold"/>
                <a:ea typeface="Open Sans SemiBold"/>
                <a:cs typeface="Open Sans SemiBold"/>
                <a:sym typeface="Open Sans SemiBold"/>
              </a:rPr>
              <a:t>Thank You</a:t>
            </a:r>
            <a:endParaRPr>
              <a:latin typeface="Open Sans SemiBold"/>
              <a:ea typeface="Open Sans SemiBold"/>
              <a:cs typeface="Open Sans SemiBold"/>
              <a:sym typeface="Open Sans SemiBold"/>
            </a:endParaRPr>
          </a:p>
        </p:txBody>
      </p:sp>
      <p:sp>
        <p:nvSpPr>
          <p:cNvPr id="307" name="Google Shape;307;p18"/>
          <p:cNvSpPr/>
          <p:nvPr/>
        </p:nvSpPr>
        <p:spPr>
          <a:xfrm>
            <a:off x="8556216" y="5055621"/>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
          <p:cNvSpPr txBox="1"/>
          <p:nvPr/>
        </p:nvSpPr>
        <p:spPr>
          <a:xfrm>
            <a:off x="5716492" y="5598213"/>
            <a:ext cx="6855000" cy="72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lang="en-US" sz="2200" u="sng">
                <a:solidFill>
                  <a:schemeClr val="hlink"/>
                </a:solidFill>
                <a:latin typeface="Open Sans"/>
                <a:ea typeface="Open Sans"/>
                <a:cs typeface="Open Sans"/>
                <a:sym typeface="Open Sans"/>
                <a:hlinkClick r:id="rId3"/>
              </a:rPr>
              <a:t>Maddie's LinkedIn</a:t>
            </a:r>
            <a:endParaRPr sz="2200">
              <a:latin typeface="Open Sans"/>
              <a:ea typeface="Open Sans"/>
              <a:cs typeface="Open Sans"/>
              <a:sym typeface="Open Sans"/>
            </a:endParaRPr>
          </a:p>
          <a:p>
            <a:pPr indent="0" lvl="0" marL="0" marR="0" rtl="0" algn="ctr">
              <a:lnSpc>
                <a:spcPct val="115000"/>
              </a:lnSpc>
              <a:spcBef>
                <a:spcPts val="0"/>
              </a:spcBef>
              <a:spcAft>
                <a:spcPts val="0"/>
              </a:spcAft>
              <a:buNone/>
            </a:pPr>
            <a:r>
              <a:rPr lang="en-US" sz="2200" u="sng">
                <a:solidFill>
                  <a:schemeClr val="hlink"/>
                </a:solidFill>
                <a:latin typeface="Open Sans"/>
                <a:ea typeface="Open Sans"/>
                <a:cs typeface="Open Sans"/>
                <a:sym typeface="Open Sans"/>
                <a:hlinkClick r:id="rId4"/>
              </a:rPr>
              <a:t>Maddie's Newsletter</a:t>
            </a:r>
            <a:endParaRPr sz="2200">
              <a:latin typeface="Open Sans"/>
              <a:ea typeface="Open Sans"/>
              <a:cs typeface="Open Sans"/>
              <a:sym typeface="Open Sans"/>
            </a:endParaRPr>
          </a:p>
        </p:txBody>
      </p:sp>
      <p:sp>
        <p:nvSpPr>
          <p:cNvPr id="309" name="Google Shape;309;p18"/>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5">
              <a:alphaModFix/>
            </a:blip>
            <a:stretch>
              <a:fillRect b="0" l="0" r="0" t="0"/>
            </a:stretch>
          </a:blipFill>
          <a:ln>
            <a:noFill/>
          </a:ln>
        </p:spPr>
      </p:sp>
      <p:sp>
        <p:nvSpPr>
          <p:cNvPr id="310" name="Google Shape;310;p18"/>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97" name="Shape 97"/>
        <p:cNvGrpSpPr/>
        <p:nvPr/>
      </p:nvGrpSpPr>
      <p:grpSpPr>
        <a:xfrm>
          <a:off x="0" y="0"/>
          <a:ext cx="0" cy="0"/>
          <a:chOff x="0" y="0"/>
          <a:chExt cx="0" cy="0"/>
        </a:xfrm>
      </p:grpSpPr>
      <p:sp>
        <p:nvSpPr>
          <p:cNvPr id="98" name="Google Shape;98;g30fa1a73843_0_0"/>
          <p:cNvSpPr/>
          <p:nvPr/>
        </p:nvSpPr>
        <p:spPr>
          <a:xfrm>
            <a:off x="485556" y="454609"/>
            <a:ext cx="17316900" cy="937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0fa1a73843_0_0"/>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100" name="Google Shape;100;g30fa1a73843_0_0"/>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pic>
        <p:nvPicPr>
          <p:cNvPr id="101" name="Google Shape;101;g30fa1a73843_0_0"/>
          <p:cNvPicPr preferRelativeResize="0"/>
          <p:nvPr/>
        </p:nvPicPr>
        <p:blipFill rotWithShape="1">
          <a:blip r:embed="rId4">
            <a:alphaModFix/>
          </a:blip>
          <a:srcRect b="17212" l="0" r="5177" t="11308"/>
          <a:stretch/>
        </p:blipFill>
        <p:spPr>
          <a:xfrm>
            <a:off x="10818725" y="1729400"/>
            <a:ext cx="5900700" cy="5930700"/>
          </a:xfrm>
          <a:prstGeom prst="ellipse">
            <a:avLst/>
          </a:prstGeom>
          <a:noFill/>
          <a:ln>
            <a:noFill/>
          </a:ln>
        </p:spPr>
      </p:pic>
      <p:sp>
        <p:nvSpPr>
          <p:cNvPr id="102" name="Google Shape;102;g30fa1a73843_0_0"/>
          <p:cNvSpPr txBox="1"/>
          <p:nvPr/>
        </p:nvSpPr>
        <p:spPr>
          <a:xfrm>
            <a:off x="1695452" y="4440100"/>
            <a:ext cx="5753100" cy="1847100"/>
          </a:xfrm>
          <a:prstGeom prst="rect">
            <a:avLst/>
          </a:prstGeom>
          <a:noFill/>
          <a:ln>
            <a:noFill/>
          </a:ln>
        </p:spPr>
        <p:txBody>
          <a:bodyPr anchorCtr="0" anchor="t" bIns="0" lIns="0" spcFirstLastPara="1" rIns="0" wrap="square" tIns="0">
            <a:spAutoFit/>
          </a:bodyPr>
          <a:lstStyle/>
          <a:p>
            <a:pPr indent="-419100" lvl="0" marL="457200" marR="0" rtl="0" algn="l">
              <a:lnSpc>
                <a:spcPct val="150000"/>
              </a:lnSpc>
              <a:spcBef>
                <a:spcPts val="0"/>
              </a:spcBef>
              <a:spcAft>
                <a:spcPts val="0"/>
              </a:spcAft>
              <a:buSzPts val="3000"/>
              <a:buFont typeface="Open Sans"/>
              <a:buChar char="●"/>
            </a:pPr>
            <a:r>
              <a:rPr lang="en-US" sz="3000">
                <a:latin typeface="Open Sans"/>
                <a:ea typeface="Open Sans"/>
                <a:cs typeface="Open Sans"/>
                <a:sym typeface="Open Sans"/>
              </a:rPr>
              <a:t>10+ years: Technical Content</a:t>
            </a:r>
            <a:endParaRPr sz="3000">
              <a:latin typeface="Open Sans"/>
              <a:ea typeface="Open Sans"/>
              <a:cs typeface="Open Sans"/>
              <a:sym typeface="Open Sans"/>
            </a:endParaRPr>
          </a:p>
          <a:p>
            <a:pPr indent="-419100" lvl="0" marL="457200" marR="0" rtl="0" algn="l">
              <a:lnSpc>
                <a:spcPct val="150000"/>
              </a:lnSpc>
              <a:spcBef>
                <a:spcPts val="0"/>
              </a:spcBef>
              <a:spcAft>
                <a:spcPts val="0"/>
              </a:spcAft>
              <a:buSzPts val="3000"/>
              <a:buFont typeface="Open Sans"/>
              <a:buChar char="●"/>
            </a:pPr>
            <a:r>
              <a:rPr lang="en-US" sz="3000">
                <a:latin typeface="Open Sans"/>
                <a:ea typeface="Open Sans"/>
                <a:cs typeface="Open Sans"/>
                <a:sym typeface="Open Sans"/>
              </a:rPr>
              <a:t>8+ years: Chronic Illness</a:t>
            </a:r>
            <a:endParaRPr sz="3000">
              <a:latin typeface="Open Sans"/>
              <a:ea typeface="Open Sans"/>
              <a:cs typeface="Open Sans"/>
              <a:sym typeface="Open Sans"/>
            </a:endParaRPr>
          </a:p>
          <a:p>
            <a:pPr indent="-419100" lvl="0" marL="457200" marR="0" rtl="0" algn="l">
              <a:lnSpc>
                <a:spcPct val="150000"/>
              </a:lnSpc>
              <a:spcBef>
                <a:spcPts val="0"/>
              </a:spcBef>
              <a:spcAft>
                <a:spcPts val="0"/>
              </a:spcAft>
              <a:buSzPts val="3000"/>
              <a:buFont typeface="Open Sans"/>
              <a:buChar char="●"/>
            </a:pPr>
            <a:r>
              <a:rPr lang="en-US" sz="3000">
                <a:latin typeface="Open Sans"/>
                <a:ea typeface="Open Sans"/>
                <a:cs typeface="Open Sans"/>
                <a:sym typeface="Open Sans"/>
              </a:rPr>
              <a:t>32+ years: Neurodivergent</a:t>
            </a:r>
            <a:endParaRPr sz="3000">
              <a:latin typeface="Open Sans"/>
              <a:ea typeface="Open Sans"/>
              <a:cs typeface="Open Sans"/>
              <a:sym typeface="Open Sans"/>
            </a:endParaRPr>
          </a:p>
        </p:txBody>
      </p:sp>
      <p:sp>
        <p:nvSpPr>
          <p:cNvPr id="103" name="Google Shape;103;g30fa1a73843_0_0"/>
          <p:cNvSpPr txBox="1"/>
          <p:nvPr/>
        </p:nvSpPr>
        <p:spPr>
          <a:xfrm>
            <a:off x="1695450" y="2940950"/>
            <a:ext cx="8025300" cy="5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600">
                <a:latin typeface="Open Sans"/>
                <a:ea typeface="Open Sans"/>
                <a:cs typeface="Open Sans"/>
                <a:sym typeface="Open Sans"/>
              </a:rPr>
              <a:t>Maddie Reardon  </a:t>
            </a:r>
            <a:r>
              <a:rPr lang="en-US" sz="3600">
                <a:latin typeface="Open Sans"/>
                <a:ea typeface="Open Sans"/>
                <a:cs typeface="Open Sans"/>
                <a:sym typeface="Open Sans"/>
              </a:rPr>
              <a:t>(all pronouns)</a:t>
            </a:r>
            <a:endParaRPr sz="36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07" name="Shape 107"/>
        <p:cNvGrpSpPr/>
        <p:nvPr/>
      </p:nvGrpSpPr>
      <p:grpSpPr>
        <a:xfrm>
          <a:off x="0" y="0"/>
          <a:ext cx="0" cy="0"/>
          <a:chOff x="0" y="0"/>
          <a:chExt cx="0" cy="0"/>
        </a:xfrm>
      </p:grpSpPr>
      <p:sp>
        <p:nvSpPr>
          <p:cNvPr id="108" name="Google Shape;108;p2"/>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txBox="1"/>
          <p:nvPr/>
        </p:nvSpPr>
        <p:spPr>
          <a:xfrm>
            <a:off x="1028700" y="3895725"/>
            <a:ext cx="4335000" cy="23274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7200">
                <a:latin typeface="Open Sans SemiBold"/>
                <a:ea typeface="Open Sans SemiBold"/>
                <a:cs typeface="Open Sans SemiBold"/>
                <a:sym typeface="Open Sans SemiBold"/>
              </a:rPr>
              <a:t>Today’s </a:t>
            </a:r>
            <a:r>
              <a:rPr i="0" lang="en-US" sz="7200" u="none" cap="none" strike="noStrike">
                <a:solidFill>
                  <a:srgbClr val="000000"/>
                </a:solidFill>
                <a:latin typeface="Open Sans SemiBold"/>
                <a:ea typeface="Open Sans SemiBold"/>
                <a:cs typeface="Open Sans SemiBold"/>
                <a:sym typeface="Open Sans SemiBold"/>
              </a:rPr>
              <a:t>Targets</a:t>
            </a:r>
            <a:endParaRPr sz="7200">
              <a:latin typeface="Open Sans SemiBold"/>
              <a:ea typeface="Open Sans SemiBold"/>
              <a:cs typeface="Open Sans SemiBold"/>
              <a:sym typeface="Open Sans SemiBold"/>
            </a:endParaRPr>
          </a:p>
        </p:txBody>
      </p:sp>
      <p:sp>
        <p:nvSpPr>
          <p:cNvPr id="110" name="Google Shape;110;p2"/>
          <p:cNvSpPr txBox="1"/>
          <p:nvPr/>
        </p:nvSpPr>
        <p:spPr>
          <a:xfrm>
            <a:off x="9472784" y="2589802"/>
            <a:ext cx="7786500" cy="4155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en-US" sz="2700">
                <a:solidFill>
                  <a:schemeClr val="dk1"/>
                </a:solidFill>
                <a:latin typeface="Open Sans"/>
                <a:ea typeface="Open Sans"/>
                <a:cs typeface="Open Sans"/>
                <a:sym typeface="Open Sans"/>
              </a:rPr>
              <a:t>Five </a:t>
            </a:r>
            <a:r>
              <a:rPr lang="en-US" sz="2700">
                <a:solidFill>
                  <a:schemeClr val="dk1"/>
                </a:solidFill>
                <a:latin typeface="Open Sans"/>
                <a:ea typeface="Open Sans"/>
                <a:cs typeface="Open Sans"/>
                <a:sym typeface="Open Sans"/>
              </a:rPr>
              <a:t>Principles of Technical Writing</a:t>
            </a:r>
            <a:endParaRPr sz="2700">
              <a:latin typeface="Open Sans"/>
              <a:ea typeface="Open Sans"/>
              <a:cs typeface="Open Sans"/>
              <a:sym typeface="Open Sans"/>
            </a:endParaRPr>
          </a:p>
        </p:txBody>
      </p:sp>
      <p:sp>
        <p:nvSpPr>
          <p:cNvPr id="111" name="Google Shape;111;p2"/>
          <p:cNvSpPr txBox="1"/>
          <p:nvPr/>
        </p:nvSpPr>
        <p:spPr>
          <a:xfrm>
            <a:off x="8676330" y="2580252"/>
            <a:ext cx="467700" cy="415500"/>
          </a:xfrm>
          <a:prstGeom prst="rect">
            <a:avLst/>
          </a:prstGeom>
          <a:noFill/>
          <a:ln>
            <a:noFill/>
          </a:ln>
        </p:spPr>
        <p:txBody>
          <a:bodyPr anchorCtr="0" anchor="t" bIns="0" lIns="0" spcFirstLastPara="1" rIns="0" wrap="square" tIns="0">
            <a:spAutoFit/>
          </a:bodyPr>
          <a:lstStyle/>
          <a:p>
            <a:pPr indent="0" lvl="0" marL="0" marR="0" rtl="0" algn="r">
              <a:lnSpc>
                <a:spcPct val="139954"/>
              </a:lnSpc>
              <a:spcBef>
                <a:spcPts val="0"/>
              </a:spcBef>
              <a:spcAft>
                <a:spcPts val="0"/>
              </a:spcAft>
              <a:buNone/>
            </a:pPr>
            <a:r>
              <a:rPr b="1" i="0" lang="en-US" sz="2700" u="none" cap="none" strike="noStrike">
                <a:solidFill>
                  <a:srgbClr val="000000"/>
                </a:solidFill>
                <a:latin typeface="Open Sans"/>
                <a:ea typeface="Open Sans"/>
                <a:cs typeface="Open Sans"/>
                <a:sym typeface="Open Sans"/>
              </a:rPr>
              <a:t>01</a:t>
            </a:r>
            <a:endParaRPr b="1" sz="2700">
              <a:latin typeface="Open Sans"/>
              <a:ea typeface="Open Sans"/>
              <a:cs typeface="Open Sans"/>
              <a:sym typeface="Open Sans"/>
            </a:endParaRPr>
          </a:p>
        </p:txBody>
      </p:sp>
      <p:sp>
        <p:nvSpPr>
          <p:cNvPr id="112" name="Google Shape;112;p2"/>
          <p:cNvSpPr/>
          <p:nvPr/>
        </p:nvSpPr>
        <p:spPr>
          <a:xfrm>
            <a:off x="1028700" y="6457950"/>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9472784" y="4553516"/>
            <a:ext cx="7786500" cy="338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2200">
              <a:latin typeface="Open Sans"/>
              <a:ea typeface="Open Sans"/>
              <a:cs typeface="Open Sans"/>
              <a:sym typeface="Open Sans"/>
            </a:endParaRPr>
          </a:p>
        </p:txBody>
      </p:sp>
      <p:sp>
        <p:nvSpPr>
          <p:cNvPr id="114" name="Google Shape;114;p2"/>
          <p:cNvSpPr txBox="1"/>
          <p:nvPr/>
        </p:nvSpPr>
        <p:spPr>
          <a:xfrm>
            <a:off x="9472784" y="4553529"/>
            <a:ext cx="7786500" cy="415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700">
                <a:latin typeface="Open Sans"/>
                <a:ea typeface="Open Sans"/>
                <a:cs typeface="Open Sans"/>
                <a:sym typeface="Open Sans"/>
              </a:rPr>
              <a:t>How They Connect to Accessibility</a:t>
            </a:r>
            <a:endParaRPr sz="2700">
              <a:latin typeface="Open Sans"/>
              <a:ea typeface="Open Sans"/>
              <a:cs typeface="Open Sans"/>
              <a:sym typeface="Open Sans"/>
            </a:endParaRPr>
          </a:p>
        </p:txBody>
      </p:sp>
      <p:sp>
        <p:nvSpPr>
          <p:cNvPr id="115" name="Google Shape;115;p2"/>
          <p:cNvSpPr txBox="1"/>
          <p:nvPr/>
        </p:nvSpPr>
        <p:spPr>
          <a:xfrm>
            <a:off x="8676330" y="4553516"/>
            <a:ext cx="467700" cy="415500"/>
          </a:xfrm>
          <a:prstGeom prst="rect">
            <a:avLst/>
          </a:prstGeom>
          <a:noFill/>
          <a:ln>
            <a:noFill/>
          </a:ln>
        </p:spPr>
        <p:txBody>
          <a:bodyPr anchorCtr="0" anchor="t" bIns="0" lIns="0" spcFirstLastPara="1" rIns="0" wrap="square" tIns="0">
            <a:spAutoFit/>
          </a:bodyPr>
          <a:lstStyle/>
          <a:p>
            <a:pPr indent="0" lvl="0" marL="0" marR="0" rtl="0" algn="r">
              <a:lnSpc>
                <a:spcPct val="139954"/>
              </a:lnSpc>
              <a:spcBef>
                <a:spcPts val="0"/>
              </a:spcBef>
              <a:spcAft>
                <a:spcPts val="0"/>
              </a:spcAft>
              <a:buNone/>
            </a:pPr>
            <a:r>
              <a:rPr b="1" i="0" lang="en-US" sz="2700" u="none" cap="none" strike="noStrike">
                <a:solidFill>
                  <a:srgbClr val="000000"/>
                </a:solidFill>
                <a:latin typeface="Open Sans"/>
                <a:ea typeface="Open Sans"/>
                <a:cs typeface="Open Sans"/>
                <a:sym typeface="Open Sans"/>
              </a:rPr>
              <a:t>02</a:t>
            </a:r>
            <a:endParaRPr b="1" sz="2700">
              <a:latin typeface="Open Sans"/>
              <a:ea typeface="Open Sans"/>
              <a:cs typeface="Open Sans"/>
              <a:sym typeface="Open Sans"/>
            </a:endParaRPr>
          </a:p>
        </p:txBody>
      </p:sp>
      <p:sp>
        <p:nvSpPr>
          <p:cNvPr id="116" name="Google Shape;116;p2"/>
          <p:cNvSpPr txBox="1"/>
          <p:nvPr/>
        </p:nvSpPr>
        <p:spPr>
          <a:xfrm>
            <a:off x="8676330" y="6517254"/>
            <a:ext cx="467700" cy="415500"/>
          </a:xfrm>
          <a:prstGeom prst="rect">
            <a:avLst/>
          </a:prstGeom>
          <a:noFill/>
          <a:ln>
            <a:noFill/>
          </a:ln>
        </p:spPr>
        <p:txBody>
          <a:bodyPr anchorCtr="0" anchor="t" bIns="0" lIns="0" spcFirstLastPara="1" rIns="0" wrap="square" tIns="0">
            <a:spAutoFit/>
          </a:bodyPr>
          <a:lstStyle/>
          <a:p>
            <a:pPr indent="0" lvl="0" marL="0" marR="0" rtl="0" algn="r">
              <a:lnSpc>
                <a:spcPct val="139954"/>
              </a:lnSpc>
              <a:spcBef>
                <a:spcPts val="0"/>
              </a:spcBef>
              <a:spcAft>
                <a:spcPts val="0"/>
              </a:spcAft>
              <a:buNone/>
            </a:pPr>
            <a:r>
              <a:rPr b="1" i="0" lang="en-US" sz="2700" u="none" cap="none" strike="noStrike">
                <a:solidFill>
                  <a:srgbClr val="000000"/>
                </a:solidFill>
                <a:latin typeface="Open Sans"/>
                <a:ea typeface="Open Sans"/>
                <a:cs typeface="Open Sans"/>
                <a:sym typeface="Open Sans"/>
              </a:rPr>
              <a:t>03</a:t>
            </a:r>
            <a:endParaRPr b="1" sz="2700">
              <a:latin typeface="Open Sans"/>
              <a:ea typeface="Open Sans"/>
              <a:cs typeface="Open Sans"/>
              <a:sym typeface="Open Sans"/>
            </a:endParaRPr>
          </a:p>
        </p:txBody>
      </p:sp>
      <p:sp>
        <p:nvSpPr>
          <p:cNvPr id="117" name="Google Shape;117;p2"/>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118" name="Google Shape;118;p2"/>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119" name="Google Shape;119;p2"/>
          <p:cNvSpPr txBox="1"/>
          <p:nvPr/>
        </p:nvSpPr>
        <p:spPr>
          <a:xfrm>
            <a:off x="9472784" y="6517254"/>
            <a:ext cx="7786500" cy="415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700">
                <a:latin typeface="Open Sans"/>
                <a:ea typeface="Open Sans"/>
                <a:cs typeface="Open Sans"/>
                <a:sym typeface="Open Sans"/>
              </a:rPr>
              <a:t>How to Apply Them</a:t>
            </a:r>
            <a:endParaRPr sz="27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23" name="Shape 123"/>
        <p:cNvGrpSpPr/>
        <p:nvPr/>
      </p:nvGrpSpPr>
      <p:grpSpPr>
        <a:xfrm>
          <a:off x="0" y="0"/>
          <a:ext cx="0" cy="0"/>
          <a:chOff x="0" y="0"/>
          <a:chExt cx="0" cy="0"/>
        </a:xfrm>
      </p:grpSpPr>
      <p:sp>
        <p:nvSpPr>
          <p:cNvPr id="124" name="Google Shape;124;g30fa1a73843_0_18"/>
          <p:cNvSpPr/>
          <p:nvPr/>
        </p:nvSpPr>
        <p:spPr>
          <a:xfrm>
            <a:off x="485556" y="454609"/>
            <a:ext cx="17316900" cy="9377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0fa1a73843_0_18"/>
          <p:cNvSpPr/>
          <p:nvPr/>
        </p:nvSpPr>
        <p:spPr>
          <a:xfrm>
            <a:off x="1028700" y="3724484"/>
            <a:ext cx="1175700" cy="1377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30fa1a73843_0_18"/>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descr="Understandable is circled&#10;" id="127" name="Google Shape;127;g30fa1a73843_0_18"/>
          <p:cNvSpPr/>
          <p:nvPr/>
        </p:nvSpPr>
        <p:spPr>
          <a:xfrm rot="242882">
            <a:off x="8777506" y="4861923"/>
            <a:ext cx="4827350" cy="1604045"/>
          </a:xfrm>
          <a:custGeom>
            <a:rect b="b" l="l" r="r" t="t"/>
            <a:pathLst>
              <a:path extrusionOk="0" h="1939592" w="5926531">
                <a:moveTo>
                  <a:pt x="0" y="0"/>
                </a:moveTo>
                <a:lnTo>
                  <a:pt x="5926530" y="0"/>
                </a:lnTo>
                <a:lnTo>
                  <a:pt x="5926530" y="1939591"/>
                </a:lnTo>
                <a:lnTo>
                  <a:pt x="0" y="1939591"/>
                </a:lnTo>
                <a:lnTo>
                  <a:pt x="0" y="0"/>
                </a:lnTo>
                <a:close/>
              </a:path>
            </a:pathLst>
          </a:custGeom>
          <a:blipFill rotWithShape="1">
            <a:blip r:embed="rId4">
              <a:alphaModFix/>
            </a:blip>
            <a:stretch>
              <a:fillRect b="0" l="0" r="0" t="0"/>
            </a:stretch>
          </a:blipFill>
          <a:ln>
            <a:noFill/>
          </a:ln>
        </p:spPr>
      </p:sp>
      <p:sp>
        <p:nvSpPr>
          <p:cNvPr id="128" name="Google Shape;128;g30fa1a73843_0_18"/>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129" name="Google Shape;129;g30fa1a73843_0_18"/>
          <p:cNvSpPr txBox="1"/>
          <p:nvPr/>
        </p:nvSpPr>
        <p:spPr>
          <a:xfrm>
            <a:off x="1607284" y="5365909"/>
            <a:ext cx="3494100" cy="596100"/>
          </a:xfrm>
          <a:prstGeom prst="rect">
            <a:avLst/>
          </a:prstGeom>
          <a:noFill/>
          <a:ln>
            <a:noFill/>
          </a:ln>
        </p:spPr>
        <p:txBody>
          <a:bodyPr anchorCtr="0" anchor="t" bIns="0" lIns="0" spcFirstLastPara="1" rIns="0" wrap="square" tIns="0">
            <a:spAutoFit/>
          </a:bodyPr>
          <a:lstStyle/>
          <a:p>
            <a:pPr indent="0" lvl="0" marL="0" marR="0" rtl="0" algn="l">
              <a:lnSpc>
                <a:spcPct val="139994"/>
              </a:lnSpc>
              <a:spcBef>
                <a:spcPts val="0"/>
              </a:spcBef>
              <a:spcAft>
                <a:spcPts val="0"/>
              </a:spcAft>
              <a:buNone/>
            </a:pPr>
            <a:r>
              <a:rPr lang="en-US" sz="3873">
                <a:latin typeface="Open Sans Medium"/>
                <a:ea typeface="Open Sans Medium"/>
                <a:cs typeface="Open Sans Medium"/>
                <a:sym typeface="Open Sans Medium"/>
              </a:rPr>
              <a:t>Perceivable</a:t>
            </a:r>
            <a:endParaRPr>
              <a:latin typeface="Open Sans Medium"/>
              <a:ea typeface="Open Sans Medium"/>
              <a:cs typeface="Open Sans Medium"/>
              <a:sym typeface="Open Sans Medium"/>
            </a:endParaRPr>
          </a:p>
        </p:txBody>
      </p:sp>
      <p:sp>
        <p:nvSpPr>
          <p:cNvPr id="130" name="Google Shape;130;g30fa1a73843_0_18"/>
          <p:cNvSpPr txBox="1"/>
          <p:nvPr/>
        </p:nvSpPr>
        <p:spPr>
          <a:xfrm>
            <a:off x="5678662" y="5365909"/>
            <a:ext cx="2587500" cy="596100"/>
          </a:xfrm>
          <a:prstGeom prst="rect">
            <a:avLst/>
          </a:prstGeom>
          <a:noFill/>
          <a:ln>
            <a:noFill/>
          </a:ln>
        </p:spPr>
        <p:txBody>
          <a:bodyPr anchorCtr="0" anchor="t" bIns="0" lIns="0" spcFirstLastPara="1" rIns="0" wrap="square" tIns="0">
            <a:spAutoFit/>
          </a:bodyPr>
          <a:lstStyle/>
          <a:p>
            <a:pPr indent="0" lvl="0" marL="0" marR="0" rtl="0" algn="l">
              <a:lnSpc>
                <a:spcPct val="139994"/>
              </a:lnSpc>
              <a:spcBef>
                <a:spcPts val="0"/>
              </a:spcBef>
              <a:spcAft>
                <a:spcPts val="0"/>
              </a:spcAft>
              <a:buNone/>
            </a:pPr>
            <a:r>
              <a:rPr i="0" lang="en-US" sz="3873" u="none" cap="none" strike="noStrike">
                <a:solidFill>
                  <a:srgbClr val="000000"/>
                </a:solidFill>
                <a:latin typeface="Open Sans Medium"/>
                <a:ea typeface="Open Sans Medium"/>
                <a:cs typeface="Open Sans Medium"/>
                <a:sym typeface="Open Sans Medium"/>
              </a:rPr>
              <a:t>Operable</a:t>
            </a:r>
            <a:endParaRPr>
              <a:latin typeface="Open Sans Medium"/>
              <a:ea typeface="Open Sans Medium"/>
              <a:cs typeface="Open Sans Medium"/>
              <a:sym typeface="Open Sans Medium"/>
            </a:endParaRPr>
          </a:p>
        </p:txBody>
      </p:sp>
      <p:sp>
        <p:nvSpPr>
          <p:cNvPr id="131" name="Google Shape;131;g30fa1a73843_0_18"/>
          <p:cNvSpPr txBox="1"/>
          <p:nvPr/>
        </p:nvSpPr>
        <p:spPr>
          <a:xfrm>
            <a:off x="9226250" y="5365909"/>
            <a:ext cx="4264500" cy="596100"/>
          </a:xfrm>
          <a:prstGeom prst="rect">
            <a:avLst/>
          </a:prstGeom>
          <a:noFill/>
          <a:ln>
            <a:noFill/>
          </a:ln>
        </p:spPr>
        <p:txBody>
          <a:bodyPr anchorCtr="0" anchor="t" bIns="0" lIns="0" spcFirstLastPara="1" rIns="0" wrap="square" tIns="0">
            <a:spAutoFit/>
          </a:bodyPr>
          <a:lstStyle/>
          <a:p>
            <a:pPr indent="0" lvl="0" marL="0" marR="0" rtl="0" algn="l">
              <a:lnSpc>
                <a:spcPct val="139994"/>
              </a:lnSpc>
              <a:spcBef>
                <a:spcPts val="0"/>
              </a:spcBef>
              <a:spcAft>
                <a:spcPts val="0"/>
              </a:spcAft>
              <a:buNone/>
            </a:pPr>
            <a:r>
              <a:rPr i="0" lang="en-US" sz="3873" u="none" cap="none" strike="noStrike">
                <a:solidFill>
                  <a:srgbClr val="000000"/>
                </a:solidFill>
                <a:latin typeface="Open Sans Medium"/>
                <a:ea typeface="Open Sans Medium"/>
                <a:cs typeface="Open Sans Medium"/>
                <a:sym typeface="Open Sans Medium"/>
              </a:rPr>
              <a:t>Understandable</a:t>
            </a:r>
            <a:endParaRPr>
              <a:latin typeface="Open Sans Medium"/>
              <a:ea typeface="Open Sans Medium"/>
              <a:cs typeface="Open Sans Medium"/>
              <a:sym typeface="Open Sans Medium"/>
            </a:endParaRPr>
          </a:p>
        </p:txBody>
      </p:sp>
      <p:sp>
        <p:nvSpPr>
          <p:cNvPr id="132" name="Google Shape;132;g30fa1a73843_0_18"/>
          <p:cNvSpPr txBox="1"/>
          <p:nvPr/>
        </p:nvSpPr>
        <p:spPr>
          <a:xfrm>
            <a:off x="14450819" y="5365909"/>
            <a:ext cx="2022000" cy="596100"/>
          </a:xfrm>
          <a:prstGeom prst="rect">
            <a:avLst/>
          </a:prstGeom>
          <a:noFill/>
          <a:ln>
            <a:noFill/>
          </a:ln>
        </p:spPr>
        <p:txBody>
          <a:bodyPr anchorCtr="0" anchor="t" bIns="0" lIns="0" spcFirstLastPara="1" rIns="0" wrap="square" tIns="0">
            <a:spAutoFit/>
          </a:bodyPr>
          <a:lstStyle/>
          <a:p>
            <a:pPr indent="0" lvl="0" marL="0" marR="0" rtl="0" algn="l">
              <a:lnSpc>
                <a:spcPct val="139994"/>
              </a:lnSpc>
              <a:spcBef>
                <a:spcPts val="0"/>
              </a:spcBef>
              <a:spcAft>
                <a:spcPts val="0"/>
              </a:spcAft>
              <a:buNone/>
            </a:pPr>
            <a:r>
              <a:rPr i="0" lang="en-US" sz="3873" u="none" cap="none" strike="noStrike">
                <a:solidFill>
                  <a:srgbClr val="000000"/>
                </a:solidFill>
                <a:latin typeface="Open Sans Medium"/>
                <a:ea typeface="Open Sans Medium"/>
                <a:cs typeface="Open Sans Medium"/>
                <a:sym typeface="Open Sans Medium"/>
              </a:rPr>
              <a:t>Robust</a:t>
            </a:r>
            <a:endParaRPr>
              <a:latin typeface="Open Sans Medium"/>
              <a:ea typeface="Open Sans Medium"/>
              <a:cs typeface="Open Sans Medium"/>
              <a:sym typeface="Open Sans Medium"/>
            </a:endParaRPr>
          </a:p>
        </p:txBody>
      </p:sp>
      <p:sp>
        <p:nvSpPr>
          <p:cNvPr id="133" name="Google Shape;133;g30fa1a73843_0_18"/>
          <p:cNvSpPr txBox="1"/>
          <p:nvPr/>
        </p:nvSpPr>
        <p:spPr>
          <a:xfrm>
            <a:off x="1028700" y="2488400"/>
            <a:ext cx="3957600" cy="1108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7200" u="none" cap="none" strike="noStrike">
                <a:solidFill>
                  <a:srgbClr val="000000"/>
                </a:solidFill>
                <a:latin typeface="Open Sans"/>
                <a:ea typeface="Open Sans"/>
                <a:cs typeface="Open Sans"/>
                <a:sym typeface="Open Sans"/>
              </a:rPr>
              <a:t>WCAG</a:t>
            </a:r>
            <a:endParaRPr b="1">
              <a:latin typeface="Open Sans"/>
              <a:ea typeface="Open Sans"/>
              <a:cs typeface="Open Sans"/>
              <a:sym typeface="Open Sans"/>
            </a:endParaRPr>
          </a:p>
        </p:txBody>
      </p:sp>
      <p:sp>
        <p:nvSpPr>
          <p:cNvPr id="134" name="Google Shape;134;g30fa1a73843_0_18"/>
          <p:cNvSpPr txBox="1"/>
          <p:nvPr/>
        </p:nvSpPr>
        <p:spPr>
          <a:xfrm>
            <a:off x="9148550" y="7209550"/>
            <a:ext cx="4419900" cy="1154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000">
                <a:latin typeface="Open Sans"/>
                <a:ea typeface="Open Sans"/>
                <a:cs typeface="Open Sans"/>
                <a:sym typeface="Open Sans"/>
              </a:rPr>
              <a:t>E</a:t>
            </a:r>
            <a:r>
              <a:rPr i="0" lang="en-US" sz="3000" u="none" cap="none" strike="noStrike">
                <a:solidFill>
                  <a:srgbClr val="000000"/>
                </a:solidFill>
                <a:latin typeface="Open Sans"/>
                <a:ea typeface="Open Sans"/>
                <a:cs typeface="Open Sans"/>
                <a:sym typeface="Open Sans"/>
              </a:rPr>
              <a:t>asy for all users to use and comprehend. </a:t>
            </a:r>
            <a:endParaRPr sz="30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42" name="Shape 142"/>
        <p:cNvGrpSpPr/>
        <p:nvPr/>
      </p:nvGrpSpPr>
      <p:grpSpPr>
        <a:xfrm>
          <a:off x="0" y="0"/>
          <a:ext cx="0" cy="0"/>
          <a:chOff x="0" y="0"/>
          <a:chExt cx="0" cy="0"/>
        </a:xfrm>
      </p:grpSpPr>
      <p:sp>
        <p:nvSpPr>
          <p:cNvPr id="143" name="Google Shape;143;p7"/>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txBox="1"/>
          <p:nvPr/>
        </p:nvSpPr>
        <p:spPr>
          <a:xfrm>
            <a:off x="1028700" y="2488389"/>
            <a:ext cx="14726700" cy="11082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7200" u="none" cap="none" strike="noStrike">
                <a:solidFill>
                  <a:srgbClr val="000000"/>
                </a:solidFill>
                <a:latin typeface="Open Sans SemiBold"/>
                <a:ea typeface="Open Sans SemiBold"/>
                <a:cs typeface="Open Sans SemiBold"/>
                <a:sym typeface="Open Sans SemiBold"/>
              </a:rPr>
              <a:t>Technical Writing Principles</a:t>
            </a:r>
            <a:endParaRPr>
              <a:latin typeface="Open Sans SemiBold"/>
              <a:ea typeface="Open Sans SemiBold"/>
              <a:cs typeface="Open Sans SemiBold"/>
              <a:sym typeface="Open Sans SemiBold"/>
            </a:endParaRPr>
          </a:p>
        </p:txBody>
      </p:sp>
      <p:sp>
        <p:nvSpPr>
          <p:cNvPr id="145" name="Google Shape;145;p7"/>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
          <p:cNvSpPr txBox="1"/>
          <p:nvPr/>
        </p:nvSpPr>
        <p:spPr>
          <a:xfrm>
            <a:off x="1610675" y="4482169"/>
            <a:ext cx="5547600" cy="3841200"/>
          </a:xfrm>
          <a:prstGeom prst="rect">
            <a:avLst/>
          </a:prstGeom>
          <a:noFill/>
          <a:ln>
            <a:noFill/>
          </a:ln>
        </p:spPr>
        <p:txBody>
          <a:bodyPr anchorCtr="0" anchor="t" bIns="0" lIns="0" spcFirstLastPara="1" rIns="0" wrap="square" tIns="0">
            <a:spAutoFit/>
          </a:bodyPr>
          <a:lstStyle/>
          <a:p>
            <a:pPr indent="-345437" lvl="1" marL="690876" marR="0" rtl="0" algn="l">
              <a:lnSpc>
                <a:spcPct val="170021"/>
              </a:lnSpc>
              <a:spcBef>
                <a:spcPts val="0"/>
              </a:spcBef>
              <a:spcAft>
                <a:spcPts val="0"/>
              </a:spcAft>
              <a:buClr>
                <a:srgbClr val="000000"/>
              </a:buClr>
              <a:buSzPts val="3199"/>
              <a:buFont typeface="Open Sans"/>
              <a:buChar char="•"/>
            </a:pPr>
            <a:r>
              <a:rPr i="0" lang="en-US" sz="3199" u="none" cap="none" strike="noStrike">
                <a:solidFill>
                  <a:srgbClr val="000000"/>
                </a:solidFill>
                <a:latin typeface="Open Sans"/>
                <a:ea typeface="Open Sans"/>
                <a:cs typeface="Open Sans"/>
                <a:sym typeface="Open Sans"/>
              </a:rPr>
              <a:t>Clear</a:t>
            </a:r>
            <a:endParaRPr>
              <a:latin typeface="Open Sans"/>
              <a:ea typeface="Open Sans"/>
              <a:cs typeface="Open Sans"/>
              <a:sym typeface="Open Sans"/>
            </a:endParaRPr>
          </a:p>
          <a:p>
            <a:pPr indent="-345437" lvl="1" marL="690876" marR="0" rtl="0" algn="l">
              <a:lnSpc>
                <a:spcPct val="170021"/>
              </a:lnSpc>
              <a:spcBef>
                <a:spcPts val="0"/>
              </a:spcBef>
              <a:spcAft>
                <a:spcPts val="0"/>
              </a:spcAft>
              <a:buClr>
                <a:srgbClr val="000000"/>
              </a:buClr>
              <a:buSzPts val="3199"/>
              <a:buFont typeface="Open Sans"/>
              <a:buChar char="•"/>
            </a:pPr>
            <a:r>
              <a:rPr i="0" lang="en-US" sz="3199" u="none" cap="none" strike="noStrike">
                <a:solidFill>
                  <a:srgbClr val="000000"/>
                </a:solidFill>
                <a:latin typeface="Open Sans"/>
                <a:ea typeface="Open Sans"/>
                <a:cs typeface="Open Sans"/>
                <a:sym typeface="Open Sans"/>
              </a:rPr>
              <a:t>Concise</a:t>
            </a:r>
            <a:endParaRPr>
              <a:latin typeface="Open Sans"/>
              <a:ea typeface="Open Sans"/>
              <a:cs typeface="Open Sans"/>
              <a:sym typeface="Open Sans"/>
            </a:endParaRPr>
          </a:p>
          <a:p>
            <a:pPr indent="-345437" lvl="1" marL="690876" marR="0" rtl="0" algn="l">
              <a:lnSpc>
                <a:spcPct val="170021"/>
              </a:lnSpc>
              <a:spcBef>
                <a:spcPts val="0"/>
              </a:spcBef>
              <a:spcAft>
                <a:spcPts val="0"/>
              </a:spcAft>
              <a:buClr>
                <a:srgbClr val="000000"/>
              </a:buClr>
              <a:buSzPts val="3199"/>
              <a:buFont typeface="Open Sans"/>
              <a:buChar char="•"/>
            </a:pPr>
            <a:r>
              <a:rPr i="0" lang="en-US" sz="3199" u="none" cap="none" strike="noStrike">
                <a:solidFill>
                  <a:srgbClr val="000000"/>
                </a:solidFill>
                <a:latin typeface="Open Sans"/>
                <a:ea typeface="Open Sans"/>
                <a:cs typeface="Open Sans"/>
                <a:sym typeface="Open Sans"/>
              </a:rPr>
              <a:t>Consistent</a:t>
            </a:r>
            <a:endParaRPr>
              <a:latin typeface="Open Sans"/>
              <a:ea typeface="Open Sans"/>
              <a:cs typeface="Open Sans"/>
              <a:sym typeface="Open Sans"/>
            </a:endParaRPr>
          </a:p>
          <a:p>
            <a:pPr indent="-345437" lvl="1" marL="690876" marR="0" rtl="0" algn="l">
              <a:lnSpc>
                <a:spcPct val="170021"/>
              </a:lnSpc>
              <a:spcBef>
                <a:spcPts val="0"/>
              </a:spcBef>
              <a:spcAft>
                <a:spcPts val="0"/>
              </a:spcAft>
              <a:buClr>
                <a:srgbClr val="000000"/>
              </a:buClr>
              <a:buSzPts val="3199"/>
              <a:buFont typeface="Open Sans"/>
              <a:buChar char="•"/>
            </a:pPr>
            <a:r>
              <a:rPr i="0" lang="en-US" sz="3199" u="none" cap="none" strike="noStrike">
                <a:solidFill>
                  <a:srgbClr val="000000"/>
                </a:solidFill>
                <a:latin typeface="Open Sans"/>
                <a:ea typeface="Open Sans"/>
                <a:cs typeface="Open Sans"/>
                <a:sym typeface="Open Sans"/>
              </a:rPr>
              <a:t>Correct</a:t>
            </a:r>
            <a:endParaRPr>
              <a:latin typeface="Open Sans"/>
              <a:ea typeface="Open Sans"/>
              <a:cs typeface="Open Sans"/>
              <a:sym typeface="Open Sans"/>
            </a:endParaRPr>
          </a:p>
          <a:p>
            <a:pPr indent="-345437" lvl="1" marL="690876" marR="0" rtl="0" algn="l">
              <a:lnSpc>
                <a:spcPct val="170021"/>
              </a:lnSpc>
              <a:spcBef>
                <a:spcPts val="0"/>
              </a:spcBef>
              <a:spcAft>
                <a:spcPts val="0"/>
              </a:spcAft>
              <a:buClr>
                <a:srgbClr val="000000"/>
              </a:buClr>
              <a:buSzPts val="3199"/>
              <a:buFont typeface="Open Sans"/>
              <a:buChar char="•"/>
            </a:pPr>
            <a:r>
              <a:rPr i="0" lang="en-US" sz="3199" u="none" cap="none" strike="noStrike">
                <a:solidFill>
                  <a:srgbClr val="000000"/>
                </a:solidFill>
                <a:latin typeface="Open Sans"/>
                <a:ea typeface="Open Sans"/>
                <a:cs typeface="Open Sans"/>
                <a:sym typeface="Open Sans"/>
              </a:rPr>
              <a:t>Complete</a:t>
            </a:r>
            <a:endParaRPr>
              <a:latin typeface="Open Sans"/>
              <a:ea typeface="Open Sans"/>
              <a:cs typeface="Open Sans"/>
              <a:sym typeface="Open Sans"/>
            </a:endParaRPr>
          </a:p>
        </p:txBody>
      </p:sp>
      <p:sp>
        <p:nvSpPr>
          <p:cNvPr id="147" name="Google Shape;147;p7"/>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148" name="Google Shape;148;p7"/>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56" name="Shape 156"/>
        <p:cNvGrpSpPr/>
        <p:nvPr/>
      </p:nvGrpSpPr>
      <p:grpSpPr>
        <a:xfrm>
          <a:off x="0" y="0"/>
          <a:ext cx="0" cy="0"/>
          <a:chOff x="0" y="0"/>
          <a:chExt cx="0" cy="0"/>
        </a:xfrm>
      </p:grpSpPr>
      <p:sp>
        <p:nvSpPr>
          <p:cNvPr id="157" name="Google Shape;157;p8"/>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160" name="Google Shape;160;p8"/>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Clear</a:t>
            </a:r>
            <a:endParaRPr>
              <a:latin typeface="Open Sans SemiBold"/>
              <a:ea typeface="Open Sans SemiBold"/>
              <a:cs typeface="Open Sans SemiBold"/>
              <a:sym typeface="Open Sans SemiBold"/>
            </a:endParaRPr>
          </a:p>
        </p:txBody>
      </p:sp>
      <p:sp>
        <p:nvSpPr>
          <p:cNvPr id="161" name="Google Shape;161;p8"/>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162" name="Google Shape;162;p8"/>
          <p:cNvSpPr txBox="1"/>
          <p:nvPr/>
        </p:nvSpPr>
        <p:spPr>
          <a:xfrm>
            <a:off x="1616484" y="5457650"/>
            <a:ext cx="31086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Present Tense</a:t>
            </a:r>
            <a:endParaRPr>
              <a:latin typeface="Open Sans"/>
              <a:ea typeface="Open Sans"/>
              <a:cs typeface="Open Sans"/>
              <a:sym typeface="Open Sans"/>
            </a:endParaRPr>
          </a:p>
        </p:txBody>
      </p:sp>
      <p:sp>
        <p:nvSpPr>
          <p:cNvPr id="163" name="Google Shape;163;p8"/>
          <p:cNvSpPr txBox="1"/>
          <p:nvPr/>
        </p:nvSpPr>
        <p:spPr>
          <a:xfrm>
            <a:off x="7649187" y="5457650"/>
            <a:ext cx="26613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Active Voice</a:t>
            </a:r>
            <a:endParaRPr>
              <a:latin typeface="Open Sans"/>
              <a:ea typeface="Open Sans"/>
              <a:cs typeface="Open Sans"/>
              <a:sym typeface="Open Sans"/>
            </a:endParaRPr>
          </a:p>
        </p:txBody>
      </p:sp>
      <p:sp>
        <p:nvSpPr>
          <p:cNvPr id="164" name="Google Shape;164;p8"/>
          <p:cNvSpPr txBox="1"/>
          <p:nvPr/>
        </p:nvSpPr>
        <p:spPr>
          <a:xfrm>
            <a:off x="13234508" y="5457650"/>
            <a:ext cx="31086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Plain Language</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72" name="Shape 172"/>
        <p:cNvGrpSpPr/>
        <p:nvPr/>
      </p:nvGrpSpPr>
      <p:grpSpPr>
        <a:xfrm>
          <a:off x="0" y="0"/>
          <a:ext cx="0" cy="0"/>
          <a:chOff x="0" y="0"/>
          <a:chExt cx="0" cy="0"/>
        </a:xfrm>
      </p:grpSpPr>
      <p:sp>
        <p:nvSpPr>
          <p:cNvPr id="173" name="Google Shape;173;p9"/>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176" name="Google Shape;176;p9"/>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Clear</a:t>
            </a:r>
            <a:endParaRPr>
              <a:latin typeface="Open Sans SemiBold"/>
              <a:ea typeface="Open Sans SemiBold"/>
              <a:cs typeface="Open Sans SemiBold"/>
              <a:sym typeface="Open Sans SemiBold"/>
            </a:endParaRPr>
          </a:p>
        </p:txBody>
      </p:sp>
      <p:sp>
        <p:nvSpPr>
          <p:cNvPr id="177" name="Google Shape;177;p9"/>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178" name="Google Shape;178;p9"/>
          <p:cNvSpPr txBox="1"/>
          <p:nvPr/>
        </p:nvSpPr>
        <p:spPr>
          <a:xfrm>
            <a:off x="6789824" y="2448669"/>
            <a:ext cx="8055900" cy="19749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Before:</a:t>
            </a:r>
            <a:endParaRPr b="1">
              <a:latin typeface="Open Sans"/>
              <a:ea typeface="Open Sans"/>
              <a:cs typeface="Open Sans"/>
              <a:sym typeface="Open Sans"/>
            </a:endParaRPr>
          </a:p>
          <a:p>
            <a:pPr indent="0" lvl="0" marL="0" marR="0" rtl="0" algn="l">
              <a:lnSpc>
                <a:spcPct val="170000"/>
              </a:lnSpc>
              <a:spcBef>
                <a:spcPts val="0"/>
              </a:spcBef>
              <a:spcAft>
                <a:spcPts val="0"/>
              </a:spcAft>
              <a:buNone/>
            </a:pPr>
            <a:r>
              <a:rPr i="0" lang="en-US" sz="2800" u="none" cap="none" strike="noStrike">
                <a:solidFill>
                  <a:srgbClr val="000000"/>
                </a:solidFill>
                <a:latin typeface="Open Sans"/>
                <a:ea typeface="Open Sans"/>
                <a:cs typeface="Open Sans"/>
                <a:sym typeface="Open Sans"/>
              </a:rPr>
              <a:t>Assignments should be submitted on Canvas. Late submissions will be subject to penalty.</a:t>
            </a:r>
            <a:endParaRPr>
              <a:latin typeface="Open Sans"/>
              <a:ea typeface="Open Sans"/>
              <a:cs typeface="Open Sans"/>
              <a:sym typeface="Open Sans"/>
            </a:endParaRPr>
          </a:p>
        </p:txBody>
      </p:sp>
      <p:sp>
        <p:nvSpPr>
          <p:cNvPr id="179" name="Google Shape;179;p9"/>
          <p:cNvSpPr txBox="1"/>
          <p:nvPr/>
        </p:nvSpPr>
        <p:spPr>
          <a:xfrm>
            <a:off x="6789824" y="5205474"/>
            <a:ext cx="6499500" cy="19749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After:</a:t>
            </a:r>
            <a:endParaRPr b="1">
              <a:latin typeface="Open Sans"/>
              <a:ea typeface="Open Sans"/>
              <a:cs typeface="Open Sans"/>
              <a:sym typeface="Open Sans"/>
            </a:endParaRPr>
          </a:p>
          <a:p>
            <a:pPr indent="0" lvl="0" marL="0" marR="0" rtl="0" algn="l">
              <a:lnSpc>
                <a:spcPct val="170000"/>
              </a:lnSpc>
              <a:spcBef>
                <a:spcPts val="0"/>
              </a:spcBef>
              <a:spcAft>
                <a:spcPts val="0"/>
              </a:spcAft>
              <a:buNone/>
            </a:pPr>
            <a:r>
              <a:rPr i="0" lang="en-US" sz="2800" u="none" cap="none" strike="noStrike">
                <a:solidFill>
                  <a:srgbClr val="000000"/>
                </a:solidFill>
                <a:latin typeface="Open Sans"/>
                <a:ea typeface="Open Sans"/>
                <a:cs typeface="Open Sans"/>
                <a:sym typeface="Open Sans"/>
              </a:rPr>
              <a:t>Submit your assignments on Canvas. We deduct points for late work.</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187" name="Shape 187"/>
        <p:cNvGrpSpPr/>
        <p:nvPr/>
      </p:nvGrpSpPr>
      <p:grpSpPr>
        <a:xfrm>
          <a:off x="0" y="0"/>
          <a:ext cx="0" cy="0"/>
          <a:chOff x="0" y="0"/>
          <a:chExt cx="0" cy="0"/>
        </a:xfrm>
      </p:grpSpPr>
      <p:sp>
        <p:nvSpPr>
          <p:cNvPr id="188" name="Google Shape;188;p10"/>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Concise</a:t>
            </a:r>
            <a:endParaRPr>
              <a:latin typeface="Open Sans SemiBold"/>
              <a:ea typeface="Open Sans SemiBold"/>
              <a:cs typeface="Open Sans SemiBold"/>
              <a:sym typeface="Open Sans SemiBold"/>
            </a:endParaRPr>
          </a:p>
        </p:txBody>
      </p:sp>
      <p:sp>
        <p:nvSpPr>
          <p:cNvPr id="190" name="Google Shape;190;p10"/>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192" name="Google Shape;192;p10"/>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193" name="Google Shape;193;p10"/>
          <p:cNvSpPr txBox="1"/>
          <p:nvPr/>
        </p:nvSpPr>
        <p:spPr>
          <a:xfrm>
            <a:off x="3233124" y="5457650"/>
            <a:ext cx="39159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Essential info only</a:t>
            </a:r>
            <a:endParaRPr>
              <a:latin typeface="Open Sans"/>
              <a:ea typeface="Open Sans"/>
              <a:cs typeface="Open Sans"/>
              <a:sym typeface="Open Sans"/>
            </a:endParaRPr>
          </a:p>
        </p:txBody>
      </p:sp>
      <p:sp>
        <p:nvSpPr>
          <p:cNvPr id="194" name="Google Shape;194;p10"/>
          <p:cNvSpPr txBox="1"/>
          <p:nvPr/>
        </p:nvSpPr>
        <p:spPr>
          <a:xfrm>
            <a:off x="10866501" y="5457650"/>
            <a:ext cx="4396800" cy="523200"/>
          </a:xfrm>
          <a:prstGeom prst="rect">
            <a:avLst/>
          </a:prstGeom>
          <a:noFill/>
          <a:ln>
            <a:noFill/>
          </a:ln>
        </p:spPr>
        <p:txBody>
          <a:bodyPr anchorCtr="0" anchor="t" bIns="0" lIns="0" spcFirstLastPara="1" rIns="0" wrap="square" tIns="0">
            <a:spAutoFit/>
          </a:bodyPr>
          <a:lstStyle/>
          <a:p>
            <a:pPr indent="0" lvl="0" marL="0" marR="0" rtl="0" algn="l">
              <a:lnSpc>
                <a:spcPct val="170020"/>
              </a:lnSpc>
              <a:spcBef>
                <a:spcPts val="0"/>
              </a:spcBef>
              <a:spcAft>
                <a:spcPts val="0"/>
              </a:spcAft>
              <a:buNone/>
            </a:pPr>
            <a:r>
              <a:rPr i="0" lang="en-US" sz="3399" u="none" cap="none" strike="noStrike">
                <a:solidFill>
                  <a:srgbClr val="000000"/>
                </a:solidFill>
                <a:latin typeface="Open Sans"/>
                <a:ea typeface="Open Sans"/>
                <a:cs typeface="Open Sans"/>
                <a:sym typeface="Open Sans"/>
              </a:rPr>
              <a:t>Avoid long sentences</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8F8"/>
        </a:solidFill>
      </p:bgPr>
    </p:bg>
    <p:spTree>
      <p:nvGrpSpPr>
        <p:cNvPr id="202" name="Shape 202"/>
        <p:cNvGrpSpPr/>
        <p:nvPr/>
      </p:nvGrpSpPr>
      <p:grpSpPr>
        <a:xfrm>
          <a:off x="0" y="0"/>
          <a:ext cx="0" cy="0"/>
          <a:chOff x="0" y="0"/>
          <a:chExt cx="0" cy="0"/>
        </a:xfrm>
      </p:grpSpPr>
      <p:sp>
        <p:nvSpPr>
          <p:cNvPr id="203" name="Google Shape;203;p11"/>
          <p:cNvSpPr/>
          <p:nvPr/>
        </p:nvSpPr>
        <p:spPr>
          <a:xfrm>
            <a:off x="485556" y="454609"/>
            <a:ext cx="17316887" cy="9377782"/>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txBox="1"/>
          <p:nvPr/>
        </p:nvSpPr>
        <p:spPr>
          <a:xfrm>
            <a:off x="1028700" y="2488389"/>
            <a:ext cx="14726700" cy="123150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i="0" lang="en-US" sz="8000" u="none" cap="none" strike="noStrike">
                <a:solidFill>
                  <a:srgbClr val="000000"/>
                </a:solidFill>
                <a:latin typeface="Open Sans SemiBold"/>
                <a:ea typeface="Open Sans SemiBold"/>
                <a:cs typeface="Open Sans SemiBold"/>
                <a:sym typeface="Open Sans SemiBold"/>
              </a:rPr>
              <a:t>Concise</a:t>
            </a:r>
            <a:endParaRPr>
              <a:latin typeface="Open Sans SemiBold"/>
              <a:ea typeface="Open Sans SemiBold"/>
              <a:cs typeface="Open Sans SemiBold"/>
              <a:sym typeface="Open Sans SemiBold"/>
            </a:endParaRPr>
          </a:p>
        </p:txBody>
      </p:sp>
      <p:sp>
        <p:nvSpPr>
          <p:cNvPr id="205" name="Google Shape;205;p11"/>
          <p:cNvSpPr/>
          <p:nvPr/>
        </p:nvSpPr>
        <p:spPr>
          <a:xfrm>
            <a:off x="1028700" y="3724484"/>
            <a:ext cx="1175568" cy="137659"/>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7679464" y="10123855"/>
            <a:ext cx="146484" cy="147220"/>
          </a:xfrm>
          <a:custGeom>
            <a:rect b="b" l="l" r="r" t="t"/>
            <a:pathLst>
              <a:path extrusionOk="0" h="147220" w="146484">
                <a:moveTo>
                  <a:pt x="0" y="0"/>
                </a:moveTo>
                <a:lnTo>
                  <a:pt x="146483" y="0"/>
                </a:lnTo>
                <a:lnTo>
                  <a:pt x="146483" y="147220"/>
                </a:lnTo>
                <a:lnTo>
                  <a:pt x="0" y="147220"/>
                </a:lnTo>
                <a:lnTo>
                  <a:pt x="0" y="0"/>
                </a:lnTo>
                <a:close/>
              </a:path>
            </a:pathLst>
          </a:custGeom>
          <a:blipFill rotWithShape="1">
            <a:blip r:embed="rId3">
              <a:alphaModFix/>
            </a:blip>
            <a:stretch>
              <a:fillRect b="0" l="0" r="0" t="0"/>
            </a:stretch>
          </a:blipFill>
          <a:ln>
            <a:noFill/>
          </a:ln>
        </p:spPr>
      </p:sp>
      <p:sp>
        <p:nvSpPr>
          <p:cNvPr id="207" name="Google Shape;207;p11"/>
          <p:cNvSpPr txBox="1"/>
          <p:nvPr/>
        </p:nvSpPr>
        <p:spPr>
          <a:xfrm>
            <a:off x="7873572" y="10088880"/>
            <a:ext cx="2735100" cy="184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 u="none" cap="none" strike="noStrike">
                <a:solidFill>
                  <a:srgbClr val="000000"/>
                </a:solidFill>
                <a:latin typeface="Montserrat"/>
                <a:ea typeface="Montserrat"/>
                <a:cs typeface="Montserrat"/>
                <a:sym typeface="Montserrat"/>
              </a:rPr>
              <a:t>Copyright 2024 </a:t>
            </a:r>
            <a:r>
              <a:rPr lang="en-US" sz="1200">
                <a:latin typeface="Montserrat"/>
                <a:ea typeface="Montserrat"/>
                <a:cs typeface="Montserrat"/>
                <a:sym typeface="Montserrat"/>
              </a:rPr>
              <a:t>Starship Equity</a:t>
            </a:r>
            <a:r>
              <a:rPr b="0" i="0" lang="en-US" sz="1200" u="none" cap="none" strike="noStrike">
                <a:solidFill>
                  <a:srgbClr val="000000"/>
                </a:solidFill>
                <a:latin typeface="Montserrat"/>
                <a:ea typeface="Montserrat"/>
                <a:cs typeface="Montserrat"/>
                <a:sym typeface="Montserrat"/>
              </a:rPr>
              <a:t> LLC</a:t>
            </a:r>
            <a:endParaRPr/>
          </a:p>
        </p:txBody>
      </p:sp>
      <p:sp>
        <p:nvSpPr>
          <p:cNvPr id="208" name="Google Shape;208;p11"/>
          <p:cNvSpPr txBox="1"/>
          <p:nvPr/>
        </p:nvSpPr>
        <p:spPr>
          <a:xfrm>
            <a:off x="6623419" y="1544022"/>
            <a:ext cx="9878100" cy="34401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Before:</a:t>
            </a:r>
            <a:endParaRPr b="1">
              <a:latin typeface="Open Sans"/>
              <a:ea typeface="Open Sans"/>
              <a:cs typeface="Open Sans"/>
              <a:sym typeface="Open Sans"/>
            </a:endParaRPr>
          </a:p>
          <a:p>
            <a:pPr indent="0" lvl="0" marL="0" marR="0" rtl="0" algn="l">
              <a:lnSpc>
                <a:spcPct val="170000"/>
              </a:lnSpc>
              <a:spcBef>
                <a:spcPts val="0"/>
              </a:spcBef>
              <a:spcAft>
                <a:spcPts val="0"/>
              </a:spcAft>
              <a:buNone/>
            </a:pPr>
            <a:r>
              <a:rPr i="0" lang="en-US" sz="2800" u="none" cap="none" strike="noStrike">
                <a:solidFill>
                  <a:srgbClr val="000000"/>
                </a:solidFill>
                <a:latin typeface="Open Sans"/>
                <a:ea typeface="Open Sans"/>
                <a:cs typeface="Open Sans"/>
                <a:sym typeface="Open Sans"/>
              </a:rPr>
              <a:t>Late submissions will be subject to penalty, and extensions must be requested in writing and approved by the instructor prior to the due date. Failure to adhere to these guidelines may result in a reduction of the final grade.</a:t>
            </a:r>
            <a:endParaRPr>
              <a:latin typeface="Open Sans"/>
              <a:ea typeface="Open Sans"/>
              <a:cs typeface="Open Sans"/>
              <a:sym typeface="Open Sans"/>
            </a:endParaRPr>
          </a:p>
        </p:txBody>
      </p:sp>
      <p:sp>
        <p:nvSpPr>
          <p:cNvPr id="209" name="Google Shape;209;p11"/>
          <p:cNvSpPr txBox="1"/>
          <p:nvPr/>
        </p:nvSpPr>
        <p:spPr>
          <a:xfrm>
            <a:off x="6623419" y="5784780"/>
            <a:ext cx="9878100" cy="1974900"/>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1" i="0" lang="en-US" sz="3100" u="none" cap="none" strike="noStrike">
                <a:solidFill>
                  <a:srgbClr val="000000"/>
                </a:solidFill>
                <a:latin typeface="Open Sans"/>
                <a:ea typeface="Open Sans"/>
                <a:cs typeface="Open Sans"/>
                <a:sym typeface="Open Sans"/>
              </a:rPr>
              <a:t>After:</a:t>
            </a:r>
            <a:endParaRPr b="1">
              <a:latin typeface="Open Sans"/>
              <a:ea typeface="Open Sans"/>
              <a:cs typeface="Open Sans"/>
              <a:sym typeface="Open Sans"/>
            </a:endParaRPr>
          </a:p>
          <a:p>
            <a:pPr indent="0" lvl="0" marL="0" marR="0" rtl="0" algn="l">
              <a:lnSpc>
                <a:spcPct val="170000"/>
              </a:lnSpc>
              <a:spcBef>
                <a:spcPts val="0"/>
              </a:spcBef>
              <a:spcAft>
                <a:spcPts val="0"/>
              </a:spcAft>
              <a:buNone/>
            </a:pPr>
            <a:r>
              <a:rPr i="0" lang="en-US" sz="2800" u="none" cap="none" strike="noStrike">
                <a:solidFill>
                  <a:srgbClr val="000000"/>
                </a:solidFill>
                <a:latin typeface="Open Sans"/>
                <a:ea typeface="Open Sans"/>
                <a:cs typeface="Open Sans"/>
                <a:sym typeface="Open Sans"/>
              </a:rPr>
              <a:t>We deduct points for late work. If you need more time, ask your instructor in writing before the due date.</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