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0"/>
  </p:notesMasterIdLst>
  <p:sldIdLst>
    <p:sldId id="275" r:id="rId3"/>
    <p:sldId id="284" r:id="rId4"/>
    <p:sldId id="262" r:id="rId5"/>
    <p:sldId id="265" r:id="rId6"/>
    <p:sldId id="263" r:id="rId7"/>
    <p:sldId id="267" r:id="rId8"/>
    <p:sldId id="268" r:id="rId9"/>
    <p:sldId id="266" r:id="rId10"/>
    <p:sldId id="269" r:id="rId11"/>
    <p:sldId id="270" r:id="rId12"/>
    <p:sldId id="261" r:id="rId13"/>
    <p:sldId id="272" r:id="rId14"/>
    <p:sldId id="271" r:id="rId15"/>
    <p:sldId id="286" r:id="rId16"/>
    <p:sldId id="285" r:id="rId17"/>
    <p:sldId id="287" r:id="rId18"/>
    <p:sldId id="26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5A2"/>
    <a:srgbClr val="E18701"/>
    <a:srgbClr val="AC6F9A"/>
    <a:srgbClr val="6BADD7"/>
    <a:srgbClr val="89C177"/>
    <a:srgbClr val="CCFFFF"/>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8" autoAdjust="0"/>
    <p:restoredTop sz="89804" autoAdjust="0"/>
  </p:normalViewPr>
  <p:slideViewPr>
    <p:cSldViewPr snapToGrid="0">
      <p:cViewPr varScale="1">
        <p:scale>
          <a:sx n="99" d="100"/>
          <a:sy n="99" d="100"/>
        </p:scale>
        <p:origin x="7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CBA9E-FAB4-42A1-B3DE-2D0C5D97C51D}"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E6D8E-18D0-4958-96C8-FC039A4ACBC8}" type="slidenum">
              <a:rPr lang="en-US" smtClean="0"/>
              <a:t>‹#›</a:t>
            </a:fld>
            <a:endParaRPr lang="en-US"/>
          </a:p>
        </p:txBody>
      </p:sp>
    </p:spTree>
    <p:extLst>
      <p:ext uri="{BB962C8B-B14F-4D97-AF65-F5344CB8AC3E}">
        <p14:creationId xmlns:p14="http://schemas.microsoft.com/office/powerpoint/2010/main" val="103872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pPr>
            <a:r>
              <a:rPr lang="en-US" sz="1400" b="1" kern="0" dirty="0">
                <a:effectLst/>
                <a:ea typeface="Times New Roman" panose="02020603050405020304" pitchFamily="18" charset="0"/>
                <a:cs typeface="Times New Roman" panose="02020603050405020304" pitchFamily="18" charset="0"/>
              </a:rPr>
              <a:t>Learner Variability</a:t>
            </a:r>
          </a:p>
          <a:p>
            <a:pPr>
              <a:lnSpc>
                <a:spcPct val="107000"/>
              </a:lnSpc>
              <a:spcBef>
                <a:spcPts val="0"/>
              </a:spcBef>
              <a:spcAft>
                <a:spcPts val="800"/>
              </a:spcAft>
              <a:buSzPct val="85000"/>
              <a:tabLst>
                <a:tab pos="457200" algn="l"/>
              </a:tabLst>
            </a:pPr>
            <a:r>
              <a:rPr lang="en-US" sz="1200" b="1" kern="100" dirty="0">
                <a:effectLst/>
                <a:ea typeface="Calibri" panose="020F0502020204030204" pitchFamily="34" charset="0"/>
                <a:cs typeface="Times New Roman" panose="02020603050405020304" pitchFamily="18" charset="0"/>
              </a:rPr>
              <a:t>Understanding Individual Differences </a:t>
            </a:r>
            <a:br>
              <a:rPr lang="en-US" sz="1200" kern="100" dirty="0">
                <a:effectLst/>
                <a:ea typeface="Calibri" panose="020F0502020204030204" pitchFamily="34" charset="0"/>
                <a:cs typeface="Times New Roman" panose="02020603050405020304" pitchFamily="18" charset="0"/>
              </a:rPr>
            </a:br>
            <a:r>
              <a:rPr lang="en-US" sz="1200" kern="100" dirty="0">
                <a:effectLst/>
                <a:ea typeface="Calibri" panose="020F0502020204030204" pitchFamily="34" charset="0"/>
                <a:cs typeface="Times New Roman" panose="02020603050405020304" pitchFamily="18" charset="0"/>
              </a:rPr>
              <a:t>Every student comes to the classroom with a distinct set of experiences, backgrounds, skills, and challenges. This variability can include differences in learning styles (visual, auditory, kinesthetic), cognitive abilities, interests, cultural backgrounds, and prior knowledge.</a:t>
            </a:r>
          </a:p>
          <a:p>
            <a:pPr>
              <a:lnSpc>
                <a:spcPct val="107000"/>
              </a:lnSpc>
              <a:spcBef>
                <a:spcPts val="0"/>
              </a:spcBef>
              <a:spcAft>
                <a:spcPts val="800"/>
              </a:spcAft>
              <a:buSzPct val="85000"/>
              <a:tabLst>
                <a:tab pos="457200" algn="l"/>
              </a:tabLst>
            </a:pPr>
            <a:r>
              <a:rPr lang="en-US" sz="1200" b="1" kern="100" dirty="0">
                <a:effectLst/>
                <a:ea typeface="Calibri" panose="020F0502020204030204" pitchFamily="34" charset="0"/>
                <a:cs typeface="Times New Roman" panose="02020603050405020304" pitchFamily="18" charset="0"/>
              </a:rPr>
              <a:t>Tailoring Instruction</a:t>
            </a:r>
            <a:br>
              <a:rPr lang="en-US" sz="1200" b="1" kern="100" dirty="0">
                <a:effectLst/>
                <a:ea typeface="Calibri" panose="020F0502020204030204" pitchFamily="34" charset="0"/>
                <a:cs typeface="Times New Roman" panose="02020603050405020304" pitchFamily="18" charset="0"/>
              </a:rPr>
            </a:br>
            <a:r>
              <a:rPr lang="en-US" sz="1200" kern="100" dirty="0">
                <a:effectLst/>
                <a:ea typeface="Calibri" panose="020F0502020204030204" pitchFamily="34" charset="0"/>
                <a:cs typeface="Times New Roman" panose="02020603050405020304" pitchFamily="18" charset="0"/>
              </a:rPr>
              <a:t>By recognizing these differences, educators can tailor instruction to meet the diverse needs of all students. This might involve differentiating content, processes, and products to ensure that every learner can engage meaningfully with the material.</a:t>
            </a:r>
          </a:p>
          <a:p>
            <a:pPr>
              <a:lnSpc>
                <a:spcPct val="107000"/>
              </a:lnSpc>
              <a:spcBef>
                <a:spcPts val="0"/>
              </a:spcBef>
              <a:spcAft>
                <a:spcPts val="800"/>
              </a:spcAft>
              <a:buSzPct val="85000"/>
              <a:tabLst>
                <a:tab pos="457200" algn="l"/>
              </a:tabLst>
            </a:pPr>
            <a:r>
              <a:rPr lang="en-US" sz="1200" b="1" kern="100" dirty="0">
                <a:effectLst/>
                <a:ea typeface="Calibri" panose="020F0502020204030204" pitchFamily="34" charset="0"/>
                <a:cs typeface="Times New Roman" panose="02020603050405020304" pitchFamily="18" charset="0"/>
              </a:rPr>
              <a:t>Promoting Inclusion</a:t>
            </a:r>
            <a:br>
              <a:rPr lang="en-US" sz="1200" kern="100" dirty="0">
                <a:effectLst/>
                <a:ea typeface="Calibri" panose="020F0502020204030204" pitchFamily="34" charset="0"/>
                <a:cs typeface="Times New Roman" panose="02020603050405020304" pitchFamily="18" charset="0"/>
              </a:rPr>
            </a:br>
            <a:r>
              <a:rPr lang="en-US" sz="1200" kern="100" dirty="0">
                <a:effectLst/>
                <a:ea typeface="Calibri" panose="020F0502020204030204" pitchFamily="34" charset="0"/>
                <a:cs typeface="Times New Roman" panose="02020603050405020304" pitchFamily="18" charset="0"/>
              </a:rPr>
              <a:t>Embracing learner variability helps create a more inclusive environment where all students feel valued and supported. This approach encourages collaboration among students, allowing them to learn from one another’s unique perspectives.</a:t>
            </a:r>
          </a:p>
          <a:p>
            <a:pPr>
              <a:lnSpc>
                <a:spcPct val="107000"/>
              </a:lnSpc>
              <a:spcBef>
                <a:spcPts val="0"/>
              </a:spcBef>
              <a:spcAft>
                <a:spcPts val="800"/>
              </a:spcAft>
              <a:buSzPct val="85000"/>
              <a:tabLst>
                <a:tab pos="457200" algn="l"/>
              </a:tabLst>
            </a:pPr>
            <a:r>
              <a:rPr lang="en-US" sz="1200" b="1" kern="100" dirty="0">
                <a:effectLst/>
                <a:ea typeface="Calibri" panose="020F0502020204030204" pitchFamily="34" charset="0"/>
                <a:cs typeface="Times New Roman" panose="02020603050405020304" pitchFamily="18" charset="0"/>
              </a:rPr>
              <a:t>Data-Driven Decision Making</a:t>
            </a:r>
            <a:br>
              <a:rPr lang="en-US" sz="1200" kern="100" dirty="0">
                <a:effectLst/>
                <a:ea typeface="Calibri" panose="020F0502020204030204" pitchFamily="34" charset="0"/>
                <a:cs typeface="Times New Roman" panose="02020603050405020304" pitchFamily="18" charset="0"/>
              </a:rPr>
            </a:br>
            <a:r>
              <a:rPr lang="en-US" sz="1200" kern="100" dirty="0">
                <a:effectLst/>
                <a:ea typeface="Calibri" panose="020F0502020204030204" pitchFamily="34" charset="0"/>
                <a:cs typeface="Times New Roman" panose="02020603050405020304" pitchFamily="18" charset="0"/>
              </a:rPr>
              <a:t>Utilizing assessments and feedback to understand each student’s strengths and areas for growth enables educators to make informed decisions about instructional strategies and interventions.</a:t>
            </a:r>
          </a:p>
          <a:p>
            <a:endParaRPr lang="en-US" dirty="0"/>
          </a:p>
        </p:txBody>
      </p:sp>
      <p:sp>
        <p:nvSpPr>
          <p:cNvPr id="4" name="Slide Number Placeholder 3"/>
          <p:cNvSpPr>
            <a:spLocks noGrp="1"/>
          </p:cNvSpPr>
          <p:nvPr>
            <p:ph type="sldNum" sz="quarter" idx="5"/>
          </p:nvPr>
        </p:nvSpPr>
        <p:spPr/>
        <p:txBody>
          <a:bodyPr/>
          <a:lstStyle/>
          <a:p>
            <a:fld id="{CCEE6D8E-18D0-4958-96C8-FC039A4ACBC8}" type="slidenum">
              <a:rPr lang="en-US" smtClean="0"/>
              <a:t>3</a:t>
            </a:fld>
            <a:endParaRPr lang="en-US"/>
          </a:p>
        </p:txBody>
      </p:sp>
    </p:spTree>
    <p:extLst>
      <p:ext uri="{BB962C8B-B14F-4D97-AF65-F5344CB8AC3E}">
        <p14:creationId xmlns:p14="http://schemas.microsoft.com/office/powerpoint/2010/main" val="379771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E6D8E-18D0-4958-96C8-FC039A4ACBC8}" type="slidenum">
              <a:rPr lang="en-US" smtClean="0"/>
              <a:t>13</a:t>
            </a:fld>
            <a:endParaRPr lang="en-US"/>
          </a:p>
        </p:txBody>
      </p:sp>
    </p:spTree>
    <p:extLst>
      <p:ext uri="{BB962C8B-B14F-4D97-AF65-F5344CB8AC3E}">
        <p14:creationId xmlns:p14="http://schemas.microsoft.com/office/powerpoint/2010/main" val="1714365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E6D8E-18D0-4958-96C8-FC039A4ACBC8}" type="slidenum">
              <a:rPr lang="en-US" smtClean="0"/>
              <a:t>14</a:t>
            </a:fld>
            <a:endParaRPr lang="en-US"/>
          </a:p>
        </p:txBody>
      </p:sp>
    </p:spTree>
    <p:extLst>
      <p:ext uri="{BB962C8B-B14F-4D97-AF65-F5344CB8AC3E}">
        <p14:creationId xmlns:p14="http://schemas.microsoft.com/office/powerpoint/2010/main" val="3853434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E6D8E-18D0-4958-96C8-FC039A4ACBC8}" type="slidenum">
              <a:rPr lang="en-US" smtClean="0"/>
              <a:t>15</a:t>
            </a:fld>
            <a:endParaRPr lang="en-US"/>
          </a:p>
        </p:txBody>
      </p:sp>
    </p:spTree>
    <p:extLst>
      <p:ext uri="{BB962C8B-B14F-4D97-AF65-F5344CB8AC3E}">
        <p14:creationId xmlns:p14="http://schemas.microsoft.com/office/powerpoint/2010/main" val="2357103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E6D8E-18D0-4958-96C8-FC039A4ACBC8}" type="slidenum">
              <a:rPr lang="en-US" smtClean="0"/>
              <a:t>16</a:t>
            </a:fld>
            <a:endParaRPr lang="en-US"/>
          </a:p>
        </p:txBody>
      </p:sp>
    </p:spTree>
    <p:extLst>
      <p:ext uri="{BB962C8B-B14F-4D97-AF65-F5344CB8AC3E}">
        <p14:creationId xmlns:p14="http://schemas.microsoft.com/office/powerpoint/2010/main" val="389782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E6D8E-18D0-4958-96C8-FC039A4ACBC8}" type="slidenum">
              <a:rPr lang="en-US" smtClean="0"/>
              <a:t>4</a:t>
            </a:fld>
            <a:endParaRPr lang="en-US"/>
          </a:p>
        </p:txBody>
      </p:sp>
    </p:spTree>
    <p:extLst>
      <p:ext uri="{BB962C8B-B14F-4D97-AF65-F5344CB8AC3E}">
        <p14:creationId xmlns:p14="http://schemas.microsoft.com/office/powerpoint/2010/main" val="3944399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pPr>
            <a:r>
              <a:rPr lang="en-US" sz="1400" b="1" kern="0" dirty="0">
                <a:effectLst/>
                <a:ea typeface="Times New Roman" panose="02020603050405020304" pitchFamily="18" charset="0"/>
                <a:cs typeface="Times New Roman" panose="02020603050405020304" pitchFamily="18" charset="0"/>
              </a:rPr>
              <a:t>Additional:</a:t>
            </a:r>
          </a:p>
          <a:p>
            <a:pPr marL="0" marR="0" indent="0">
              <a:lnSpc>
                <a:spcPct val="107000"/>
              </a:lnSpc>
              <a:spcBef>
                <a:spcPts val="0"/>
              </a:spcBef>
              <a:spcAft>
                <a:spcPts val="800"/>
              </a:spcAft>
              <a:buNone/>
            </a:pPr>
            <a:r>
              <a:rPr lang="en-US" sz="1400" b="1" kern="0" dirty="0">
                <a:effectLst/>
                <a:ea typeface="Times New Roman" panose="02020603050405020304" pitchFamily="18" charset="0"/>
                <a:cs typeface="Times New Roman" panose="02020603050405020304" pitchFamily="18" charset="0"/>
              </a:rPr>
              <a:t>Motivation and Interest</a:t>
            </a:r>
          </a:p>
          <a:p>
            <a:pPr marL="0" marR="0" indent="0">
              <a:lnSpc>
                <a:spcPct val="107000"/>
              </a:lnSpc>
              <a:spcBef>
                <a:spcPts val="0"/>
              </a:spcBef>
              <a:spcAft>
                <a:spcPts val="800"/>
              </a:spcAft>
              <a:buNone/>
            </a:pPr>
            <a:r>
              <a:rPr lang="en-US" sz="1200" kern="0" dirty="0">
                <a:effectLst/>
                <a:ea typeface="Times New Roman" panose="02020603050405020304" pitchFamily="18" charset="0"/>
                <a:cs typeface="Times New Roman" panose="02020603050405020304" pitchFamily="18" charset="0"/>
              </a:rPr>
              <a:t>Engaging students is crucial for fostering a love of learning. By connecting tasks to students’ lives and interests, educators can make learning relevant and meaningful. This connection helps to ignite curiosity and encourages persistence through challenges.</a:t>
            </a:r>
          </a:p>
          <a:p>
            <a:pPr marL="0" marR="0" indent="0">
              <a:lnSpc>
                <a:spcPct val="107000"/>
              </a:lnSpc>
              <a:spcBef>
                <a:spcPts val="0"/>
              </a:spcBef>
              <a:spcAft>
                <a:spcPts val="800"/>
              </a:spcAft>
              <a:buNone/>
            </a:pPr>
            <a:r>
              <a:rPr lang="en-US" sz="1200" b="1" kern="0" dirty="0">
                <a:effectLst/>
                <a:ea typeface="Times New Roman" panose="02020603050405020304" pitchFamily="18" charset="0"/>
                <a:cs typeface="Times New Roman" panose="02020603050405020304" pitchFamily="18" charset="0"/>
              </a:rPr>
              <a:t>Real-World Relevance</a:t>
            </a:r>
            <a:br>
              <a:rPr lang="en-US" sz="1200" kern="0" dirty="0">
                <a:effectLst/>
                <a:ea typeface="Times New Roman" panose="02020603050405020304" pitchFamily="18" charset="0"/>
                <a:cs typeface="Times New Roman" panose="02020603050405020304" pitchFamily="18" charset="0"/>
              </a:rPr>
            </a:br>
            <a:r>
              <a:rPr lang="en-US" sz="1200" kern="0" dirty="0">
                <a:effectLst/>
                <a:ea typeface="Times New Roman" panose="02020603050405020304" pitchFamily="18" charset="0"/>
                <a:cs typeface="Times New Roman" panose="02020603050405020304" pitchFamily="18" charset="0"/>
              </a:rPr>
              <a:t>Incorporating real-world scenarios allows students to see the practical applications of their learning, making the material more engaging and relatable. For example, using local community issues as project topics can increase investment in learning.</a:t>
            </a:r>
          </a:p>
          <a:p>
            <a:pPr marL="0" marR="0" indent="0">
              <a:lnSpc>
                <a:spcPct val="107000"/>
              </a:lnSpc>
              <a:spcBef>
                <a:spcPts val="0"/>
              </a:spcBef>
              <a:spcAft>
                <a:spcPts val="800"/>
              </a:spcAft>
              <a:buNone/>
            </a:pPr>
            <a:r>
              <a:rPr lang="en-US" sz="1400" b="1" kern="0" dirty="0">
                <a:effectLst/>
                <a:ea typeface="Times New Roman" panose="02020603050405020304" pitchFamily="18" charset="0"/>
                <a:cs typeface="Times New Roman" panose="02020603050405020304" pitchFamily="18" charset="0"/>
              </a:rPr>
              <a:t>Strategies</a:t>
            </a:r>
          </a:p>
          <a:p>
            <a:pPr marL="0" marR="0" indent="0">
              <a:lnSpc>
                <a:spcPct val="107000"/>
              </a:lnSpc>
              <a:spcBef>
                <a:spcPts val="0"/>
              </a:spcBef>
              <a:spcAft>
                <a:spcPts val="800"/>
              </a:spcAft>
              <a:buNone/>
            </a:pPr>
            <a:r>
              <a:rPr lang="en-US" sz="1200" kern="0" dirty="0">
                <a:effectLst/>
                <a:ea typeface="Times New Roman" panose="02020603050405020304" pitchFamily="18" charset="0"/>
                <a:cs typeface="Times New Roman" panose="02020603050405020304" pitchFamily="18" charset="0"/>
              </a:rPr>
              <a:t>Gamification: Implement game elements such as points, badges, and leaderboards in lessons to create a fun, competitive atmosphere. This approach can enhance motivation and encourage participation.</a:t>
            </a:r>
          </a:p>
          <a:p>
            <a:pPr marL="0" marR="0" indent="0">
              <a:lnSpc>
                <a:spcPct val="107000"/>
              </a:lnSpc>
              <a:spcBef>
                <a:spcPts val="0"/>
              </a:spcBef>
              <a:spcAft>
                <a:spcPts val="800"/>
              </a:spcAft>
              <a:buNone/>
            </a:pPr>
            <a:r>
              <a:rPr lang="en-US" sz="1200" b="1" kern="0" dirty="0">
                <a:effectLst/>
                <a:ea typeface="Times New Roman" panose="02020603050405020304" pitchFamily="18" charset="0"/>
                <a:cs typeface="Times New Roman" panose="02020603050405020304" pitchFamily="18" charset="0"/>
              </a:rPr>
              <a:t>Collaborative Projects</a:t>
            </a:r>
            <a:br>
              <a:rPr lang="en-US" sz="1200" kern="0" dirty="0">
                <a:effectLst/>
                <a:ea typeface="Times New Roman" panose="02020603050405020304" pitchFamily="18" charset="0"/>
                <a:cs typeface="Times New Roman" panose="02020603050405020304" pitchFamily="18" charset="0"/>
              </a:rPr>
            </a:br>
            <a:r>
              <a:rPr lang="en-US" sz="1200" kern="0" dirty="0">
                <a:effectLst/>
                <a:ea typeface="Times New Roman" panose="02020603050405020304" pitchFamily="18" charset="0"/>
                <a:cs typeface="Times New Roman" panose="02020603050405020304" pitchFamily="18" charset="0"/>
              </a:rPr>
              <a:t>Facilitate group work where students can collaborate on projects, promoting social interaction and deeper engagement. This method also teaches important teamwork and communication skills.</a:t>
            </a:r>
          </a:p>
          <a:p>
            <a:pPr marL="0" marR="0" indent="0">
              <a:lnSpc>
                <a:spcPct val="107000"/>
              </a:lnSpc>
              <a:spcBef>
                <a:spcPts val="0"/>
              </a:spcBef>
              <a:spcAft>
                <a:spcPts val="800"/>
              </a:spcAft>
              <a:buNone/>
            </a:pPr>
            <a:r>
              <a:rPr lang="en-US" sz="1200" b="1" kern="0" dirty="0">
                <a:effectLst/>
                <a:ea typeface="Times New Roman" panose="02020603050405020304" pitchFamily="18" charset="0"/>
                <a:cs typeface="Times New Roman" panose="02020603050405020304" pitchFamily="18" charset="0"/>
              </a:rPr>
              <a:t>Choice Boards</a:t>
            </a:r>
            <a:br>
              <a:rPr lang="en-US" sz="1200" b="1" kern="0" dirty="0">
                <a:effectLst/>
                <a:ea typeface="Times New Roman" panose="02020603050405020304" pitchFamily="18" charset="0"/>
                <a:cs typeface="Times New Roman" panose="02020603050405020304" pitchFamily="18" charset="0"/>
              </a:rPr>
            </a:br>
            <a:r>
              <a:rPr lang="en-US" sz="1200" kern="0" dirty="0">
                <a:effectLst/>
                <a:ea typeface="Times New Roman" panose="02020603050405020304" pitchFamily="18" charset="0"/>
                <a:cs typeface="Times New Roman" panose="02020603050405020304" pitchFamily="18" charset="0"/>
              </a:rPr>
              <a:t>Provide</a:t>
            </a:r>
            <a:r>
              <a:rPr lang="en-US" sz="1200" b="1" kern="0" dirty="0">
                <a:effectLst/>
                <a:ea typeface="Times New Roman" panose="02020603050405020304" pitchFamily="18" charset="0"/>
                <a:cs typeface="Times New Roman" panose="02020603050405020304" pitchFamily="18" charset="0"/>
              </a:rPr>
              <a:t> </a:t>
            </a:r>
            <a:r>
              <a:rPr lang="en-US" sz="1200" kern="0" dirty="0">
                <a:effectLst/>
                <a:ea typeface="Times New Roman" panose="02020603050405020304" pitchFamily="18" charset="0"/>
                <a:cs typeface="Times New Roman" panose="02020603050405020304" pitchFamily="18" charset="0"/>
              </a:rPr>
              <a:t>students with a variety of task options (e.g., research projects, presentations, or creative works) that they can choose from based on their interests, boosting their investment in the learning process.</a:t>
            </a:r>
            <a:endParaRPr lang="en-US" sz="1100" kern="1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CEE6D8E-18D0-4958-96C8-FC039A4ACBC8}" type="slidenum">
              <a:rPr lang="en-US" smtClean="0"/>
              <a:t>5</a:t>
            </a:fld>
            <a:endParaRPr lang="en-US"/>
          </a:p>
        </p:txBody>
      </p:sp>
    </p:spTree>
    <p:extLst>
      <p:ext uri="{BB962C8B-B14F-4D97-AF65-F5344CB8AC3E}">
        <p14:creationId xmlns:p14="http://schemas.microsoft.com/office/powerpoint/2010/main" val="236301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E6D8E-18D0-4958-96C8-FC039A4ACBC8}" type="slidenum">
              <a:rPr lang="en-US" smtClean="0"/>
              <a:t>6</a:t>
            </a:fld>
            <a:endParaRPr lang="en-US"/>
          </a:p>
        </p:txBody>
      </p:sp>
    </p:spTree>
    <p:extLst>
      <p:ext uri="{BB962C8B-B14F-4D97-AF65-F5344CB8AC3E}">
        <p14:creationId xmlns:p14="http://schemas.microsoft.com/office/powerpoint/2010/main" val="3674108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E6D8E-18D0-4958-96C8-FC039A4ACBC8}" type="slidenum">
              <a:rPr lang="en-US" smtClean="0"/>
              <a:t>7</a:t>
            </a:fld>
            <a:endParaRPr lang="en-US"/>
          </a:p>
        </p:txBody>
      </p:sp>
    </p:spTree>
    <p:extLst>
      <p:ext uri="{BB962C8B-B14F-4D97-AF65-F5344CB8AC3E}">
        <p14:creationId xmlns:p14="http://schemas.microsoft.com/office/powerpoint/2010/main" val="1673637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ea typeface="Calibri" panose="020F0502020204030204" pitchFamily="34" charset="0"/>
                <a:cs typeface="Times New Roman" panose="02020603050405020304" pitchFamily="18" charset="0"/>
              </a:rPr>
              <a:t>Definition: </a:t>
            </a:r>
            <a:r>
              <a:rPr lang="en-US" sz="1200" dirty="0"/>
              <a:t>Representation in UDL focuses on providing information in multiple ways to cater to the diverse learning needs of students. It recognizes that learners process and understand information differently due to factors like prior knowledge, cultural backgrounds, and sensory abilities.</a:t>
            </a:r>
            <a:br>
              <a:rPr lang="en-US" sz="1200" kern="100" dirty="0">
                <a:effectLst/>
                <a:ea typeface="Calibri" panose="020F0502020204030204" pitchFamily="34" charset="0"/>
                <a:cs typeface="Times New Roman" panose="02020603050405020304" pitchFamily="18" charset="0"/>
              </a:rPr>
            </a:br>
            <a:endParaRPr lang="en-US" sz="600" kern="100" dirty="0">
              <a:effectLst/>
              <a:latin typeface="Calibri" panose="020F0502020204030204" pitchFamily="34" charset="0"/>
              <a:ea typeface="Calibri" panose="020F0502020204030204" pitchFamily="34" charset="0"/>
              <a:cs typeface="Times New Roman" panose="02020603050405020304" pitchFamily="18" charset="0"/>
            </a:endParaRPr>
          </a:p>
          <a:p>
            <a:br>
              <a:rPr lang="en-US" b="1" dirty="0"/>
            </a:br>
            <a:r>
              <a:rPr lang="en-US" b="1" dirty="0"/>
              <a:t>Key Differences</a:t>
            </a:r>
          </a:p>
          <a:p>
            <a:pPr>
              <a:buFont typeface="Arial" panose="020B0604020202020204" pitchFamily="34" charset="0"/>
              <a:buNone/>
            </a:pPr>
            <a:r>
              <a:rPr lang="en-US" b="1" dirty="0"/>
              <a:t>Focus</a:t>
            </a:r>
            <a:r>
              <a:rPr lang="en-US" dirty="0"/>
              <a:t>:</a:t>
            </a:r>
          </a:p>
          <a:p>
            <a:pPr marL="742950" lvl="1" indent="-285750">
              <a:buFont typeface="Arial" panose="020B0604020202020204" pitchFamily="34" charset="0"/>
              <a:buChar char="•"/>
            </a:pPr>
            <a:r>
              <a:rPr lang="en-US" b="1" dirty="0"/>
              <a:t>Representation</a:t>
            </a:r>
            <a:r>
              <a:rPr lang="en-US" dirty="0"/>
              <a:t> is about </a:t>
            </a:r>
            <a:r>
              <a:rPr lang="en-US" i="1" dirty="0"/>
              <a:t>how information is delivered</a:t>
            </a:r>
            <a:r>
              <a:rPr lang="en-US" dirty="0"/>
              <a:t> (the content).</a:t>
            </a:r>
          </a:p>
          <a:p>
            <a:pPr marL="742950" lvl="1" indent="-285750">
              <a:buFont typeface="Arial" panose="020B0604020202020204" pitchFamily="34" charset="0"/>
              <a:buChar char="•"/>
            </a:pPr>
            <a:r>
              <a:rPr lang="en-US" b="1" dirty="0"/>
              <a:t>Engagement</a:t>
            </a:r>
            <a:r>
              <a:rPr lang="en-US" dirty="0"/>
              <a:t> is about </a:t>
            </a:r>
            <a:r>
              <a:rPr lang="en-US" i="1" dirty="0"/>
              <a:t>how students connect with and interact with the content</a:t>
            </a:r>
            <a:r>
              <a:rPr lang="en-US" dirty="0"/>
              <a:t> (the learner's experience).</a:t>
            </a:r>
          </a:p>
          <a:p>
            <a:pPr>
              <a:buFont typeface="Arial" panose="020B0604020202020204" pitchFamily="34" charset="0"/>
              <a:buNone/>
            </a:pPr>
            <a:r>
              <a:rPr lang="en-US" b="1" dirty="0"/>
              <a:t>Purpose</a:t>
            </a:r>
            <a:r>
              <a:rPr lang="en-US" dirty="0"/>
              <a:t>:</a:t>
            </a:r>
          </a:p>
          <a:p>
            <a:pPr marL="742950" lvl="1" indent="-285750">
              <a:buFont typeface="Arial" panose="020B0604020202020204" pitchFamily="34" charset="0"/>
              <a:buChar char="•"/>
            </a:pPr>
            <a:r>
              <a:rPr lang="en-US" b="1" dirty="0"/>
              <a:t>Representation</a:t>
            </a:r>
            <a:r>
              <a:rPr lang="en-US" dirty="0"/>
              <a:t> aims to make content accessible and comprehensible for all learners.</a:t>
            </a:r>
          </a:p>
          <a:p>
            <a:pPr marL="742950" lvl="1" indent="-285750">
              <a:buFont typeface="Arial" panose="020B0604020202020204" pitchFamily="34" charset="0"/>
              <a:buChar char="•"/>
            </a:pPr>
            <a:r>
              <a:rPr lang="en-US" b="1" dirty="0"/>
              <a:t>Engagement</a:t>
            </a:r>
            <a:r>
              <a:rPr lang="en-US" dirty="0"/>
              <a:t> aims to foster motivation, interest, and active participation in the learning process.</a:t>
            </a:r>
          </a:p>
          <a:p>
            <a:pPr>
              <a:buFont typeface="Arial" panose="020B0604020202020204" pitchFamily="34" charset="0"/>
              <a:buNone/>
            </a:pPr>
            <a:r>
              <a:rPr lang="en-US" b="1" dirty="0"/>
              <a:t>Strategies</a:t>
            </a:r>
            <a:r>
              <a:rPr lang="en-US" dirty="0"/>
              <a:t>:</a:t>
            </a:r>
          </a:p>
          <a:p>
            <a:pPr marL="742950" lvl="1" indent="-285750">
              <a:buFont typeface="Arial" panose="020B0604020202020204" pitchFamily="34" charset="0"/>
              <a:buChar char="•"/>
            </a:pPr>
            <a:r>
              <a:rPr lang="en-US" dirty="0"/>
              <a:t>In </a:t>
            </a:r>
            <a:r>
              <a:rPr lang="en-US" b="1" dirty="0"/>
              <a:t>representation</a:t>
            </a:r>
            <a:r>
              <a:rPr lang="en-US" dirty="0"/>
              <a:t>, strategies include using various media, providing visual aids, and ensuring accessibility.</a:t>
            </a:r>
          </a:p>
          <a:p>
            <a:pPr marL="742950" lvl="1" indent="-285750">
              <a:buFont typeface="Arial" panose="020B0604020202020204" pitchFamily="34" charset="0"/>
              <a:buChar char="•"/>
            </a:pPr>
            <a:r>
              <a:rPr lang="en-US" dirty="0"/>
              <a:t>In </a:t>
            </a:r>
            <a:r>
              <a:rPr lang="en-US" b="1" dirty="0"/>
              <a:t>engagement</a:t>
            </a:r>
            <a:r>
              <a:rPr lang="en-US" dirty="0"/>
              <a:t>, strategies include offering choices, encouraging collaboration, and relating material to students' lives.</a:t>
            </a:r>
          </a:p>
          <a:p>
            <a:endParaRPr lang="en-US" dirty="0"/>
          </a:p>
        </p:txBody>
      </p:sp>
      <p:sp>
        <p:nvSpPr>
          <p:cNvPr id="4" name="Slide Number Placeholder 3"/>
          <p:cNvSpPr>
            <a:spLocks noGrp="1"/>
          </p:cNvSpPr>
          <p:nvPr>
            <p:ph type="sldNum" sz="quarter" idx="5"/>
          </p:nvPr>
        </p:nvSpPr>
        <p:spPr/>
        <p:txBody>
          <a:bodyPr/>
          <a:lstStyle/>
          <a:p>
            <a:fld id="{CCEE6D8E-18D0-4958-96C8-FC039A4ACBC8}" type="slidenum">
              <a:rPr lang="en-US" smtClean="0"/>
              <a:t>8</a:t>
            </a:fld>
            <a:endParaRPr lang="en-US"/>
          </a:p>
        </p:txBody>
      </p:sp>
    </p:spTree>
    <p:extLst>
      <p:ext uri="{BB962C8B-B14F-4D97-AF65-F5344CB8AC3E}">
        <p14:creationId xmlns:p14="http://schemas.microsoft.com/office/powerpoint/2010/main" val="185314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00" dirty="0">
                <a:effectLst/>
                <a:ea typeface="Calibri" panose="020F0502020204030204" pitchFamily="34" charset="0"/>
                <a:cs typeface="Times New Roman" panose="02020603050405020304" pitchFamily="18" charset="0"/>
              </a:rPr>
              <a:t>Definition</a:t>
            </a:r>
            <a:r>
              <a:rPr lang="en-US" sz="1400" b="1" kern="100" dirty="0">
                <a:effectLst/>
                <a:ea typeface="Calibri" panose="020F0502020204030204" pitchFamily="34" charset="0"/>
                <a:cs typeface="Times New Roman" panose="02020603050405020304" pitchFamily="18" charset="0"/>
              </a:rPr>
              <a:t>:</a:t>
            </a:r>
            <a:r>
              <a:rPr lang="en-US" sz="1800" b="1" kern="100" dirty="0">
                <a:effectLst/>
                <a:ea typeface="Calibri" panose="020F0502020204030204" pitchFamily="34" charset="0"/>
                <a:cs typeface="Times New Roman" panose="02020603050405020304" pitchFamily="18" charset="0"/>
              </a:rPr>
              <a:t> </a:t>
            </a:r>
            <a:r>
              <a:rPr lang="en-US" sz="1200" dirty="0"/>
              <a:t>Implementing the </a:t>
            </a:r>
            <a:r>
              <a:rPr lang="en-US" sz="1200" b="1" dirty="0"/>
              <a:t>Action &amp; Expression</a:t>
            </a:r>
            <a:r>
              <a:rPr lang="en-US" sz="1200" dirty="0"/>
              <a:t> principles of Universal Design for Learning (UDL) in Canvas involves providing students with various ways to demonstrate their understanding and encouraging self-regulation in their learning. </a:t>
            </a:r>
            <a:endParaRPr lang="en-US" sz="5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CEE6D8E-18D0-4958-96C8-FC039A4ACBC8}" type="slidenum">
              <a:rPr lang="en-US" smtClean="0"/>
              <a:t>9</a:t>
            </a:fld>
            <a:endParaRPr lang="en-US"/>
          </a:p>
        </p:txBody>
      </p:sp>
    </p:spTree>
    <p:extLst>
      <p:ext uri="{BB962C8B-B14F-4D97-AF65-F5344CB8AC3E}">
        <p14:creationId xmlns:p14="http://schemas.microsoft.com/office/powerpoint/2010/main" val="3772457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Differences</a:t>
            </a:r>
          </a:p>
          <a:p>
            <a:pPr>
              <a:buFont typeface="Arial" panose="020B0604020202020204" pitchFamily="34" charset="0"/>
              <a:buChar char="•"/>
            </a:pPr>
            <a:r>
              <a:rPr lang="en-US" b="1" dirty="0"/>
              <a:t>Nature of Focus</a:t>
            </a:r>
            <a:r>
              <a:rPr lang="en-US" dirty="0"/>
              <a:t>:</a:t>
            </a:r>
          </a:p>
          <a:p>
            <a:pPr marL="742950" lvl="1" indent="-285750">
              <a:buFont typeface="Arial" panose="020B0604020202020204" pitchFamily="34" charset="0"/>
              <a:buChar char="•"/>
            </a:pPr>
            <a:r>
              <a:rPr lang="en-US" b="1" dirty="0"/>
              <a:t>Representation</a:t>
            </a:r>
            <a:r>
              <a:rPr lang="en-US" dirty="0"/>
              <a:t> deals with the </a:t>
            </a:r>
            <a:r>
              <a:rPr lang="en-US" i="1" dirty="0"/>
              <a:t>delivery of content</a:t>
            </a:r>
            <a:r>
              <a:rPr lang="en-US" dirty="0"/>
              <a:t>.</a:t>
            </a:r>
          </a:p>
          <a:p>
            <a:pPr marL="742950" lvl="1" indent="-285750">
              <a:buFont typeface="Arial" panose="020B0604020202020204" pitchFamily="34" charset="0"/>
              <a:buChar char="•"/>
            </a:pPr>
            <a:r>
              <a:rPr lang="en-US" b="1" dirty="0"/>
              <a:t>Engagement</a:t>
            </a:r>
            <a:r>
              <a:rPr lang="en-US" dirty="0"/>
              <a:t> addresses </a:t>
            </a:r>
            <a:r>
              <a:rPr lang="en-US" i="1" dirty="0"/>
              <a:t>how learners interact with the content</a:t>
            </a:r>
            <a:r>
              <a:rPr lang="en-US" dirty="0"/>
              <a:t>.</a:t>
            </a:r>
          </a:p>
          <a:p>
            <a:pPr marL="742950" lvl="1" indent="-285750">
              <a:buFont typeface="Arial" panose="020B0604020202020204" pitchFamily="34" charset="0"/>
              <a:buChar char="•"/>
            </a:pPr>
            <a:r>
              <a:rPr lang="en-US" b="1" dirty="0"/>
              <a:t>Action &amp; Expression</a:t>
            </a:r>
            <a:r>
              <a:rPr lang="en-US" dirty="0"/>
              <a:t> is concerned with </a:t>
            </a:r>
            <a:r>
              <a:rPr lang="en-US" i="1" dirty="0"/>
              <a:t>how learners demonstrate their understanding</a:t>
            </a:r>
            <a:r>
              <a:rPr lang="en-US" dirty="0"/>
              <a:t>.</a:t>
            </a:r>
          </a:p>
          <a:p>
            <a:pPr>
              <a:buFont typeface="Arial" panose="020B0604020202020204" pitchFamily="34" charset="0"/>
              <a:buChar char="•"/>
            </a:pPr>
            <a:r>
              <a:rPr lang="en-US" b="1" dirty="0"/>
              <a:t>Purpose</a:t>
            </a:r>
            <a:r>
              <a:rPr lang="en-US" dirty="0"/>
              <a:t>:</a:t>
            </a:r>
          </a:p>
          <a:p>
            <a:pPr marL="742950" lvl="1" indent="-285750">
              <a:buFont typeface="Arial" panose="020B0604020202020204" pitchFamily="34" charset="0"/>
              <a:buChar char="•"/>
            </a:pPr>
            <a:r>
              <a:rPr lang="en-US" b="1" dirty="0"/>
              <a:t>Representation</a:t>
            </a:r>
            <a:r>
              <a:rPr lang="en-US" dirty="0"/>
              <a:t> aims to ensure access to information.</a:t>
            </a:r>
          </a:p>
          <a:p>
            <a:pPr marL="742950" lvl="1" indent="-285750">
              <a:buFont typeface="Arial" panose="020B0604020202020204" pitchFamily="34" charset="0"/>
              <a:buChar char="•"/>
            </a:pPr>
            <a:r>
              <a:rPr lang="en-US" b="1" dirty="0"/>
              <a:t>Engagement</a:t>
            </a:r>
            <a:r>
              <a:rPr lang="en-US" dirty="0"/>
              <a:t> seeks to motivate and involve learners.</a:t>
            </a:r>
          </a:p>
          <a:p>
            <a:pPr marL="742950" lvl="1" indent="-285750">
              <a:buFont typeface="Arial" panose="020B0604020202020204" pitchFamily="34" charset="0"/>
              <a:buChar char="•"/>
            </a:pPr>
            <a:r>
              <a:rPr lang="en-US" b="1" dirty="0"/>
              <a:t>Action &amp; Expression</a:t>
            </a:r>
            <a:r>
              <a:rPr lang="en-US" dirty="0"/>
              <a:t> focuses on enabling learners to articulate their knowledge and skills.</a:t>
            </a:r>
          </a:p>
          <a:p>
            <a:pPr>
              <a:buFont typeface="Arial" panose="020B0604020202020204" pitchFamily="34" charset="0"/>
              <a:buChar char="•"/>
            </a:pPr>
            <a:r>
              <a:rPr lang="en-US" b="1" dirty="0"/>
              <a:t>Strategies</a:t>
            </a:r>
            <a:r>
              <a:rPr lang="en-US" dirty="0"/>
              <a:t>:</a:t>
            </a:r>
          </a:p>
          <a:p>
            <a:pPr marL="742950" lvl="1" indent="-285750">
              <a:buFont typeface="Arial" panose="020B0604020202020204" pitchFamily="34" charset="0"/>
              <a:buChar char="•"/>
            </a:pPr>
            <a:r>
              <a:rPr lang="en-US" b="1" dirty="0"/>
              <a:t>Representation</a:t>
            </a:r>
            <a:r>
              <a:rPr lang="en-US" dirty="0"/>
              <a:t> might include using varied media and ensuring accessibility.</a:t>
            </a:r>
          </a:p>
          <a:p>
            <a:pPr marL="742950" lvl="1" indent="-285750">
              <a:buFont typeface="Arial" panose="020B0604020202020204" pitchFamily="34" charset="0"/>
              <a:buChar char="•"/>
            </a:pPr>
            <a:r>
              <a:rPr lang="en-US" b="1" dirty="0"/>
              <a:t>Engagement</a:t>
            </a:r>
            <a:r>
              <a:rPr lang="en-US" dirty="0"/>
              <a:t> may involve providing choices and fostering collaborative activities.</a:t>
            </a:r>
          </a:p>
          <a:p>
            <a:pPr marL="742950" lvl="1" indent="-285750">
              <a:buFont typeface="Arial" panose="020B0604020202020204" pitchFamily="34" charset="0"/>
              <a:buChar char="•"/>
            </a:pPr>
            <a:r>
              <a:rPr lang="en-US" b="1" dirty="0"/>
              <a:t>Action &amp; Expression</a:t>
            </a:r>
            <a:r>
              <a:rPr lang="en-US" dirty="0"/>
              <a:t> could include offering multiple assessment formats and encouraging self-reflection.</a:t>
            </a:r>
          </a:p>
          <a:p>
            <a:r>
              <a:rPr lang="en-US" b="1" dirty="0"/>
              <a:t>Conclusion</a:t>
            </a:r>
          </a:p>
          <a:p>
            <a:r>
              <a:rPr lang="en-US" dirty="0"/>
              <a:t>While all three principles of UDL—Representation, Engagement, and Action &amp; Expression—work together to create an inclusive learning environment, they each have distinct focuses and goals. Understanding these differences allows educators to design more effective and supportive learning experiences that cater to the diverse needs of all learners.</a:t>
            </a:r>
          </a:p>
          <a:p>
            <a:endParaRPr lang="en-US" dirty="0"/>
          </a:p>
        </p:txBody>
      </p:sp>
      <p:sp>
        <p:nvSpPr>
          <p:cNvPr id="4" name="Slide Number Placeholder 3"/>
          <p:cNvSpPr>
            <a:spLocks noGrp="1"/>
          </p:cNvSpPr>
          <p:nvPr>
            <p:ph type="sldNum" sz="quarter" idx="5"/>
          </p:nvPr>
        </p:nvSpPr>
        <p:spPr/>
        <p:txBody>
          <a:bodyPr/>
          <a:lstStyle/>
          <a:p>
            <a:fld id="{CCEE6D8E-18D0-4958-96C8-FC039A4ACBC8}" type="slidenum">
              <a:rPr lang="en-US" smtClean="0"/>
              <a:t>10</a:t>
            </a:fld>
            <a:endParaRPr lang="en-US"/>
          </a:p>
        </p:txBody>
      </p:sp>
    </p:spTree>
    <p:extLst>
      <p:ext uri="{BB962C8B-B14F-4D97-AF65-F5344CB8AC3E}">
        <p14:creationId xmlns:p14="http://schemas.microsoft.com/office/powerpoint/2010/main" val="2225309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E6D8E-18D0-4958-96C8-FC039A4ACBC8}" type="slidenum">
              <a:rPr lang="en-US" smtClean="0"/>
              <a:t>11</a:t>
            </a:fld>
            <a:endParaRPr lang="en-US"/>
          </a:p>
        </p:txBody>
      </p:sp>
    </p:spTree>
    <p:extLst>
      <p:ext uri="{BB962C8B-B14F-4D97-AF65-F5344CB8AC3E}">
        <p14:creationId xmlns:p14="http://schemas.microsoft.com/office/powerpoint/2010/main" val="3497711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E05975-2527-4216-BF1C-CD6D5ED6A6F1}"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81771-06FC-413E-9932-BF4D1A315104}" type="slidenum">
              <a:rPr lang="en-US" smtClean="0"/>
              <a:t>‹#›</a:t>
            </a:fld>
            <a:endParaRPr lang="en-US"/>
          </a:p>
        </p:txBody>
      </p:sp>
    </p:spTree>
    <p:extLst>
      <p:ext uri="{BB962C8B-B14F-4D97-AF65-F5344CB8AC3E}">
        <p14:creationId xmlns:p14="http://schemas.microsoft.com/office/powerpoint/2010/main" val="359439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05975-2527-4216-BF1C-CD6D5ED6A6F1}"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81771-06FC-413E-9932-BF4D1A315104}" type="slidenum">
              <a:rPr lang="en-US" smtClean="0"/>
              <a:t>‹#›</a:t>
            </a:fld>
            <a:endParaRPr lang="en-US"/>
          </a:p>
        </p:txBody>
      </p:sp>
    </p:spTree>
    <p:extLst>
      <p:ext uri="{BB962C8B-B14F-4D97-AF65-F5344CB8AC3E}">
        <p14:creationId xmlns:p14="http://schemas.microsoft.com/office/powerpoint/2010/main" val="34434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05975-2527-4216-BF1C-CD6D5ED6A6F1}"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81771-06FC-413E-9932-BF4D1A315104}" type="slidenum">
              <a:rPr lang="en-US" smtClean="0"/>
              <a:t>‹#›</a:t>
            </a:fld>
            <a:endParaRPr lang="en-US"/>
          </a:p>
        </p:txBody>
      </p:sp>
    </p:spTree>
    <p:extLst>
      <p:ext uri="{BB962C8B-B14F-4D97-AF65-F5344CB8AC3E}">
        <p14:creationId xmlns:p14="http://schemas.microsoft.com/office/powerpoint/2010/main" val="303116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62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3BBD168-D99E-9D42-7522-EC7918D2C3F8}"/>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wdDnDiag">
            <a:fgClr>
              <a:schemeClr val="bg1">
                <a:lumMod val="85000"/>
              </a:schemeClr>
            </a:fgClr>
            <a:bgClr>
              <a:schemeClr val="bg1"/>
            </a:bgClr>
          </a:pattFill>
        </p:spPr>
        <p:txBody>
          <a:bodyPr wrap="square">
            <a:noAutofit/>
          </a:bodyPr>
          <a:lstStyle>
            <a:lvl1pPr>
              <a:defRPr lang="en-ID" sz="1200" dirty="0"/>
            </a:lvl1pPr>
          </a:lstStyle>
          <a:p>
            <a:pPr marL="0" lvl="0" indent="0">
              <a:buNone/>
            </a:pPr>
            <a:endParaRPr lang="en-ID" dirty="0"/>
          </a:p>
        </p:txBody>
      </p:sp>
    </p:spTree>
    <p:extLst>
      <p:ext uri="{BB962C8B-B14F-4D97-AF65-F5344CB8AC3E}">
        <p14:creationId xmlns:p14="http://schemas.microsoft.com/office/powerpoint/2010/main" val="332499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17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9D6836-C03F-4E0A-1413-94A81B88EEE9}"/>
              </a:ext>
            </a:extLst>
          </p:cNvPr>
          <p:cNvSpPr/>
          <p:nvPr userDrawn="1"/>
        </p:nvSpPr>
        <p:spPr>
          <a:xfrm>
            <a:off x="11698838" y="6337037"/>
            <a:ext cx="274350" cy="2743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algn="ctr" defTabSz="914400" rtl="0" eaLnBrk="1" latinLnBrk="0" hangingPunct="1"/>
            <a:fld id="{6BEBF891-D179-424E-9D2D-3529C399F56C}" type="slidenum">
              <a:rPr lang="en-GB" sz="1400" b="1" kern="1200" smtClean="0">
                <a:solidFill>
                  <a:schemeClr val="bg1"/>
                </a:solidFill>
                <a:latin typeface="Montserrat" panose="00000500000000000000" pitchFamily="2" charset="0"/>
                <a:ea typeface="+mn-ea"/>
                <a:cs typeface="+mn-cs"/>
              </a:rPr>
              <a:pPr marL="0" algn="ctr" defTabSz="914400" rtl="0" eaLnBrk="1" latinLnBrk="0" hangingPunct="1"/>
              <a:t>‹#›</a:t>
            </a:fld>
            <a:endParaRPr lang="en-GB" sz="1400" b="1" kern="1200" dirty="0">
              <a:solidFill>
                <a:schemeClr val="bg1"/>
              </a:solidFill>
              <a:latin typeface="Montserrat" panose="00000500000000000000" pitchFamily="2" charset="0"/>
              <a:ea typeface="+mn-ea"/>
              <a:cs typeface="+mn-cs"/>
            </a:endParaRPr>
          </a:p>
        </p:txBody>
      </p:sp>
      <p:sp>
        <p:nvSpPr>
          <p:cNvPr id="5" name="Picture Placeholder 4">
            <a:extLst>
              <a:ext uri="{FF2B5EF4-FFF2-40B4-BE49-F238E27FC236}">
                <a16:creationId xmlns:a16="http://schemas.microsoft.com/office/drawing/2014/main" id="{AD16AF84-EFB2-AF99-100F-87889F87E21F}"/>
              </a:ext>
            </a:extLst>
          </p:cNvPr>
          <p:cNvSpPr>
            <a:spLocks noGrp="1"/>
          </p:cNvSpPr>
          <p:nvPr>
            <p:ph type="pic" sz="quarter" idx="10"/>
          </p:nvPr>
        </p:nvSpPr>
        <p:spPr>
          <a:xfrm>
            <a:off x="8046720" y="1"/>
            <a:ext cx="3984944" cy="4089400"/>
          </a:xfrm>
          <a:custGeom>
            <a:avLst/>
            <a:gdLst>
              <a:gd name="connsiteX0" fmla="*/ 0 w 3984944"/>
              <a:gd name="connsiteY0" fmla="*/ 0 h 4089400"/>
              <a:gd name="connsiteX1" fmla="*/ 3984944 w 3984944"/>
              <a:gd name="connsiteY1" fmla="*/ 0 h 4089400"/>
              <a:gd name="connsiteX2" fmla="*/ 3984944 w 3984944"/>
              <a:gd name="connsiteY2" fmla="*/ 4089400 h 4089400"/>
              <a:gd name="connsiteX3" fmla="*/ 0 w 3984944"/>
              <a:gd name="connsiteY3" fmla="*/ 4089400 h 4089400"/>
            </a:gdLst>
            <a:ahLst/>
            <a:cxnLst>
              <a:cxn ang="0">
                <a:pos x="connsiteX0" y="connsiteY0"/>
              </a:cxn>
              <a:cxn ang="0">
                <a:pos x="connsiteX1" y="connsiteY1"/>
              </a:cxn>
              <a:cxn ang="0">
                <a:pos x="connsiteX2" y="connsiteY2"/>
              </a:cxn>
              <a:cxn ang="0">
                <a:pos x="connsiteX3" y="connsiteY3"/>
              </a:cxn>
            </a:cxnLst>
            <a:rect l="l" t="t" r="r" b="b"/>
            <a:pathLst>
              <a:path w="3984944" h="4089400">
                <a:moveTo>
                  <a:pt x="0" y="0"/>
                </a:moveTo>
                <a:lnTo>
                  <a:pt x="3984944" y="0"/>
                </a:lnTo>
                <a:lnTo>
                  <a:pt x="3984944" y="4089400"/>
                </a:lnTo>
                <a:lnTo>
                  <a:pt x="0" y="4089400"/>
                </a:lnTo>
                <a:close/>
              </a:path>
            </a:pathLst>
          </a:custGeom>
          <a:pattFill prst="wdDnDiag">
            <a:fgClr>
              <a:schemeClr val="bg1">
                <a:lumMod val="85000"/>
              </a:schemeClr>
            </a:fgClr>
            <a:bgClr>
              <a:schemeClr val="bg1"/>
            </a:bgClr>
          </a:pattFill>
        </p:spPr>
        <p:txBody>
          <a:bodyPr wrap="square">
            <a:noAutofit/>
          </a:bodyPr>
          <a:lstStyle>
            <a:lvl1pPr>
              <a:defRPr lang="en-ID" sz="1200" dirty="0"/>
            </a:lvl1pPr>
          </a:lstStyle>
          <a:p>
            <a:pPr marL="0" lvl="0" indent="0">
              <a:buNone/>
            </a:pPr>
            <a:endParaRPr lang="en-ID" dirty="0"/>
          </a:p>
        </p:txBody>
      </p:sp>
    </p:spTree>
    <p:extLst>
      <p:ext uri="{BB962C8B-B14F-4D97-AF65-F5344CB8AC3E}">
        <p14:creationId xmlns:p14="http://schemas.microsoft.com/office/powerpoint/2010/main" val="25633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3BBD168-D99E-9D42-7522-EC7918D2C3F8}"/>
              </a:ext>
            </a:extLst>
          </p:cNvPr>
          <p:cNvSpPr>
            <a:spLocks noGrp="1"/>
          </p:cNvSpPr>
          <p:nvPr>
            <p:ph type="pic" sz="quarter" idx="10"/>
          </p:nvPr>
        </p:nvSpPr>
        <p:spPr>
          <a:xfrm>
            <a:off x="0" y="0"/>
            <a:ext cx="12192000" cy="38735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wdDnDiag">
            <a:fgClr>
              <a:schemeClr val="bg1">
                <a:lumMod val="85000"/>
              </a:schemeClr>
            </a:fgClr>
            <a:bgClr>
              <a:schemeClr val="bg1"/>
            </a:bgClr>
          </a:pattFill>
        </p:spPr>
        <p:txBody>
          <a:bodyPr wrap="square">
            <a:noAutofit/>
          </a:bodyPr>
          <a:lstStyle>
            <a:lvl1pPr>
              <a:defRPr lang="en-ID" sz="1200" dirty="0"/>
            </a:lvl1pPr>
          </a:lstStyle>
          <a:p>
            <a:pPr marL="0" lvl="0" indent="0">
              <a:buNone/>
            </a:pPr>
            <a:endParaRPr lang="en-ID" dirty="0"/>
          </a:p>
        </p:txBody>
      </p:sp>
    </p:spTree>
    <p:extLst>
      <p:ext uri="{BB962C8B-B14F-4D97-AF65-F5344CB8AC3E}">
        <p14:creationId xmlns:p14="http://schemas.microsoft.com/office/powerpoint/2010/main" val="298676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7141B69-CFB5-4BA3-70E9-F192568AB81A}"/>
              </a:ext>
            </a:extLst>
          </p:cNvPr>
          <p:cNvSpPr>
            <a:spLocks noGrp="1"/>
          </p:cNvSpPr>
          <p:nvPr>
            <p:ph type="pic" sz="quarter" idx="10"/>
          </p:nvPr>
        </p:nvSpPr>
        <p:spPr>
          <a:xfrm>
            <a:off x="0" y="0"/>
            <a:ext cx="4187687" cy="6858000"/>
          </a:xfrm>
          <a:custGeom>
            <a:avLst/>
            <a:gdLst>
              <a:gd name="connsiteX0" fmla="*/ 0 w 4187687"/>
              <a:gd name="connsiteY0" fmla="*/ 0 h 6858000"/>
              <a:gd name="connsiteX1" fmla="*/ 4187687 w 4187687"/>
              <a:gd name="connsiteY1" fmla="*/ 0 h 6858000"/>
              <a:gd name="connsiteX2" fmla="*/ 4187687 w 4187687"/>
              <a:gd name="connsiteY2" fmla="*/ 6858000 h 6858000"/>
              <a:gd name="connsiteX3" fmla="*/ 0 w 41876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87687" h="6858000">
                <a:moveTo>
                  <a:pt x="0" y="0"/>
                </a:moveTo>
                <a:lnTo>
                  <a:pt x="4187687" y="0"/>
                </a:lnTo>
                <a:lnTo>
                  <a:pt x="4187687" y="6858000"/>
                </a:lnTo>
                <a:lnTo>
                  <a:pt x="0" y="6858000"/>
                </a:lnTo>
                <a:close/>
              </a:path>
            </a:pathLst>
          </a:custGeom>
          <a:pattFill prst="wdDnDiag">
            <a:fgClr>
              <a:schemeClr val="bg1">
                <a:lumMod val="85000"/>
              </a:schemeClr>
            </a:fgClr>
            <a:bgClr>
              <a:schemeClr val="bg1"/>
            </a:bgClr>
          </a:pattFill>
        </p:spPr>
        <p:txBody>
          <a:bodyPr wrap="square">
            <a:noAutofit/>
          </a:bodyPr>
          <a:lstStyle>
            <a:lvl1pPr>
              <a:defRPr lang="en-ID" sz="1200" dirty="0"/>
            </a:lvl1pPr>
          </a:lstStyle>
          <a:p>
            <a:pPr marL="0" lvl="0" indent="0">
              <a:buNone/>
            </a:pPr>
            <a:endParaRPr lang="en-ID" dirty="0"/>
          </a:p>
        </p:txBody>
      </p:sp>
    </p:spTree>
    <p:extLst>
      <p:ext uri="{BB962C8B-B14F-4D97-AF65-F5344CB8AC3E}">
        <p14:creationId xmlns:p14="http://schemas.microsoft.com/office/powerpoint/2010/main" val="56798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7141B69-CFB5-4BA3-70E9-F192568AB81A}"/>
              </a:ext>
            </a:extLst>
          </p:cNvPr>
          <p:cNvSpPr>
            <a:spLocks noGrp="1"/>
          </p:cNvSpPr>
          <p:nvPr>
            <p:ph type="pic" sz="quarter" idx="10"/>
          </p:nvPr>
        </p:nvSpPr>
        <p:spPr>
          <a:xfrm>
            <a:off x="1" y="1"/>
            <a:ext cx="2819400" cy="3759200"/>
          </a:xfrm>
          <a:custGeom>
            <a:avLst/>
            <a:gdLst>
              <a:gd name="connsiteX0" fmla="*/ 0 w 4187687"/>
              <a:gd name="connsiteY0" fmla="*/ 0 h 6858000"/>
              <a:gd name="connsiteX1" fmla="*/ 4187687 w 4187687"/>
              <a:gd name="connsiteY1" fmla="*/ 0 h 6858000"/>
              <a:gd name="connsiteX2" fmla="*/ 4187687 w 4187687"/>
              <a:gd name="connsiteY2" fmla="*/ 6858000 h 6858000"/>
              <a:gd name="connsiteX3" fmla="*/ 0 w 41876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87687" h="6858000">
                <a:moveTo>
                  <a:pt x="0" y="0"/>
                </a:moveTo>
                <a:lnTo>
                  <a:pt x="4187687" y="0"/>
                </a:lnTo>
                <a:lnTo>
                  <a:pt x="4187687" y="6858000"/>
                </a:lnTo>
                <a:lnTo>
                  <a:pt x="0" y="6858000"/>
                </a:lnTo>
                <a:close/>
              </a:path>
            </a:pathLst>
          </a:custGeom>
          <a:pattFill prst="wdDnDiag">
            <a:fgClr>
              <a:schemeClr val="bg1">
                <a:lumMod val="85000"/>
              </a:schemeClr>
            </a:fgClr>
            <a:bgClr>
              <a:schemeClr val="bg1"/>
            </a:bgClr>
          </a:pattFill>
        </p:spPr>
        <p:txBody>
          <a:bodyPr wrap="square">
            <a:noAutofit/>
          </a:bodyPr>
          <a:lstStyle>
            <a:lvl1pPr>
              <a:defRPr lang="en-ID" sz="1200" dirty="0"/>
            </a:lvl1pPr>
          </a:lstStyle>
          <a:p>
            <a:pPr marL="0" lvl="0" indent="0">
              <a:buNone/>
            </a:pPr>
            <a:endParaRPr lang="en-ID" dirty="0"/>
          </a:p>
        </p:txBody>
      </p:sp>
    </p:spTree>
    <p:extLst>
      <p:ext uri="{BB962C8B-B14F-4D97-AF65-F5344CB8AC3E}">
        <p14:creationId xmlns:p14="http://schemas.microsoft.com/office/powerpoint/2010/main" val="62543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F4CDF94-07DE-A790-5089-9B70D752E1A1}"/>
              </a:ext>
            </a:extLst>
          </p:cNvPr>
          <p:cNvGrpSpPr/>
          <p:nvPr userDrawn="1"/>
        </p:nvGrpSpPr>
        <p:grpSpPr>
          <a:xfrm flipV="1">
            <a:off x="0" y="-1"/>
            <a:ext cx="12192001" cy="3580207"/>
            <a:chOff x="4176939" y="2363393"/>
            <a:chExt cx="8015062" cy="3580207"/>
          </a:xfrm>
        </p:grpSpPr>
        <p:sp>
          <p:nvSpPr>
            <p:cNvPr id="4" name="Rectangle 3">
              <a:extLst>
                <a:ext uri="{FF2B5EF4-FFF2-40B4-BE49-F238E27FC236}">
                  <a16:creationId xmlns:a16="http://schemas.microsoft.com/office/drawing/2014/main" id="{0989F9EC-5C50-6499-B8E8-949C88B0BE0D}"/>
                </a:ext>
              </a:extLst>
            </p:cNvPr>
            <p:cNvSpPr/>
            <p:nvPr/>
          </p:nvSpPr>
          <p:spPr>
            <a:xfrm>
              <a:off x="4180115" y="2525486"/>
              <a:ext cx="8011886" cy="34181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4F9A7137-4C3A-0A9F-D3E2-282991267517}"/>
                </a:ext>
              </a:extLst>
            </p:cNvPr>
            <p:cNvSpPr/>
            <p:nvPr/>
          </p:nvSpPr>
          <p:spPr>
            <a:xfrm>
              <a:off x="4176939" y="2363393"/>
              <a:ext cx="8011886" cy="162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9" name="Oval 58">
            <a:extLst>
              <a:ext uri="{FF2B5EF4-FFF2-40B4-BE49-F238E27FC236}">
                <a16:creationId xmlns:a16="http://schemas.microsoft.com/office/drawing/2014/main" id="{AEAC3E65-17B4-AECD-F4F7-2957543FC145}"/>
              </a:ext>
            </a:extLst>
          </p:cNvPr>
          <p:cNvSpPr/>
          <p:nvPr userDrawn="1"/>
        </p:nvSpPr>
        <p:spPr>
          <a:xfrm rot="5782610">
            <a:off x="-1842829" y="-2294824"/>
            <a:ext cx="6120000" cy="6120000"/>
          </a:xfrm>
          <a:prstGeom prst="ellipse">
            <a:avLst/>
          </a:prstGeom>
          <a:gradFill>
            <a:gsLst>
              <a:gs pos="0">
                <a:schemeClr val="bg1">
                  <a:alpha val="0"/>
                </a:schemeClr>
              </a:gs>
              <a:gs pos="100000">
                <a:schemeClr val="bg1">
                  <a:alpha val="24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3" name="Picture Placeholder 2">
            <a:extLst>
              <a:ext uri="{FF2B5EF4-FFF2-40B4-BE49-F238E27FC236}">
                <a16:creationId xmlns:a16="http://schemas.microsoft.com/office/drawing/2014/main" id="{35CA9EFC-223A-8DFF-E35F-328556473D8A}"/>
              </a:ext>
            </a:extLst>
          </p:cNvPr>
          <p:cNvSpPr>
            <a:spLocks noGrp="1"/>
          </p:cNvSpPr>
          <p:nvPr>
            <p:ph type="pic" sz="quarter" idx="10"/>
          </p:nvPr>
        </p:nvSpPr>
        <p:spPr>
          <a:xfrm>
            <a:off x="9440930" y="1114245"/>
            <a:ext cx="2751070" cy="4973435"/>
          </a:xfrm>
          <a:custGeom>
            <a:avLst/>
            <a:gdLst>
              <a:gd name="connsiteX0" fmla="*/ 0 w 2751070"/>
              <a:gd name="connsiteY0" fmla="*/ 0 h 4973435"/>
              <a:gd name="connsiteX1" fmla="*/ 2751070 w 2751070"/>
              <a:gd name="connsiteY1" fmla="*/ 0 h 4973435"/>
              <a:gd name="connsiteX2" fmla="*/ 2751070 w 2751070"/>
              <a:gd name="connsiteY2" fmla="*/ 4973435 h 4973435"/>
              <a:gd name="connsiteX3" fmla="*/ 0 w 2751070"/>
              <a:gd name="connsiteY3" fmla="*/ 4973435 h 4973435"/>
            </a:gdLst>
            <a:ahLst/>
            <a:cxnLst>
              <a:cxn ang="0">
                <a:pos x="connsiteX0" y="connsiteY0"/>
              </a:cxn>
              <a:cxn ang="0">
                <a:pos x="connsiteX1" y="connsiteY1"/>
              </a:cxn>
              <a:cxn ang="0">
                <a:pos x="connsiteX2" y="connsiteY2"/>
              </a:cxn>
              <a:cxn ang="0">
                <a:pos x="connsiteX3" y="connsiteY3"/>
              </a:cxn>
            </a:cxnLst>
            <a:rect l="l" t="t" r="r" b="b"/>
            <a:pathLst>
              <a:path w="2751070" h="4973435">
                <a:moveTo>
                  <a:pt x="0" y="0"/>
                </a:moveTo>
                <a:lnTo>
                  <a:pt x="2751070" y="0"/>
                </a:lnTo>
                <a:lnTo>
                  <a:pt x="2751070" y="4973435"/>
                </a:lnTo>
                <a:lnTo>
                  <a:pt x="0" y="4973435"/>
                </a:lnTo>
                <a:close/>
              </a:path>
            </a:pathLst>
          </a:custGeom>
          <a:pattFill prst="wdDnDiag">
            <a:fgClr>
              <a:schemeClr val="bg1">
                <a:lumMod val="85000"/>
              </a:schemeClr>
            </a:fgClr>
            <a:bgClr>
              <a:schemeClr val="bg1"/>
            </a:bgClr>
          </a:pattFill>
        </p:spPr>
        <p:txBody>
          <a:bodyPr wrap="square">
            <a:noAutofit/>
          </a:bodyPr>
          <a:lstStyle>
            <a:lvl1pPr marL="0" indent="0">
              <a:buNone/>
              <a:defRPr sz="1200"/>
            </a:lvl1pPr>
          </a:lstStyle>
          <a:p>
            <a:endParaRPr lang="en-ID" dirty="0"/>
          </a:p>
        </p:txBody>
      </p:sp>
    </p:spTree>
    <p:extLst>
      <p:ext uri="{BB962C8B-B14F-4D97-AF65-F5344CB8AC3E}">
        <p14:creationId xmlns:p14="http://schemas.microsoft.com/office/powerpoint/2010/main" val="426653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05975-2527-4216-BF1C-CD6D5ED6A6F1}"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81771-06FC-413E-9932-BF4D1A315104}" type="slidenum">
              <a:rPr lang="en-US" smtClean="0"/>
              <a:t>‹#›</a:t>
            </a:fld>
            <a:endParaRPr lang="en-US"/>
          </a:p>
        </p:txBody>
      </p:sp>
    </p:spTree>
    <p:extLst>
      <p:ext uri="{BB962C8B-B14F-4D97-AF65-F5344CB8AC3E}">
        <p14:creationId xmlns:p14="http://schemas.microsoft.com/office/powerpoint/2010/main" val="298480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4C9197-2246-EACA-D313-C669F56E3274}"/>
              </a:ext>
            </a:extLst>
          </p:cNvPr>
          <p:cNvSpPr>
            <a:spLocks noGrp="1"/>
          </p:cNvSpPr>
          <p:nvPr>
            <p:ph type="pic" sz="quarter" idx="11"/>
          </p:nvPr>
        </p:nvSpPr>
        <p:spPr>
          <a:xfrm>
            <a:off x="6527799" y="0"/>
            <a:ext cx="5041901" cy="3594099"/>
          </a:xfrm>
          <a:custGeom>
            <a:avLst/>
            <a:gdLst>
              <a:gd name="connsiteX0" fmla="*/ 0 w 5041901"/>
              <a:gd name="connsiteY0" fmla="*/ 0 h 3594099"/>
              <a:gd name="connsiteX1" fmla="*/ 5041901 w 5041901"/>
              <a:gd name="connsiteY1" fmla="*/ 0 h 3594099"/>
              <a:gd name="connsiteX2" fmla="*/ 5041901 w 5041901"/>
              <a:gd name="connsiteY2" fmla="*/ 3594099 h 3594099"/>
              <a:gd name="connsiteX3" fmla="*/ 0 w 5041901"/>
              <a:gd name="connsiteY3" fmla="*/ 3594099 h 3594099"/>
            </a:gdLst>
            <a:ahLst/>
            <a:cxnLst>
              <a:cxn ang="0">
                <a:pos x="connsiteX0" y="connsiteY0"/>
              </a:cxn>
              <a:cxn ang="0">
                <a:pos x="connsiteX1" y="connsiteY1"/>
              </a:cxn>
              <a:cxn ang="0">
                <a:pos x="connsiteX2" y="connsiteY2"/>
              </a:cxn>
              <a:cxn ang="0">
                <a:pos x="connsiteX3" y="connsiteY3"/>
              </a:cxn>
            </a:cxnLst>
            <a:rect l="l" t="t" r="r" b="b"/>
            <a:pathLst>
              <a:path w="5041901" h="3594099">
                <a:moveTo>
                  <a:pt x="0" y="0"/>
                </a:moveTo>
                <a:lnTo>
                  <a:pt x="5041901" y="0"/>
                </a:lnTo>
                <a:lnTo>
                  <a:pt x="5041901" y="3594099"/>
                </a:lnTo>
                <a:lnTo>
                  <a:pt x="0" y="3594099"/>
                </a:lnTo>
                <a:close/>
              </a:path>
            </a:pathLst>
          </a:custGeom>
          <a:pattFill prst="wdDnDiag">
            <a:fgClr>
              <a:schemeClr val="bg1">
                <a:lumMod val="85000"/>
              </a:schemeClr>
            </a:fgClr>
            <a:bgClr>
              <a:schemeClr val="bg1"/>
            </a:bgClr>
          </a:pattFill>
        </p:spPr>
        <p:txBody>
          <a:bodyPr wrap="square">
            <a:noAutofit/>
          </a:bodyPr>
          <a:lstStyle>
            <a:lvl1pPr>
              <a:defRPr lang="en-ID" sz="1200" dirty="0"/>
            </a:lvl1pPr>
          </a:lstStyle>
          <a:p>
            <a:pPr marL="0" lvl="0" indent="0">
              <a:buNone/>
            </a:pPr>
            <a:endParaRPr lang="en-ID" dirty="0"/>
          </a:p>
        </p:txBody>
      </p:sp>
    </p:spTree>
    <p:extLst>
      <p:ext uri="{BB962C8B-B14F-4D97-AF65-F5344CB8AC3E}">
        <p14:creationId xmlns:p14="http://schemas.microsoft.com/office/powerpoint/2010/main" val="139264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11D400E-3871-13C6-3755-3ACBA5A2C041}"/>
              </a:ext>
            </a:extLst>
          </p:cNvPr>
          <p:cNvSpPr>
            <a:spLocks noGrp="1"/>
          </p:cNvSpPr>
          <p:nvPr>
            <p:ph type="pic" sz="quarter" idx="11"/>
          </p:nvPr>
        </p:nvSpPr>
        <p:spPr>
          <a:xfrm>
            <a:off x="731835" y="2363304"/>
            <a:ext cx="3700465" cy="3729520"/>
          </a:xfrm>
          <a:custGeom>
            <a:avLst/>
            <a:gdLst>
              <a:gd name="connsiteX0" fmla="*/ 0 w 3700465"/>
              <a:gd name="connsiteY0" fmla="*/ 0 h 3729520"/>
              <a:gd name="connsiteX1" fmla="*/ 3700465 w 3700465"/>
              <a:gd name="connsiteY1" fmla="*/ 0 h 3729520"/>
              <a:gd name="connsiteX2" fmla="*/ 3700465 w 3700465"/>
              <a:gd name="connsiteY2" fmla="*/ 3729520 h 3729520"/>
              <a:gd name="connsiteX3" fmla="*/ 0 w 3700465"/>
              <a:gd name="connsiteY3" fmla="*/ 3729520 h 3729520"/>
            </a:gdLst>
            <a:ahLst/>
            <a:cxnLst>
              <a:cxn ang="0">
                <a:pos x="connsiteX0" y="connsiteY0"/>
              </a:cxn>
              <a:cxn ang="0">
                <a:pos x="connsiteX1" y="connsiteY1"/>
              </a:cxn>
              <a:cxn ang="0">
                <a:pos x="connsiteX2" y="connsiteY2"/>
              </a:cxn>
              <a:cxn ang="0">
                <a:pos x="connsiteX3" y="connsiteY3"/>
              </a:cxn>
            </a:cxnLst>
            <a:rect l="l" t="t" r="r" b="b"/>
            <a:pathLst>
              <a:path w="3700465" h="3729520">
                <a:moveTo>
                  <a:pt x="0" y="0"/>
                </a:moveTo>
                <a:lnTo>
                  <a:pt x="3700465" y="0"/>
                </a:lnTo>
                <a:lnTo>
                  <a:pt x="3700465" y="3729520"/>
                </a:lnTo>
                <a:lnTo>
                  <a:pt x="0" y="3729520"/>
                </a:lnTo>
                <a:close/>
              </a:path>
            </a:pathLst>
          </a:custGeom>
          <a:pattFill prst="wdDnDiag">
            <a:fgClr>
              <a:schemeClr val="bg1">
                <a:lumMod val="85000"/>
              </a:schemeClr>
            </a:fgClr>
            <a:bgClr>
              <a:schemeClr val="bg1"/>
            </a:bgClr>
          </a:pattFill>
        </p:spPr>
        <p:txBody>
          <a:bodyPr wrap="square">
            <a:noAutofit/>
          </a:bodyPr>
          <a:lstStyle>
            <a:lvl1pPr>
              <a:defRPr lang="en-ID" sz="1200" dirty="0"/>
            </a:lvl1pPr>
          </a:lstStyle>
          <a:p>
            <a:pPr marL="0" lvl="0" indent="0">
              <a:buNone/>
            </a:pPr>
            <a:endParaRPr lang="en-ID" dirty="0"/>
          </a:p>
        </p:txBody>
      </p:sp>
    </p:spTree>
    <p:extLst>
      <p:ext uri="{BB962C8B-B14F-4D97-AF65-F5344CB8AC3E}">
        <p14:creationId xmlns:p14="http://schemas.microsoft.com/office/powerpoint/2010/main" val="25567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56460C6-90A0-43A4-EE47-04FCACB93836}"/>
              </a:ext>
            </a:extLst>
          </p:cNvPr>
          <p:cNvGrpSpPr/>
          <p:nvPr userDrawn="1"/>
        </p:nvGrpSpPr>
        <p:grpSpPr>
          <a:xfrm flipH="1">
            <a:off x="6819900" y="0"/>
            <a:ext cx="5372100" cy="6858000"/>
            <a:chOff x="0" y="0"/>
            <a:chExt cx="6007100" cy="6858000"/>
          </a:xfrm>
        </p:grpSpPr>
        <p:sp>
          <p:nvSpPr>
            <p:cNvPr id="3" name="Rectangle 2">
              <a:extLst>
                <a:ext uri="{FF2B5EF4-FFF2-40B4-BE49-F238E27FC236}">
                  <a16:creationId xmlns:a16="http://schemas.microsoft.com/office/drawing/2014/main" id="{18285366-C2CB-C651-A831-7D17A08B14C3}"/>
                </a:ext>
              </a:extLst>
            </p:cNvPr>
            <p:cNvSpPr/>
            <p:nvPr/>
          </p:nvSpPr>
          <p:spPr>
            <a:xfrm>
              <a:off x="0" y="0"/>
              <a:ext cx="58547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1">
              <a:extLst>
                <a:ext uri="{FF2B5EF4-FFF2-40B4-BE49-F238E27FC236}">
                  <a16:creationId xmlns:a16="http://schemas.microsoft.com/office/drawing/2014/main" id="{F758311C-7E88-6DD8-21EC-49A9C11CEC38}"/>
                </a:ext>
              </a:extLst>
            </p:cNvPr>
            <p:cNvSpPr/>
            <p:nvPr/>
          </p:nvSpPr>
          <p:spPr>
            <a:xfrm>
              <a:off x="5846764" y="0"/>
              <a:ext cx="160336"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pic>
        <p:nvPicPr>
          <p:cNvPr id="7" name="Picture 6">
            <a:extLst>
              <a:ext uri="{FF2B5EF4-FFF2-40B4-BE49-F238E27FC236}">
                <a16:creationId xmlns:a16="http://schemas.microsoft.com/office/drawing/2014/main" id="{263F6AAD-3EB1-2D5A-1CD4-3DF289B611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flipH="1">
            <a:off x="5290638" y="1269715"/>
            <a:ext cx="3058524" cy="6166990"/>
          </a:xfrm>
          <a:prstGeom prst="rect">
            <a:avLst/>
          </a:prstGeom>
          <a:effectLst>
            <a:outerShdw blurRad="444500" dist="127000" dir="5400000" algn="t" rotWithShape="0">
              <a:prstClr val="black">
                <a:alpha val="10000"/>
              </a:prstClr>
            </a:outerShdw>
          </a:effectLst>
        </p:spPr>
      </p:pic>
      <p:sp>
        <p:nvSpPr>
          <p:cNvPr id="8" name="Picture Placeholder 7">
            <a:extLst>
              <a:ext uri="{FF2B5EF4-FFF2-40B4-BE49-F238E27FC236}">
                <a16:creationId xmlns:a16="http://schemas.microsoft.com/office/drawing/2014/main" id="{2E64F1F5-B14C-4C75-72BF-C890ACBE0BFF}"/>
              </a:ext>
            </a:extLst>
          </p:cNvPr>
          <p:cNvSpPr>
            <a:spLocks noGrp="1"/>
          </p:cNvSpPr>
          <p:nvPr>
            <p:ph type="pic" sz="quarter" idx="11"/>
          </p:nvPr>
        </p:nvSpPr>
        <p:spPr>
          <a:xfrm>
            <a:off x="5457825" y="1419225"/>
            <a:ext cx="2726055" cy="5905500"/>
          </a:xfrm>
          <a:custGeom>
            <a:avLst/>
            <a:gdLst>
              <a:gd name="connsiteX0" fmla="*/ 309952 w 2726055"/>
              <a:gd name="connsiteY0" fmla="*/ 0 h 5905500"/>
              <a:gd name="connsiteX1" fmla="*/ 2416103 w 2726055"/>
              <a:gd name="connsiteY1" fmla="*/ 0 h 5905500"/>
              <a:gd name="connsiteX2" fmla="*/ 2726055 w 2726055"/>
              <a:gd name="connsiteY2" fmla="*/ 309952 h 5905500"/>
              <a:gd name="connsiteX3" fmla="*/ 2726055 w 2726055"/>
              <a:gd name="connsiteY3" fmla="*/ 5595548 h 5905500"/>
              <a:gd name="connsiteX4" fmla="*/ 2416103 w 2726055"/>
              <a:gd name="connsiteY4" fmla="*/ 5905500 h 5905500"/>
              <a:gd name="connsiteX5" fmla="*/ 309952 w 2726055"/>
              <a:gd name="connsiteY5" fmla="*/ 5905500 h 5905500"/>
              <a:gd name="connsiteX6" fmla="*/ 0 w 2726055"/>
              <a:gd name="connsiteY6" fmla="*/ 5595548 h 5905500"/>
              <a:gd name="connsiteX7" fmla="*/ 0 w 2726055"/>
              <a:gd name="connsiteY7" fmla="*/ 309952 h 5905500"/>
              <a:gd name="connsiteX8" fmla="*/ 309952 w 2726055"/>
              <a:gd name="connsiteY8" fmla="*/ 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6055" h="5905500">
                <a:moveTo>
                  <a:pt x="309952" y="0"/>
                </a:moveTo>
                <a:lnTo>
                  <a:pt x="2416103" y="0"/>
                </a:lnTo>
                <a:cubicBezTo>
                  <a:pt x="2587285" y="0"/>
                  <a:pt x="2726055" y="138770"/>
                  <a:pt x="2726055" y="309952"/>
                </a:cubicBezTo>
                <a:lnTo>
                  <a:pt x="2726055" y="5595548"/>
                </a:lnTo>
                <a:cubicBezTo>
                  <a:pt x="2726055" y="5766730"/>
                  <a:pt x="2587285" y="5905500"/>
                  <a:pt x="2416103" y="5905500"/>
                </a:cubicBezTo>
                <a:lnTo>
                  <a:pt x="309952" y="5905500"/>
                </a:lnTo>
                <a:cubicBezTo>
                  <a:pt x="138770" y="5905500"/>
                  <a:pt x="0" y="5766730"/>
                  <a:pt x="0" y="5595548"/>
                </a:cubicBezTo>
                <a:lnTo>
                  <a:pt x="0" y="309952"/>
                </a:lnTo>
                <a:cubicBezTo>
                  <a:pt x="0" y="138770"/>
                  <a:pt x="138770" y="0"/>
                  <a:pt x="309952" y="0"/>
                </a:cubicBezTo>
                <a:close/>
              </a:path>
            </a:pathLst>
          </a:custGeom>
          <a:pattFill prst="wdDnDiag">
            <a:fgClr>
              <a:schemeClr val="bg1">
                <a:lumMod val="85000"/>
              </a:schemeClr>
            </a:fgClr>
            <a:bgClr>
              <a:schemeClr val="bg1"/>
            </a:bgClr>
          </a:pattFill>
        </p:spPr>
        <p:txBody>
          <a:bodyPr wrap="square">
            <a:noAutofit/>
          </a:bodyPr>
          <a:lstStyle>
            <a:lvl1pPr>
              <a:defRPr lang="en-ID" sz="1200" dirty="0"/>
            </a:lvl1pPr>
          </a:lstStyle>
          <a:p>
            <a:pPr marL="0" lvl="0" indent="0">
              <a:buNone/>
            </a:pPr>
            <a:endParaRPr lang="en-ID" dirty="0"/>
          </a:p>
        </p:txBody>
      </p:sp>
    </p:spTree>
    <p:extLst>
      <p:ext uri="{BB962C8B-B14F-4D97-AF65-F5344CB8AC3E}">
        <p14:creationId xmlns:p14="http://schemas.microsoft.com/office/powerpoint/2010/main" val="308029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849546-BB74-4535-90F7-55BBB6411993}"/>
              </a:ext>
            </a:extLst>
          </p:cNvPr>
          <p:cNvSpPr/>
          <p:nvPr userDrawn="1"/>
        </p:nvSpPr>
        <p:spPr>
          <a:xfrm>
            <a:off x="3176" y="3429092"/>
            <a:ext cx="12188824" cy="34289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9C2F3F52-063A-A215-5F9B-DE3E86BE6C5A}"/>
              </a:ext>
            </a:extLst>
          </p:cNvPr>
          <p:cNvSpPr/>
          <p:nvPr userDrawn="1"/>
        </p:nvSpPr>
        <p:spPr>
          <a:xfrm>
            <a:off x="0" y="3267000"/>
            <a:ext cx="12188824" cy="162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Picture Placeholder 15">
            <a:extLst>
              <a:ext uri="{FF2B5EF4-FFF2-40B4-BE49-F238E27FC236}">
                <a16:creationId xmlns:a16="http://schemas.microsoft.com/office/drawing/2014/main" id="{6925C64F-1209-D668-8CF4-C2BB33F33322}"/>
              </a:ext>
            </a:extLst>
          </p:cNvPr>
          <p:cNvSpPr>
            <a:spLocks noGrp="1"/>
          </p:cNvSpPr>
          <p:nvPr>
            <p:ph type="pic" sz="quarter" idx="11"/>
          </p:nvPr>
        </p:nvSpPr>
        <p:spPr>
          <a:xfrm>
            <a:off x="4126820" y="2428874"/>
            <a:ext cx="4518706" cy="2403078"/>
          </a:xfrm>
          <a:custGeom>
            <a:avLst/>
            <a:gdLst>
              <a:gd name="connsiteX0" fmla="*/ 0 w 4518706"/>
              <a:gd name="connsiteY0" fmla="*/ 0 h 2403078"/>
              <a:gd name="connsiteX1" fmla="*/ 4518706 w 4518706"/>
              <a:gd name="connsiteY1" fmla="*/ 0 h 2403078"/>
              <a:gd name="connsiteX2" fmla="*/ 4518706 w 4518706"/>
              <a:gd name="connsiteY2" fmla="*/ 2403078 h 2403078"/>
              <a:gd name="connsiteX3" fmla="*/ 0 w 4518706"/>
              <a:gd name="connsiteY3" fmla="*/ 2403078 h 2403078"/>
            </a:gdLst>
            <a:ahLst/>
            <a:cxnLst>
              <a:cxn ang="0">
                <a:pos x="connsiteX0" y="connsiteY0"/>
              </a:cxn>
              <a:cxn ang="0">
                <a:pos x="connsiteX1" y="connsiteY1"/>
              </a:cxn>
              <a:cxn ang="0">
                <a:pos x="connsiteX2" y="connsiteY2"/>
              </a:cxn>
              <a:cxn ang="0">
                <a:pos x="connsiteX3" y="connsiteY3"/>
              </a:cxn>
            </a:cxnLst>
            <a:rect l="l" t="t" r="r" b="b"/>
            <a:pathLst>
              <a:path w="4518706" h="2403078">
                <a:moveTo>
                  <a:pt x="0" y="0"/>
                </a:moveTo>
                <a:lnTo>
                  <a:pt x="4518706" y="0"/>
                </a:lnTo>
                <a:lnTo>
                  <a:pt x="4518706" y="2403078"/>
                </a:lnTo>
                <a:lnTo>
                  <a:pt x="0" y="2403078"/>
                </a:lnTo>
                <a:close/>
              </a:path>
            </a:pathLst>
          </a:custGeom>
          <a:pattFill prst="wdDnDiag">
            <a:fgClr>
              <a:schemeClr val="bg1">
                <a:lumMod val="85000"/>
              </a:schemeClr>
            </a:fgClr>
            <a:bgClr>
              <a:schemeClr val="bg1"/>
            </a:bgClr>
          </a:pattFill>
        </p:spPr>
        <p:txBody>
          <a:bodyPr wrap="square">
            <a:noAutofit/>
          </a:bodyPr>
          <a:lstStyle>
            <a:lvl1pPr>
              <a:defRPr lang="en-ID" sz="1200" dirty="0"/>
            </a:lvl1pPr>
          </a:lstStyle>
          <a:p>
            <a:pPr marL="0" lvl="0" indent="0">
              <a:buNone/>
            </a:pPr>
            <a:endParaRPr lang="en-ID" dirty="0"/>
          </a:p>
        </p:txBody>
      </p:sp>
      <p:sp>
        <p:nvSpPr>
          <p:cNvPr id="18" name="Picture Placeholder 17">
            <a:extLst>
              <a:ext uri="{FF2B5EF4-FFF2-40B4-BE49-F238E27FC236}">
                <a16:creationId xmlns:a16="http://schemas.microsoft.com/office/drawing/2014/main" id="{8942ED3E-F05D-DBE4-7259-C178F3DA5BA4}"/>
              </a:ext>
            </a:extLst>
          </p:cNvPr>
          <p:cNvSpPr>
            <a:spLocks noGrp="1"/>
          </p:cNvSpPr>
          <p:nvPr>
            <p:ph type="pic" sz="quarter" idx="12"/>
          </p:nvPr>
        </p:nvSpPr>
        <p:spPr>
          <a:xfrm>
            <a:off x="6348411" y="5000227"/>
            <a:ext cx="3479349" cy="1857772"/>
          </a:xfrm>
          <a:custGeom>
            <a:avLst/>
            <a:gdLst>
              <a:gd name="connsiteX0" fmla="*/ 0 w 3479349"/>
              <a:gd name="connsiteY0" fmla="*/ 0 h 1857772"/>
              <a:gd name="connsiteX1" fmla="*/ 3479349 w 3479349"/>
              <a:gd name="connsiteY1" fmla="*/ 0 h 1857772"/>
              <a:gd name="connsiteX2" fmla="*/ 3479349 w 3479349"/>
              <a:gd name="connsiteY2" fmla="*/ 1857772 h 1857772"/>
              <a:gd name="connsiteX3" fmla="*/ 0 w 3479349"/>
              <a:gd name="connsiteY3" fmla="*/ 1857772 h 1857772"/>
            </a:gdLst>
            <a:ahLst/>
            <a:cxnLst>
              <a:cxn ang="0">
                <a:pos x="connsiteX0" y="connsiteY0"/>
              </a:cxn>
              <a:cxn ang="0">
                <a:pos x="connsiteX1" y="connsiteY1"/>
              </a:cxn>
              <a:cxn ang="0">
                <a:pos x="connsiteX2" y="connsiteY2"/>
              </a:cxn>
              <a:cxn ang="0">
                <a:pos x="connsiteX3" y="connsiteY3"/>
              </a:cxn>
            </a:cxnLst>
            <a:rect l="l" t="t" r="r" b="b"/>
            <a:pathLst>
              <a:path w="3479349" h="1857772">
                <a:moveTo>
                  <a:pt x="0" y="0"/>
                </a:moveTo>
                <a:lnTo>
                  <a:pt x="3479349" y="0"/>
                </a:lnTo>
                <a:lnTo>
                  <a:pt x="3479349" y="1857772"/>
                </a:lnTo>
                <a:lnTo>
                  <a:pt x="0" y="1857772"/>
                </a:lnTo>
                <a:close/>
              </a:path>
            </a:pathLst>
          </a:custGeom>
          <a:pattFill prst="wdDnDiag">
            <a:fgClr>
              <a:schemeClr val="bg1">
                <a:lumMod val="85000"/>
              </a:schemeClr>
            </a:fgClr>
            <a:bgClr>
              <a:schemeClr val="bg1"/>
            </a:bgClr>
          </a:pattFill>
        </p:spPr>
        <p:txBody>
          <a:bodyPr wrap="square">
            <a:noAutofit/>
          </a:bodyPr>
          <a:lstStyle>
            <a:lvl1pPr>
              <a:defRPr lang="en-ID" sz="1200" dirty="0"/>
            </a:lvl1pPr>
          </a:lstStyle>
          <a:p>
            <a:pPr marL="0" lvl="0" indent="0">
              <a:buNone/>
            </a:pPr>
            <a:endParaRPr lang="en-ID" dirty="0"/>
          </a:p>
        </p:txBody>
      </p:sp>
      <p:sp>
        <p:nvSpPr>
          <p:cNvPr id="17" name="Picture Placeholder 16">
            <a:extLst>
              <a:ext uri="{FF2B5EF4-FFF2-40B4-BE49-F238E27FC236}">
                <a16:creationId xmlns:a16="http://schemas.microsoft.com/office/drawing/2014/main" id="{16EB0A2B-B487-891C-9A41-2DF6D2356768}"/>
              </a:ext>
            </a:extLst>
          </p:cNvPr>
          <p:cNvSpPr>
            <a:spLocks noGrp="1"/>
          </p:cNvSpPr>
          <p:nvPr>
            <p:ph type="pic" sz="quarter" idx="13"/>
          </p:nvPr>
        </p:nvSpPr>
        <p:spPr>
          <a:xfrm>
            <a:off x="8815840" y="765174"/>
            <a:ext cx="2896735" cy="4066778"/>
          </a:xfrm>
          <a:custGeom>
            <a:avLst/>
            <a:gdLst>
              <a:gd name="connsiteX0" fmla="*/ 0 w 2896735"/>
              <a:gd name="connsiteY0" fmla="*/ 0 h 4066778"/>
              <a:gd name="connsiteX1" fmla="*/ 2896735 w 2896735"/>
              <a:gd name="connsiteY1" fmla="*/ 0 h 4066778"/>
              <a:gd name="connsiteX2" fmla="*/ 2896735 w 2896735"/>
              <a:gd name="connsiteY2" fmla="*/ 4066778 h 4066778"/>
              <a:gd name="connsiteX3" fmla="*/ 0 w 2896735"/>
              <a:gd name="connsiteY3" fmla="*/ 4066778 h 4066778"/>
            </a:gdLst>
            <a:ahLst/>
            <a:cxnLst>
              <a:cxn ang="0">
                <a:pos x="connsiteX0" y="connsiteY0"/>
              </a:cxn>
              <a:cxn ang="0">
                <a:pos x="connsiteX1" y="connsiteY1"/>
              </a:cxn>
              <a:cxn ang="0">
                <a:pos x="connsiteX2" y="connsiteY2"/>
              </a:cxn>
              <a:cxn ang="0">
                <a:pos x="connsiteX3" y="connsiteY3"/>
              </a:cxn>
            </a:cxnLst>
            <a:rect l="l" t="t" r="r" b="b"/>
            <a:pathLst>
              <a:path w="2896735" h="4066778">
                <a:moveTo>
                  <a:pt x="0" y="0"/>
                </a:moveTo>
                <a:lnTo>
                  <a:pt x="2896735" y="0"/>
                </a:lnTo>
                <a:lnTo>
                  <a:pt x="2896735" y="4066778"/>
                </a:lnTo>
                <a:lnTo>
                  <a:pt x="0" y="4066778"/>
                </a:lnTo>
                <a:close/>
              </a:path>
            </a:pathLst>
          </a:custGeom>
          <a:pattFill prst="wdDnDiag">
            <a:fgClr>
              <a:schemeClr val="bg1">
                <a:lumMod val="85000"/>
              </a:schemeClr>
            </a:fgClr>
            <a:bgClr>
              <a:schemeClr val="bg1"/>
            </a:bgClr>
          </a:pattFill>
        </p:spPr>
        <p:txBody>
          <a:bodyPr wrap="square">
            <a:noAutofit/>
          </a:bodyPr>
          <a:lstStyle>
            <a:lvl1pPr>
              <a:defRPr lang="en-ID" sz="1200" dirty="0"/>
            </a:lvl1pPr>
          </a:lstStyle>
          <a:p>
            <a:pPr marL="0" lvl="0" indent="0">
              <a:buNone/>
            </a:pPr>
            <a:endParaRPr lang="en-ID" dirty="0"/>
          </a:p>
        </p:txBody>
      </p:sp>
      <p:sp>
        <p:nvSpPr>
          <p:cNvPr id="15" name="Picture Placeholder 14">
            <a:extLst>
              <a:ext uri="{FF2B5EF4-FFF2-40B4-BE49-F238E27FC236}">
                <a16:creationId xmlns:a16="http://schemas.microsoft.com/office/drawing/2014/main" id="{A754ED29-6946-33BB-C79E-6B83DCF2D50F}"/>
              </a:ext>
            </a:extLst>
          </p:cNvPr>
          <p:cNvSpPr>
            <a:spLocks noGrp="1"/>
          </p:cNvSpPr>
          <p:nvPr>
            <p:ph type="pic" sz="quarter" idx="14"/>
          </p:nvPr>
        </p:nvSpPr>
        <p:spPr>
          <a:xfrm>
            <a:off x="6348413" y="260349"/>
            <a:ext cx="2297112" cy="2000250"/>
          </a:xfrm>
          <a:custGeom>
            <a:avLst/>
            <a:gdLst>
              <a:gd name="connsiteX0" fmla="*/ 0 w 2297112"/>
              <a:gd name="connsiteY0" fmla="*/ 0 h 2000250"/>
              <a:gd name="connsiteX1" fmla="*/ 2297112 w 2297112"/>
              <a:gd name="connsiteY1" fmla="*/ 0 h 2000250"/>
              <a:gd name="connsiteX2" fmla="*/ 2297112 w 2297112"/>
              <a:gd name="connsiteY2" fmla="*/ 2000250 h 2000250"/>
              <a:gd name="connsiteX3" fmla="*/ 0 w 2297112"/>
              <a:gd name="connsiteY3" fmla="*/ 2000250 h 2000250"/>
            </a:gdLst>
            <a:ahLst/>
            <a:cxnLst>
              <a:cxn ang="0">
                <a:pos x="connsiteX0" y="connsiteY0"/>
              </a:cxn>
              <a:cxn ang="0">
                <a:pos x="connsiteX1" y="connsiteY1"/>
              </a:cxn>
              <a:cxn ang="0">
                <a:pos x="connsiteX2" y="connsiteY2"/>
              </a:cxn>
              <a:cxn ang="0">
                <a:pos x="connsiteX3" y="connsiteY3"/>
              </a:cxn>
            </a:cxnLst>
            <a:rect l="l" t="t" r="r" b="b"/>
            <a:pathLst>
              <a:path w="2297112" h="2000250">
                <a:moveTo>
                  <a:pt x="0" y="0"/>
                </a:moveTo>
                <a:lnTo>
                  <a:pt x="2297112" y="0"/>
                </a:lnTo>
                <a:lnTo>
                  <a:pt x="2297112" y="2000250"/>
                </a:lnTo>
                <a:lnTo>
                  <a:pt x="0" y="2000250"/>
                </a:lnTo>
                <a:close/>
              </a:path>
            </a:pathLst>
          </a:custGeom>
          <a:pattFill prst="wdDnDiag">
            <a:fgClr>
              <a:schemeClr val="bg1">
                <a:lumMod val="85000"/>
              </a:schemeClr>
            </a:fgClr>
            <a:bgClr>
              <a:schemeClr val="bg1"/>
            </a:bgClr>
          </a:pattFill>
        </p:spPr>
        <p:txBody>
          <a:bodyPr wrap="square">
            <a:noAutofit/>
          </a:bodyPr>
          <a:lstStyle>
            <a:lvl1pPr>
              <a:defRPr lang="en-ID" sz="1200" dirty="0"/>
            </a:lvl1pPr>
          </a:lstStyle>
          <a:p>
            <a:pPr marL="0" lvl="0" indent="0">
              <a:buNone/>
            </a:pPr>
            <a:endParaRPr lang="en-ID" dirty="0"/>
          </a:p>
        </p:txBody>
      </p:sp>
    </p:spTree>
    <p:extLst>
      <p:ext uri="{BB962C8B-B14F-4D97-AF65-F5344CB8AC3E}">
        <p14:creationId xmlns:p14="http://schemas.microsoft.com/office/powerpoint/2010/main" val="113265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98584B-7372-8844-AC81-18E083E53D4C}"/>
              </a:ext>
            </a:extLst>
          </p:cNvPr>
          <p:cNvSpPr/>
          <p:nvPr userDrawn="1"/>
        </p:nvSpPr>
        <p:spPr>
          <a:xfrm>
            <a:off x="5448300" y="927268"/>
            <a:ext cx="6746876" cy="43325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5">
            <a:extLst>
              <a:ext uri="{FF2B5EF4-FFF2-40B4-BE49-F238E27FC236}">
                <a16:creationId xmlns:a16="http://schemas.microsoft.com/office/drawing/2014/main" id="{98C0C5F8-81DD-B955-5ED2-35876FB11862}"/>
              </a:ext>
            </a:extLst>
          </p:cNvPr>
          <p:cNvSpPr/>
          <p:nvPr userDrawn="1"/>
        </p:nvSpPr>
        <p:spPr>
          <a:xfrm>
            <a:off x="5445124" y="765175"/>
            <a:ext cx="6746876" cy="162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Picture Placeholder 3">
            <a:extLst>
              <a:ext uri="{FF2B5EF4-FFF2-40B4-BE49-F238E27FC236}">
                <a16:creationId xmlns:a16="http://schemas.microsoft.com/office/drawing/2014/main" id="{404BDA3F-0A01-ED0B-0E3D-5CFFA69044B9}"/>
              </a:ext>
            </a:extLst>
          </p:cNvPr>
          <p:cNvSpPr>
            <a:spLocks noGrp="1"/>
          </p:cNvSpPr>
          <p:nvPr>
            <p:ph type="pic" sz="quarter" idx="10"/>
          </p:nvPr>
        </p:nvSpPr>
        <p:spPr>
          <a:xfrm>
            <a:off x="0" y="2630214"/>
            <a:ext cx="7543799" cy="4227786"/>
          </a:xfrm>
          <a:custGeom>
            <a:avLst/>
            <a:gdLst>
              <a:gd name="connsiteX0" fmla="*/ 0 w 7543799"/>
              <a:gd name="connsiteY0" fmla="*/ 0 h 4227786"/>
              <a:gd name="connsiteX1" fmla="*/ 7543799 w 7543799"/>
              <a:gd name="connsiteY1" fmla="*/ 0 h 4227786"/>
              <a:gd name="connsiteX2" fmla="*/ 7543799 w 7543799"/>
              <a:gd name="connsiteY2" fmla="*/ 4227786 h 4227786"/>
              <a:gd name="connsiteX3" fmla="*/ 0 w 7543799"/>
              <a:gd name="connsiteY3" fmla="*/ 4227786 h 4227786"/>
            </a:gdLst>
            <a:ahLst/>
            <a:cxnLst>
              <a:cxn ang="0">
                <a:pos x="connsiteX0" y="connsiteY0"/>
              </a:cxn>
              <a:cxn ang="0">
                <a:pos x="connsiteX1" y="connsiteY1"/>
              </a:cxn>
              <a:cxn ang="0">
                <a:pos x="connsiteX2" y="connsiteY2"/>
              </a:cxn>
              <a:cxn ang="0">
                <a:pos x="connsiteX3" y="connsiteY3"/>
              </a:cxn>
            </a:cxnLst>
            <a:rect l="l" t="t" r="r" b="b"/>
            <a:pathLst>
              <a:path w="7543799" h="4227786">
                <a:moveTo>
                  <a:pt x="0" y="0"/>
                </a:moveTo>
                <a:lnTo>
                  <a:pt x="7543799" y="0"/>
                </a:lnTo>
                <a:lnTo>
                  <a:pt x="7543799" y="4227786"/>
                </a:lnTo>
                <a:lnTo>
                  <a:pt x="0" y="4227786"/>
                </a:lnTo>
                <a:close/>
              </a:path>
            </a:pathLst>
          </a:custGeom>
          <a:pattFill prst="wdDnDiag">
            <a:fgClr>
              <a:schemeClr val="bg1">
                <a:lumMod val="85000"/>
              </a:schemeClr>
            </a:fgClr>
            <a:bgClr>
              <a:schemeClr val="bg1"/>
            </a:bgClr>
          </a:pattFill>
        </p:spPr>
        <p:txBody>
          <a:bodyPr wrap="square">
            <a:noAutofit/>
          </a:bodyPr>
          <a:lstStyle>
            <a:lvl1pPr>
              <a:defRPr lang="en-ID" sz="1200" dirty="0"/>
            </a:lvl1pPr>
          </a:lstStyle>
          <a:p>
            <a:pPr marL="0" lvl="0" indent="0">
              <a:buNone/>
            </a:pPr>
            <a:endParaRPr lang="en-ID" dirty="0"/>
          </a:p>
        </p:txBody>
      </p:sp>
    </p:spTree>
    <p:extLst>
      <p:ext uri="{BB962C8B-B14F-4D97-AF65-F5344CB8AC3E}">
        <p14:creationId xmlns:p14="http://schemas.microsoft.com/office/powerpoint/2010/main" val="59194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5EECA8A-CB12-2844-68D8-1CB00CEDF1F9}"/>
              </a:ext>
            </a:extLst>
          </p:cNvPr>
          <p:cNvGrpSpPr/>
          <p:nvPr userDrawn="1"/>
        </p:nvGrpSpPr>
        <p:grpSpPr>
          <a:xfrm>
            <a:off x="7518398" y="1380143"/>
            <a:ext cx="4673601" cy="3591000"/>
            <a:chOff x="0" y="1380143"/>
            <a:chExt cx="5602514" cy="3591000"/>
          </a:xfrm>
        </p:grpSpPr>
        <p:sp>
          <p:nvSpPr>
            <p:cNvPr id="5" name="Rectangle 4">
              <a:extLst>
                <a:ext uri="{FF2B5EF4-FFF2-40B4-BE49-F238E27FC236}">
                  <a16:creationId xmlns:a16="http://schemas.microsoft.com/office/drawing/2014/main" id="{A2DF2081-E7C2-118F-1C5E-3F2AF52AD5CE}"/>
                </a:ext>
              </a:extLst>
            </p:cNvPr>
            <p:cNvSpPr/>
            <p:nvPr/>
          </p:nvSpPr>
          <p:spPr>
            <a:xfrm>
              <a:off x="0" y="1542236"/>
              <a:ext cx="5602514" cy="34289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5">
              <a:extLst>
                <a:ext uri="{FF2B5EF4-FFF2-40B4-BE49-F238E27FC236}">
                  <a16:creationId xmlns:a16="http://schemas.microsoft.com/office/drawing/2014/main" id="{563C11AD-129F-1FA9-2481-42DBD94E3A04}"/>
                </a:ext>
              </a:extLst>
            </p:cNvPr>
            <p:cNvSpPr/>
            <p:nvPr/>
          </p:nvSpPr>
          <p:spPr>
            <a:xfrm>
              <a:off x="0" y="1380143"/>
              <a:ext cx="5602514" cy="162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Picture Placeholder 2">
            <a:extLst>
              <a:ext uri="{FF2B5EF4-FFF2-40B4-BE49-F238E27FC236}">
                <a16:creationId xmlns:a16="http://schemas.microsoft.com/office/drawing/2014/main" id="{00EB0B88-74D2-9D4D-C761-57FD24E5B0E8}"/>
              </a:ext>
            </a:extLst>
          </p:cNvPr>
          <p:cNvSpPr>
            <a:spLocks noGrp="1"/>
          </p:cNvSpPr>
          <p:nvPr>
            <p:ph type="pic" sz="quarter" idx="11"/>
          </p:nvPr>
        </p:nvSpPr>
        <p:spPr>
          <a:xfrm>
            <a:off x="5855914" y="520387"/>
            <a:ext cx="4673600" cy="6337612"/>
          </a:xfrm>
          <a:custGeom>
            <a:avLst/>
            <a:gdLst>
              <a:gd name="connsiteX0" fmla="*/ 0 w 4673600"/>
              <a:gd name="connsiteY0" fmla="*/ 0 h 6337612"/>
              <a:gd name="connsiteX1" fmla="*/ 4673600 w 4673600"/>
              <a:gd name="connsiteY1" fmla="*/ 0 h 6337612"/>
              <a:gd name="connsiteX2" fmla="*/ 4673600 w 4673600"/>
              <a:gd name="connsiteY2" fmla="*/ 6337612 h 6337612"/>
              <a:gd name="connsiteX3" fmla="*/ 0 w 4673600"/>
              <a:gd name="connsiteY3" fmla="*/ 6337612 h 6337612"/>
            </a:gdLst>
            <a:ahLst/>
            <a:cxnLst>
              <a:cxn ang="0">
                <a:pos x="connsiteX0" y="connsiteY0"/>
              </a:cxn>
              <a:cxn ang="0">
                <a:pos x="connsiteX1" y="connsiteY1"/>
              </a:cxn>
              <a:cxn ang="0">
                <a:pos x="connsiteX2" y="connsiteY2"/>
              </a:cxn>
              <a:cxn ang="0">
                <a:pos x="connsiteX3" y="connsiteY3"/>
              </a:cxn>
            </a:cxnLst>
            <a:rect l="l" t="t" r="r" b="b"/>
            <a:pathLst>
              <a:path w="4673600" h="6337612">
                <a:moveTo>
                  <a:pt x="0" y="0"/>
                </a:moveTo>
                <a:lnTo>
                  <a:pt x="4673600" y="0"/>
                </a:lnTo>
                <a:lnTo>
                  <a:pt x="4673600" y="6337612"/>
                </a:lnTo>
                <a:lnTo>
                  <a:pt x="0" y="6337612"/>
                </a:lnTo>
                <a:close/>
              </a:path>
            </a:pathLst>
          </a:custGeom>
          <a:noFill/>
        </p:spPr>
        <p:txBody>
          <a:bodyPr wrap="square">
            <a:noAutofit/>
          </a:bodyPr>
          <a:lstStyle>
            <a:lvl1pPr>
              <a:defRPr lang="en-ID" sz="1200" dirty="0"/>
            </a:lvl1pPr>
          </a:lstStyle>
          <a:p>
            <a:pPr marL="0" lvl="0" indent="0">
              <a:buNone/>
            </a:pPr>
            <a:endParaRPr lang="en-ID" dirty="0"/>
          </a:p>
        </p:txBody>
      </p:sp>
    </p:spTree>
    <p:extLst>
      <p:ext uri="{BB962C8B-B14F-4D97-AF65-F5344CB8AC3E}">
        <p14:creationId xmlns:p14="http://schemas.microsoft.com/office/powerpoint/2010/main" val="158520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75110C7-61D6-9FBE-2A51-73303112C7D3}"/>
              </a:ext>
            </a:extLst>
          </p:cNvPr>
          <p:cNvSpPr>
            <a:spLocks noGrp="1"/>
          </p:cNvSpPr>
          <p:nvPr>
            <p:ph type="pic" sz="quarter" idx="11"/>
          </p:nvPr>
        </p:nvSpPr>
        <p:spPr>
          <a:xfrm>
            <a:off x="-1" y="0"/>
            <a:ext cx="5105400" cy="5471894"/>
          </a:xfrm>
          <a:custGeom>
            <a:avLst/>
            <a:gdLst>
              <a:gd name="connsiteX0" fmla="*/ 0 w 5105400"/>
              <a:gd name="connsiteY0" fmla="*/ 0 h 5471894"/>
              <a:gd name="connsiteX1" fmla="*/ 5105400 w 5105400"/>
              <a:gd name="connsiteY1" fmla="*/ 0 h 5471894"/>
              <a:gd name="connsiteX2" fmla="*/ 5105400 w 5105400"/>
              <a:gd name="connsiteY2" fmla="*/ 5471894 h 5471894"/>
              <a:gd name="connsiteX3" fmla="*/ 0 w 5105400"/>
              <a:gd name="connsiteY3" fmla="*/ 5471894 h 5471894"/>
            </a:gdLst>
            <a:ahLst/>
            <a:cxnLst>
              <a:cxn ang="0">
                <a:pos x="connsiteX0" y="connsiteY0"/>
              </a:cxn>
              <a:cxn ang="0">
                <a:pos x="connsiteX1" y="connsiteY1"/>
              </a:cxn>
              <a:cxn ang="0">
                <a:pos x="connsiteX2" y="connsiteY2"/>
              </a:cxn>
              <a:cxn ang="0">
                <a:pos x="connsiteX3" y="connsiteY3"/>
              </a:cxn>
            </a:cxnLst>
            <a:rect l="l" t="t" r="r" b="b"/>
            <a:pathLst>
              <a:path w="5105400" h="5471894">
                <a:moveTo>
                  <a:pt x="0" y="0"/>
                </a:moveTo>
                <a:lnTo>
                  <a:pt x="5105400" y="0"/>
                </a:lnTo>
                <a:lnTo>
                  <a:pt x="5105400" y="5471894"/>
                </a:lnTo>
                <a:lnTo>
                  <a:pt x="0" y="5471894"/>
                </a:lnTo>
                <a:close/>
              </a:path>
            </a:pathLst>
          </a:custGeom>
          <a:pattFill prst="wdDnDiag">
            <a:fgClr>
              <a:schemeClr val="bg1">
                <a:lumMod val="85000"/>
              </a:schemeClr>
            </a:fgClr>
            <a:bgClr>
              <a:schemeClr val="bg1"/>
            </a:bgClr>
          </a:pattFill>
        </p:spPr>
        <p:txBody>
          <a:bodyPr wrap="square">
            <a:noAutofit/>
          </a:bodyPr>
          <a:lstStyle>
            <a:lvl1pPr>
              <a:defRPr lang="en-ID" sz="1200" dirty="0"/>
            </a:lvl1pPr>
          </a:lstStyle>
          <a:p>
            <a:pPr marL="0" lvl="0" indent="0">
              <a:buNone/>
            </a:pPr>
            <a:endParaRPr lang="en-ID" dirty="0"/>
          </a:p>
        </p:txBody>
      </p:sp>
    </p:spTree>
    <p:extLst>
      <p:ext uri="{BB962C8B-B14F-4D97-AF65-F5344CB8AC3E}">
        <p14:creationId xmlns:p14="http://schemas.microsoft.com/office/powerpoint/2010/main" val="11429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D6509B9-206B-6B1E-9744-123CEDFB36E3}"/>
              </a:ext>
            </a:extLst>
          </p:cNvPr>
          <p:cNvGrpSpPr/>
          <p:nvPr userDrawn="1"/>
        </p:nvGrpSpPr>
        <p:grpSpPr>
          <a:xfrm flipH="1">
            <a:off x="6444533" y="0"/>
            <a:ext cx="5747466" cy="6858000"/>
            <a:chOff x="-419736" y="0"/>
            <a:chExt cx="6426836" cy="6858000"/>
          </a:xfrm>
        </p:grpSpPr>
        <p:sp>
          <p:nvSpPr>
            <p:cNvPr id="13" name="Rectangle 12">
              <a:extLst>
                <a:ext uri="{FF2B5EF4-FFF2-40B4-BE49-F238E27FC236}">
                  <a16:creationId xmlns:a16="http://schemas.microsoft.com/office/drawing/2014/main" id="{878FAFC6-9C3A-92AA-EA72-649FC0D4CECE}"/>
                </a:ext>
              </a:extLst>
            </p:cNvPr>
            <p:cNvSpPr/>
            <p:nvPr/>
          </p:nvSpPr>
          <p:spPr>
            <a:xfrm>
              <a:off x="-419736" y="0"/>
              <a:ext cx="6274437"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ectangle 13">
              <a:extLst>
                <a:ext uri="{FF2B5EF4-FFF2-40B4-BE49-F238E27FC236}">
                  <a16:creationId xmlns:a16="http://schemas.microsoft.com/office/drawing/2014/main" id="{DC454B20-EA7A-EA4E-CEC3-1C358E4ED2F8}"/>
                </a:ext>
              </a:extLst>
            </p:cNvPr>
            <p:cNvSpPr/>
            <p:nvPr/>
          </p:nvSpPr>
          <p:spPr>
            <a:xfrm>
              <a:off x="5846764" y="0"/>
              <a:ext cx="160336"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Picture Placeholder 2">
            <a:extLst>
              <a:ext uri="{FF2B5EF4-FFF2-40B4-BE49-F238E27FC236}">
                <a16:creationId xmlns:a16="http://schemas.microsoft.com/office/drawing/2014/main" id="{42D2B86F-ADB9-60E4-9476-4C355374996A}"/>
              </a:ext>
            </a:extLst>
          </p:cNvPr>
          <p:cNvSpPr>
            <a:spLocks noGrp="1"/>
          </p:cNvSpPr>
          <p:nvPr>
            <p:ph type="pic" sz="quarter" idx="10"/>
          </p:nvPr>
        </p:nvSpPr>
        <p:spPr>
          <a:xfrm>
            <a:off x="4846637" y="2076450"/>
            <a:ext cx="3916362" cy="4781550"/>
          </a:xfrm>
          <a:custGeom>
            <a:avLst/>
            <a:gdLst>
              <a:gd name="connsiteX0" fmla="*/ 0 w 3916362"/>
              <a:gd name="connsiteY0" fmla="*/ 0 h 4781550"/>
              <a:gd name="connsiteX1" fmla="*/ 3916362 w 3916362"/>
              <a:gd name="connsiteY1" fmla="*/ 0 h 4781550"/>
              <a:gd name="connsiteX2" fmla="*/ 3916362 w 3916362"/>
              <a:gd name="connsiteY2" fmla="*/ 4781550 h 4781550"/>
              <a:gd name="connsiteX3" fmla="*/ 0 w 3916362"/>
              <a:gd name="connsiteY3" fmla="*/ 4781550 h 4781550"/>
            </a:gdLst>
            <a:ahLst/>
            <a:cxnLst>
              <a:cxn ang="0">
                <a:pos x="connsiteX0" y="connsiteY0"/>
              </a:cxn>
              <a:cxn ang="0">
                <a:pos x="connsiteX1" y="connsiteY1"/>
              </a:cxn>
              <a:cxn ang="0">
                <a:pos x="connsiteX2" y="connsiteY2"/>
              </a:cxn>
              <a:cxn ang="0">
                <a:pos x="connsiteX3" y="connsiteY3"/>
              </a:cxn>
            </a:cxnLst>
            <a:rect l="l" t="t" r="r" b="b"/>
            <a:pathLst>
              <a:path w="3916362" h="4781550">
                <a:moveTo>
                  <a:pt x="0" y="0"/>
                </a:moveTo>
                <a:lnTo>
                  <a:pt x="3916362" y="0"/>
                </a:lnTo>
                <a:lnTo>
                  <a:pt x="3916362" y="4781550"/>
                </a:lnTo>
                <a:lnTo>
                  <a:pt x="0" y="4781550"/>
                </a:lnTo>
                <a:close/>
              </a:path>
            </a:pathLst>
          </a:custGeom>
          <a:pattFill prst="wdDnDiag">
            <a:fgClr>
              <a:schemeClr val="bg1">
                <a:lumMod val="85000"/>
              </a:schemeClr>
            </a:fgClr>
            <a:bgClr>
              <a:schemeClr val="bg1"/>
            </a:bgClr>
          </a:pattFill>
        </p:spPr>
        <p:txBody>
          <a:bodyPr wrap="square">
            <a:noAutofit/>
          </a:bodyPr>
          <a:lstStyle>
            <a:lvl1pPr>
              <a:defRPr lang="en-ID" sz="1200" dirty="0"/>
            </a:lvl1pPr>
          </a:lstStyle>
          <a:p>
            <a:pPr marL="0" lvl="0" indent="0">
              <a:buNone/>
            </a:pPr>
            <a:endParaRPr lang="en-ID" dirty="0"/>
          </a:p>
        </p:txBody>
      </p:sp>
    </p:spTree>
    <p:extLst>
      <p:ext uri="{BB962C8B-B14F-4D97-AF65-F5344CB8AC3E}">
        <p14:creationId xmlns:p14="http://schemas.microsoft.com/office/powerpoint/2010/main" val="315590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086601E-5DF7-76ED-225D-E18267602C7F}"/>
              </a:ext>
            </a:extLst>
          </p:cNvPr>
          <p:cNvGrpSpPr/>
          <p:nvPr userDrawn="1"/>
        </p:nvGrpSpPr>
        <p:grpSpPr>
          <a:xfrm flipV="1">
            <a:off x="0" y="0"/>
            <a:ext cx="12192000" cy="1922046"/>
            <a:chOff x="0" y="1380143"/>
            <a:chExt cx="5602514" cy="1922046"/>
          </a:xfrm>
        </p:grpSpPr>
        <p:sp>
          <p:nvSpPr>
            <p:cNvPr id="11" name="Rectangle 10">
              <a:extLst>
                <a:ext uri="{FF2B5EF4-FFF2-40B4-BE49-F238E27FC236}">
                  <a16:creationId xmlns:a16="http://schemas.microsoft.com/office/drawing/2014/main" id="{6C541EF1-0386-FF35-FFD7-1A41335B9C19}"/>
                </a:ext>
              </a:extLst>
            </p:cNvPr>
            <p:cNvSpPr/>
            <p:nvPr/>
          </p:nvSpPr>
          <p:spPr>
            <a:xfrm>
              <a:off x="0" y="1542237"/>
              <a:ext cx="5602514" cy="175995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Rectangle 11">
              <a:extLst>
                <a:ext uri="{FF2B5EF4-FFF2-40B4-BE49-F238E27FC236}">
                  <a16:creationId xmlns:a16="http://schemas.microsoft.com/office/drawing/2014/main" id="{26626748-CDE4-FE34-FA0D-816BDAB2B9D5}"/>
                </a:ext>
              </a:extLst>
            </p:cNvPr>
            <p:cNvSpPr/>
            <p:nvPr/>
          </p:nvSpPr>
          <p:spPr>
            <a:xfrm>
              <a:off x="0" y="1380143"/>
              <a:ext cx="5602514" cy="162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8" name="Picture Placeholder 7">
            <a:extLst>
              <a:ext uri="{FF2B5EF4-FFF2-40B4-BE49-F238E27FC236}">
                <a16:creationId xmlns:a16="http://schemas.microsoft.com/office/drawing/2014/main" id="{4411E49E-DFA1-F0C9-ABF5-70D79A4D0EDB}"/>
              </a:ext>
            </a:extLst>
          </p:cNvPr>
          <p:cNvSpPr>
            <a:spLocks noGrp="1"/>
          </p:cNvSpPr>
          <p:nvPr>
            <p:ph type="pic" sz="quarter" idx="10"/>
          </p:nvPr>
        </p:nvSpPr>
        <p:spPr>
          <a:xfrm>
            <a:off x="5532437" y="1025525"/>
            <a:ext cx="3916362" cy="2413001"/>
          </a:xfrm>
          <a:custGeom>
            <a:avLst/>
            <a:gdLst>
              <a:gd name="connsiteX0" fmla="*/ 0 w 3916362"/>
              <a:gd name="connsiteY0" fmla="*/ 0 h 2413001"/>
              <a:gd name="connsiteX1" fmla="*/ 3916362 w 3916362"/>
              <a:gd name="connsiteY1" fmla="*/ 0 h 2413001"/>
              <a:gd name="connsiteX2" fmla="*/ 3916362 w 3916362"/>
              <a:gd name="connsiteY2" fmla="*/ 2413001 h 2413001"/>
              <a:gd name="connsiteX3" fmla="*/ 0 w 3916362"/>
              <a:gd name="connsiteY3" fmla="*/ 2413001 h 2413001"/>
            </a:gdLst>
            <a:ahLst/>
            <a:cxnLst>
              <a:cxn ang="0">
                <a:pos x="connsiteX0" y="connsiteY0"/>
              </a:cxn>
              <a:cxn ang="0">
                <a:pos x="connsiteX1" y="connsiteY1"/>
              </a:cxn>
              <a:cxn ang="0">
                <a:pos x="connsiteX2" y="connsiteY2"/>
              </a:cxn>
              <a:cxn ang="0">
                <a:pos x="connsiteX3" y="connsiteY3"/>
              </a:cxn>
            </a:cxnLst>
            <a:rect l="l" t="t" r="r" b="b"/>
            <a:pathLst>
              <a:path w="3916362" h="2413001">
                <a:moveTo>
                  <a:pt x="0" y="0"/>
                </a:moveTo>
                <a:lnTo>
                  <a:pt x="3916362" y="0"/>
                </a:lnTo>
                <a:lnTo>
                  <a:pt x="3916362" y="2413001"/>
                </a:lnTo>
                <a:lnTo>
                  <a:pt x="0" y="2413001"/>
                </a:lnTo>
                <a:close/>
              </a:path>
            </a:pathLst>
          </a:custGeom>
          <a:pattFill prst="wdDnDiag">
            <a:fgClr>
              <a:schemeClr val="bg1">
                <a:lumMod val="85000"/>
              </a:schemeClr>
            </a:fgClr>
            <a:bgClr>
              <a:schemeClr val="bg1"/>
            </a:bgClr>
          </a:pattFill>
        </p:spPr>
        <p:txBody>
          <a:bodyPr wrap="square">
            <a:noAutofit/>
          </a:bodyPr>
          <a:lstStyle>
            <a:lvl1pPr>
              <a:defRPr lang="en-ID" sz="1200" dirty="0"/>
            </a:lvl1pPr>
          </a:lstStyle>
          <a:p>
            <a:pPr marL="0" lvl="0" indent="0">
              <a:buNone/>
            </a:pPr>
            <a:endParaRPr lang="en-ID" dirty="0"/>
          </a:p>
        </p:txBody>
      </p:sp>
      <p:sp>
        <p:nvSpPr>
          <p:cNvPr id="7" name="Picture Placeholder 6">
            <a:extLst>
              <a:ext uri="{FF2B5EF4-FFF2-40B4-BE49-F238E27FC236}">
                <a16:creationId xmlns:a16="http://schemas.microsoft.com/office/drawing/2014/main" id="{E63E892A-0051-3037-9859-F71EF19C3906}"/>
              </a:ext>
            </a:extLst>
          </p:cNvPr>
          <p:cNvSpPr>
            <a:spLocks noGrp="1"/>
          </p:cNvSpPr>
          <p:nvPr>
            <p:ph type="pic" sz="quarter" idx="11"/>
          </p:nvPr>
        </p:nvSpPr>
        <p:spPr>
          <a:xfrm>
            <a:off x="0" y="1"/>
            <a:ext cx="5105400" cy="2673350"/>
          </a:xfrm>
          <a:custGeom>
            <a:avLst/>
            <a:gdLst>
              <a:gd name="connsiteX0" fmla="*/ 0 w 5105400"/>
              <a:gd name="connsiteY0" fmla="*/ 0 h 2673350"/>
              <a:gd name="connsiteX1" fmla="*/ 5105400 w 5105400"/>
              <a:gd name="connsiteY1" fmla="*/ 0 h 2673350"/>
              <a:gd name="connsiteX2" fmla="*/ 5105400 w 5105400"/>
              <a:gd name="connsiteY2" fmla="*/ 2673350 h 2673350"/>
              <a:gd name="connsiteX3" fmla="*/ 0 w 5105400"/>
              <a:gd name="connsiteY3" fmla="*/ 2673350 h 2673350"/>
            </a:gdLst>
            <a:ahLst/>
            <a:cxnLst>
              <a:cxn ang="0">
                <a:pos x="connsiteX0" y="connsiteY0"/>
              </a:cxn>
              <a:cxn ang="0">
                <a:pos x="connsiteX1" y="connsiteY1"/>
              </a:cxn>
              <a:cxn ang="0">
                <a:pos x="connsiteX2" y="connsiteY2"/>
              </a:cxn>
              <a:cxn ang="0">
                <a:pos x="connsiteX3" y="connsiteY3"/>
              </a:cxn>
            </a:cxnLst>
            <a:rect l="l" t="t" r="r" b="b"/>
            <a:pathLst>
              <a:path w="5105400" h="2673350">
                <a:moveTo>
                  <a:pt x="0" y="0"/>
                </a:moveTo>
                <a:lnTo>
                  <a:pt x="5105400" y="0"/>
                </a:lnTo>
                <a:lnTo>
                  <a:pt x="5105400" y="2673350"/>
                </a:lnTo>
                <a:lnTo>
                  <a:pt x="0" y="2673350"/>
                </a:lnTo>
                <a:close/>
              </a:path>
            </a:pathLst>
          </a:custGeom>
          <a:pattFill prst="wdDnDiag">
            <a:fgClr>
              <a:schemeClr val="bg1">
                <a:lumMod val="85000"/>
              </a:schemeClr>
            </a:fgClr>
            <a:bgClr>
              <a:schemeClr val="bg1"/>
            </a:bgClr>
          </a:pattFill>
        </p:spPr>
        <p:txBody>
          <a:bodyPr wrap="square">
            <a:noAutofit/>
          </a:bodyPr>
          <a:lstStyle>
            <a:lvl1pPr>
              <a:defRPr lang="en-ID" sz="1200" dirty="0"/>
            </a:lvl1pPr>
          </a:lstStyle>
          <a:p>
            <a:pPr marL="0" lvl="0" indent="0">
              <a:buNone/>
            </a:pPr>
            <a:endParaRPr lang="en-ID" dirty="0"/>
          </a:p>
        </p:txBody>
      </p:sp>
    </p:spTree>
    <p:extLst>
      <p:ext uri="{BB962C8B-B14F-4D97-AF65-F5344CB8AC3E}">
        <p14:creationId xmlns:p14="http://schemas.microsoft.com/office/powerpoint/2010/main" val="129599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24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E05975-2527-4216-BF1C-CD6D5ED6A6F1}"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81771-06FC-413E-9932-BF4D1A315104}" type="slidenum">
              <a:rPr lang="en-US" smtClean="0"/>
              <a:t>‹#›</a:t>
            </a:fld>
            <a:endParaRPr lang="en-US"/>
          </a:p>
        </p:txBody>
      </p:sp>
    </p:spTree>
    <p:extLst>
      <p:ext uri="{BB962C8B-B14F-4D97-AF65-F5344CB8AC3E}">
        <p14:creationId xmlns:p14="http://schemas.microsoft.com/office/powerpoint/2010/main" val="105315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E05975-2527-4216-BF1C-CD6D5ED6A6F1}"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81771-06FC-413E-9932-BF4D1A315104}" type="slidenum">
              <a:rPr lang="en-US" smtClean="0"/>
              <a:t>‹#›</a:t>
            </a:fld>
            <a:endParaRPr lang="en-US"/>
          </a:p>
        </p:txBody>
      </p:sp>
    </p:spTree>
    <p:extLst>
      <p:ext uri="{BB962C8B-B14F-4D97-AF65-F5344CB8AC3E}">
        <p14:creationId xmlns:p14="http://schemas.microsoft.com/office/powerpoint/2010/main" val="168552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E05975-2527-4216-BF1C-CD6D5ED6A6F1}"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81771-06FC-413E-9932-BF4D1A315104}" type="slidenum">
              <a:rPr lang="en-US" smtClean="0"/>
              <a:t>‹#›</a:t>
            </a:fld>
            <a:endParaRPr lang="en-US"/>
          </a:p>
        </p:txBody>
      </p:sp>
    </p:spTree>
    <p:extLst>
      <p:ext uri="{BB962C8B-B14F-4D97-AF65-F5344CB8AC3E}">
        <p14:creationId xmlns:p14="http://schemas.microsoft.com/office/powerpoint/2010/main" val="64366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E05975-2527-4216-BF1C-CD6D5ED6A6F1}"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81771-06FC-413E-9932-BF4D1A315104}" type="slidenum">
              <a:rPr lang="en-US" smtClean="0"/>
              <a:t>‹#›</a:t>
            </a:fld>
            <a:endParaRPr lang="en-US"/>
          </a:p>
        </p:txBody>
      </p:sp>
    </p:spTree>
    <p:extLst>
      <p:ext uri="{BB962C8B-B14F-4D97-AF65-F5344CB8AC3E}">
        <p14:creationId xmlns:p14="http://schemas.microsoft.com/office/powerpoint/2010/main" val="190808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05975-2527-4216-BF1C-CD6D5ED6A6F1}"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981771-06FC-413E-9932-BF4D1A315104}" type="slidenum">
              <a:rPr lang="en-US" smtClean="0"/>
              <a:t>‹#›</a:t>
            </a:fld>
            <a:endParaRPr lang="en-US"/>
          </a:p>
        </p:txBody>
      </p:sp>
    </p:spTree>
    <p:extLst>
      <p:ext uri="{BB962C8B-B14F-4D97-AF65-F5344CB8AC3E}">
        <p14:creationId xmlns:p14="http://schemas.microsoft.com/office/powerpoint/2010/main" val="108298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05975-2527-4216-BF1C-CD6D5ED6A6F1}"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81771-06FC-413E-9932-BF4D1A315104}" type="slidenum">
              <a:rPr lang="en-US" smtClean="0"/>
              <a:t>‹#›</a:t>
            </a:fld>
            <a:endParaRPr lang="en-US"/>
          </a:p>
        </p:txBody>
      </p:sp>
    </p:spTree>
    <p:extLst>
      <p:ext uri="{BB962C8B-B14F-4D97-AF65-F5344CB8AC3E}">
        <p14:creationId xmlns:p14="http://schemas.microsoft.com/office/powerpoint/2010/main" val="306885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05975-2527-4216-BF1C-CD6D5ED6A6F1}"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81771-06FC-413E-9932-BF4D1A315104}" type="slidenum">
              <a:rPr lang="en-US" smtClean="0"/>
              <a:t>‹#›</a:t>
            </a:fld>
            <a:endParaRPr lang="en-US"/>
          </a:p>
        </p:txBody>
      </p:sp>
    </p:spTree>
    <p:extLst>
      <p:ext uri="{BB962C8B-B14F-4D97-AF65-F5344CB8AC3E}">
        <p14:creationId xmlns:p14="http://schemas.microsoft.com/office/powerpoint/2010/main" val="193507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05975-2527-4216-BF1C-CD6D5ED6A6F1}" type="datetimeFigureOut">
              <a:rPr lang="en-US" smtClean="0"/>
              <a:t>10/24/2024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81771-06FC-413E-9932-BF4D1A315104}" type="slidenum">
              <a:rPr lang="en-US" smtClean="0"/>
              <a:t>‹#›</a:t>
            </a:fld>
            <a:endParaRPr lang="en-US"/>
          </a:p>
        </p:txBody>
      </p:sp>
    </p:spTree>
    <p:extLst>
      <p:ext uri="{BB962C8B-B14F-4D97-AF65-F5344CB8AC3E}">
        <p14:creationId xmlns:p14="http://schemas.microsoft.com/office/powerpoint/2010/main" val="2474375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5968D3F-8F66-1997-F249-6BBFBBF5935E}"/>
              </a:ext>
            </a:extLst>
          </p:cNvPr>
          <p:cNvSpPr/>
          <p:nvPr userDrawn="1"/>
        </p:nvSpPr>
        <p:spPr>
          <a:xfrm>
            <a:off x="11698838" y="6337037"/>
            <a:ext cx="274350" cy="2743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algn="ctr" defTabSz="914400" rtl="0" eaLnBrk="1" latinLnBrk="0" hangingPunct="1"/>
            <a:fld id="{6BEBF891-D179-424E-9D2D-3529C399F56C}" type="slidenum">
              <a:rPr lang="en-GB" sz="1400" b="1" kern="1200" smtClean="0">
                <a:solidFill>
                  <a:schemeClr val="accent1"/>
                </a:solidFill>
                <a:latin typeface="Montserrat" panose="00000500000000000000" pitchFamily="2" charset="0"/>
                <a:ea typeface="+mn-ea"/>
                <a:cs typeface="+mn-cs"/>
              </a:rPr>
              <a:pPr marL="0" algn="ctr" defTabSz="914400" rtl="0" eaLnBrk="1" latinLnBrk="0" hangingPunct="1"/>
              <a:t>‹#›</a:t>
            </a:fld>
            <a:endParaRPr lang="en-GB" sz="1400" b="1" kern="1200" dirty="0">
              <a:solidFill>
                <a:schemeClr val="accent1"/>
              </a:solidFill>
              <a:latin typeface="Montserrat" panose="00000500000000000000" pitchFamily="2" charset="0"/>
              <a:ea typeface="+mn-ea"/>
              <a:cs typeface="+mn-cs"/>
            </a:endParaRPr>
          </a:p>
        </p:txBody>
      </p:sp>
    </p:spTree>
    <p:extLst>
      <p:ext uri="{BB962C8B-B14F-4D97-AF65-F5344CB8AC3E}">
        <p14:creationId xmlns:p14="http://schemas.microsoft.com/office/powerpoint/2010/main" val="13644600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838">
          <p15:clr>
            <a:srgbClr val="F26B43"/>
          </p15:clr>
        </p15:guide>
        <p15:guide id="4" orient="horz" pos="482">
          <p15:clr>
            <a:srgbClr val="F26B43"/>
          </p15:clr>
        </p15:guide>
        <p15:guide id="5" pos="461">
          <p15:clr>
            <a:srgbClr val="F26B43"/>
          </p15:clr>
        </p15:guide>
        <p15:guide id="6" pos="7219">
          <p15:clr>
            <a:srgbClr val="F26B43"/>
          </p15:clr>
        </p15:guide>
        <p15:guide id="7" pos="7378">
          <p15:clr>
            <a:srgbClr val="F26B43"/>
          </p15:clr>
        </p15:guide>
        <p15:guide id="8" pos="7537">
          <p15:clr>
            <a:srgbClr val="F26B43"/>
          </p15:clr>
        </p15:guide>
        <p15:guide id="9" pos="143">
          <p15:clr>
            <a:srgbClr val="F26B43"/>
          </p15:clr>
        </p15:guide>
        <p15:guide id="10" pos="302">
          <p15:clr>
            <a:srgbClr val="F26B43"/>
          </p15:clr>
        </p15:guide>
        <p15:guide id="11" orient="horz" pos="3997">
          <p15:clr>
            <a:srgbClr val="F26B43"/>
          </p15:clr>
        </p15:guide>
        <p15:guide id="12" orient="horz" pos="4156">
          <p15:clr>
            <a:srgbClr val="F26B43"/>
          </p15:clr>
        </p15:guide>
        <p15:guide id="13" orient="horz" pos="323">
          <p15:clr>
            <a:srgbClr val="F26B43"/>
          </p15:clr>
        </p15:guide>
        <p15:guide id="14" orient="horz" pos="1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statnews.com/2016/06/04/muhammad-ali-parkinsons-diseas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mailto:merwin8@asu.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0.png"/><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11.emf"/><Relationship Id="rId10" Type="http://schemas.openxmlformats.org/officeDocument/2006/relationships/image" Target="../media/image4.png"/><Relationship Id="rId4" Type="http://schemas.openxmlformats.org/officeDocument/2006/relationships/oleObject" Target="../embeddings/oleObject1.bin"/><Relationship Id="rId9" Type="http://schemas.openxmlformats.org/officeDocument/2006/relationships/image" Target="../media/image13.emf"/></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hyperlink" Target="https://badgr.com/" TargetMode="External"/><Relationship Id="rId7" Type="http://schemas.openxmlformats.org/officeDocument/2006/relationships/oleObject" Target="../embeddings/oleObject5.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oleObject" Target="../embeddings/oleObject4.bin"/><Relationship Id="rId4" Type="http://schemas.openxmlformats.org/officeDocument/2006/relationships/image" Target="../media/image14.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h5p.org/" TargetMode="Externa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86415E-9F5C-D8B5-D37C-E6CD437D45D7}"/>
              </a:ext>
            </a:extLst>
          </p:cNvPr>
          <p:cNvSpPr/>
          <p:nvPr/>
        </p:nvSpPr>
        <p:spPr>
          <a:xfrm>
            <a:off x="0" y="0"/>
            <a:ext cx="12192000" cy="4267200"/>
          </a:xfrm>
          <a:prstGeom prst="rect">
            <a:avLst/>
          </a:prstGeom>
          <a:solidFill>
            <a:srgbClr val="004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9">
            <a:extLst>
              <a:ext uri="{FF2B5EF4-FFF2-40B4-BE49-F238E27FC236}">
                <a16:creationId xmlns:a16="http://schemas.microsoft.com/office/drawing/2014/main" id="{604E905B-3AA2-DB86-7F2D-A8DD80D9C793}"/>
              </a:ext>
            </a:extLst>
          </p:cNvPr>
          <p:cNvSpPr txBox="1"/>
          <p:nvPr/>
        </p:nvSpPr>
        <p:spPr>
          <a:xfrm>
            <a:off x="9752384" y="103199"/>
            <a:ext cx="2257999" cy="261610"/>
          </a:xfrm>
          <a:prstGeom prst="rect">
            <a:avLst/>
          </a:prstGeom>
          <a:noFill/>
        </p:spPr>
        <p:txBody>
          <a:bodyPr wrap="square" anchor="t">
            <a:spAutoFit/>
          </a:bodyPr>
          <a:lstStyle/>
          <a:p>
            <a:pPr algn="r"/>
            <a:r>
              <a:rPr lang="en-US" sz="1100" dirty="0">
                <a:solidFill>
                  <a:schemeClr val="bg1"/>
                </a:solidFill>
                <a:latin typeface="Libre Baskerville" panose="02000000000000000000" pitchFamily="2" charset="0"/>
              </a:rPr>
              <a:t>November 7</a:t>
            </a:r>
            <a:r>
              <a:rPr lang="en-US" sz="1100" baseline="30000" dirty="0">
                <a:solidFill>
                  <a:schemeClr val="bg1"/>
                </a:solidFill>
                <a:latin typeface="Libre Baskerville" panose="02000000000000000000" pitchFamily="2" charset="0"/>
              </a:rPr>
              <a:t>th, </a:t>
            </a:r>
            <a:r>
              <a:rPr lang="en-US" sz="1100" dirty="0">
                <a:solidFill>
                  <a:schemeClr val="bg1"/>
                </a:solidFill>
                <a:latin typeface="Libre Baskerville" panose="02000000000000000000" pitchFamily="2" charset="0"/>
              </a:rPr>
              <a:t>2024</a:t>
            </a:r>
          </a:p>
        </p:txBody>
      </p:sp>
      <p:sp>
        <p:nvSpPr>
          <p:cNvPr id="16" name="Oval 15">
            <a:extLst>
              <a:ext uri="{FF2B5EF4-FFF2-40B4-BE49-F238E27FC236}">
                <a16:creationId xmlns:a16="http://schemas.microsoft.com/office/drawing/2014/main" id="{B7EB6AA0-049B-2F7A-4ED1-E80E5BCA7C7F}"/>
              </a:ext>
            </a:extLst>
          </p:cNvPr>
          <p:cNvSpPr/>
          <p:nvPr/>
        </p:nvSpPr>
        <p:spPr>
          <a:xfrm rot="5782610">
            <a:off x="-1809695" y="-2324461"/>
            <a:ext cx="5471945" cy="5462166"/>
          </a:xfrm>
          <a:prstGeom prst="ellipse">
            <a:avLst/>
          </a:prstGeom>
          <a:gradFill>
            <a:gsLst>
              <a:gs pos="2000">
                <a:schemeClr val="bg1">
                  <a:alpha val="0"/>
                </a:schemeClr>
              </a:gs>
              <a:gs pos="39000">
                <a:schemeClr val="bg1">
                  <a:alpha val="24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7" name="Rectangle 16">
            <a:extLst>
              <a:ext uri="{FF2B5EF4-FFF2-40B4-BE49-F238E27FC236}">
                <a16:creationId xmlns:a16="http://schemas.microsoft.com/office/drawing/2014/main" id="{A7CCF8BD-644B-B8A6-A867-1FB0AB4F9252}"/>
              </a:ext>
            </a:extLst>
          </p:cNvPr>
          <p:cNvSpPr/>
          <p:nvPr/>
        </p:nvSpPr>
        <p:spPr>
          <a:xfrm>
            <a:off x="8579138" y="2323343"/>
            <a:ext cx="2973273" cy="3647689"/>
          </a:xfrm>
          <a:prstGeom prst="rect">
            <a:avLst/>
          </a:prstGeom>
          <a:solidFill>
            <a:srgbClr val="E187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TextBox 17">
            <a:extLst>
              <a:ext uri="{FF2B5EF4-FFF2-40B4-BE49-F238E27FC236}">
                <a16:creationId xmlns:a16="http://schemas.microsoft.com/office/drawing/2014/main" id="{6CFCD482-3876-146E-35C9-6740AA75AE0D}"/>
              </a:ext>
            </a:extLst>
          </p:cNvPr>
          <p:cNvSpPr txBox="1"/>
          <p:nvPr/>
        </p:nvSpPr>
        <p:spPr>
          <a:xfrm>
            <a:off x="646315" y="1157063"/>
            <a:ext cx="9174163" cy="1446550"/>
          </a:xfrm>
          <a:prstGeom prst="rect">
            <a:avLst/>
          </a:prstGeom>
          <a:noFill/>
        </p:spPr>
        <p:txBody>
          <a:bodyPr wrap="square" anchor="t">
            <a:spAutoFit/>
          </a:bodyPr>
          <a:lstStyle/>
          <a:p>
            <a:r>
              <a:rPr lang="en-US" sz="4400" b="1" kern="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Universal Design for Learning (UDL) Principles</a:t>
            </a:r>
            <a:endParaRPr lang="en-US" sz="4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itle 1">
            <a:extLst>
              <a:ext uri="{FF2B5EF4-FFF2-40B4-BE49-F238E27FC236}">
                <a16:creationId xmlns:a16="http://schemas.microsoft.com/office/drawing/2014/main" id="{75F751E9-1DFC-8573-9D36-B823397D2529}"/>
              </a:ext>
            </a:extLst>
          </p:cNvPr>
          <p:cNvSpPr txBox="1">
            <a:spLocks/>
          </p:cNvSpPr>
          <p:nvPr/>
        </p:nvSpPr>
        <p:spPr>
          <a:xfrm>
            <a:off x="1641216" y="5103102"/>
            <a:ext cx="6106546" cy="867930"/>
          </a:xfrm>
          <a:prstGeom prst="rect">
            <a:avLst/>
          </a:prstGeom>
          <a:noFill/>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kern="0" dirty="0">
                <a:solidFill>
                  <a:schemeClr val="tx1">
                    <a:lumMod val="75000"/>
                    <a:lumOff val="25000"/>
                  </a:schemeClr>
                </a:solidFill>
                <a:latin typeface="+mn-lt"/>
                <a:ea typeface="Times New Roman" panose="02020603050405020304" pitchFamily="18" charset="0"/>
              </a:rPr>
              <a:t>Ideas on How to Implement UDL Principles in Canvas</a:t>
            </a:r>
            <a:endParaRPr lang="en-US" sz="2800" b="1" dirty="0">
              <a:solidFill>
                <a:schemeClr val="tx1">
                  <a:lumMod val="75000"/>
                  <a:lumOff val="25000"/>
                </a:schemeClr>
              </a:solidFill>
            </a:endParaRPr>
          </a:p>
        </p:txBody>
      </p:sp>
      <p:sp>
        <p:nvSpPr>
          <p:cNvPr id="22" name="TextBox 21">
            <a:extLst>
              <a:ext uri="{FF2B5EF4-FFF2-40B4-BE49-F238E27FC236}">
                <a16:creationId xmlns:a16="http://schemas.microsoft.com/office/drawing/2014/main" id="{62E018CE-6060-1E02-1888-A99E06FB3694}"/>
              </a:ext>
            </a:extLst>
          </p:cNvPr>
          <p:cNvSpPr txBox="1"/>
          <p:nvPr/>
        </p:nvSpPr>
        <p:spPr>
          <a:xfrm>
            <a:off x="8597426" y="4915804"/>
            <a:ext cx="2973273" cy="954107"/>
          </a:xfrm>
          <a:prstGeom prst="rect">
            <a:avLst/>
          </a:prstGeom>
          <a:noFill/>
        </p:spPr>
        <p:txBody>
          <a:bodyPr wrap="square" anchor="t">
            <a:spAutoFit/>
          </a:bodyPr>
          <a:lstStyle/>
          <a:p>
            <a:pPr algn="l"/>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Michael Erwin</a:t>
            </a:r>
          </a:p>
          <a:p>
            <a:pPr algn="l"/>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Manager of Instructional Support</a:t>
            </a:r>
          </a:p>
          <a:p>
            <a:pPr algn="l"/>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College of Health Solutions</a:t>
            </a:r>
          </a:p>
          <a:p>
            <a:pPr algn="l"/>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merwin8@asu.edu</a:t>
            </a:r>
          </a:p>
        </p:txBody>
      </p:sp>
      <p:sp>
        <p:nvSpPr>
          <p:cNvPr id="23" name="TextBox 22">
            <a:extLst>
              <a:ext uri="{FF2B5EF4-FFF2-40B4-BE49-F238E27FC236}">
                <a16:creationId xmlns:a16="http://schemas.microsoft.com/office/drawing/2014/main" id="{5B568425-B7D4-5A43-74C0-7B293032A689}"/>
              </a:ext>
            </a:extLst>
          </p:cNvPr>
          <p:cNvSpPr txBox="1"/>
          <p:nvPr/>
        </p:nvSpPr>
        <p:spPr>
          <a:xfrm>
            <a:off x="8588282" y="4601603"/>
            <a:ext cx="2973273" cy="307777"/>
          </a:xfrm>
          <a:prstGeom prst="rect">
            <a:avLst/>
          </a:prstGeom>
          <a:noFill/>
        </p:spPr>
        <p:txBody>
          <a:bodyPr wrap="square" anchor="t">
            <a:spAutoFit/>
          </a:bodyPr>
          <a:lstStyle/>
          <a:p>
            <a:r>
              <a:rPr lang="en-US" sz="1400" b="1" dirty="0">
                <a:solidFill>
                  <a:schemeClr val="bg1"/>
                </a:solidFill>
                <a:latin typeface="+mj-lt"/>
              </a:rPr>
              <a:t>Presented by: </a:t>
            </a:r>
          </a:p>
        </p:txBody>
      </p:sp>
      <p:pic>
        <p:nvPicPr>
          <p:cNvPr id="3" name="Picture 2" descr="A person in a suit&#10;&#10;Description automatically generated">
            <a:extLst>
              <a:ext uri="{FF2B5EF4-FFF2-40B4-BE49-F238E27FC236}">
                <a16:creationId xmlns:a16="http://schemas.microsoft.com/office/drawing/2014/main" id="{2AF3808C-109F-4742-D1C7-B29177611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7227" y="2538677"/>
            <a:ext cx="1914792" cy="1848108"/>
          </a:xfrm>
          <a:prstGeom prst="rect">
            <a:avLst/>
          </a:prstGeom>
          <a:ln w="12700">
            <a:solidFill>
              <a:schemeClr val="tx1"/>
            </a:solidFill>
          </a:ln>
        </p:spPr>
      </p:pic>
      <p:pic>
        <p:nvPicPr>
          <p:cNvPr id="1026" name="Picture 2" descr="Canvas Brand">
            <a:extLst>
              <a:ext uri="{FF2B5EF4-FFF2-40B4-BE49-F238E27FC236}">
                <a16:creationId xmlns:a16="http://schemas.microsoft.com/office/drawing/2014/main" id="{3A56F4EF-7F48-D984-1CDF-6256C98EA106}"/>
              </a:ext>
            </a:extLst>
          </p:cNvPr>
          <p:cNvPicPr>
            <a:picLocks noChangeAspect="1" noChangeArrowheads="1"/>
          </p:cNvPicPr>
          <p:nvPr/>
        </p:nvPicPr>
        <p:blipFill>
          <a:blip r:embed="rId3">
            <a:alphaModFix amt="26000"/>
            <a:extLst>
              <a:ext uri="{28A0092B-C50C-407E-A947-70E740481C1C}">
                <a14:useLocalDpi xmlns:a14="http://schemas.microsoft.com/office/drawing/2010/main" val="0"/>
              </a:ext>
            </a:extLst>
          </a:blip>
          <a:srcRect/>
          <a:stretch>
            <a:fillRect/>
          </a:stretch>
        </p:blipFill>
        <p:spPr bwMode="auto">
          <a:xfrm>
            <a:off x="661194" y="5143077"/>
            <a:ext cx="754852" cy="7514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with text on it&#10;&#10;Description automatically generated">
            <a:extLst>
              <a:ext uri="{FF2B5EF4-FFF2-40B4-BE49-F238E27FC236}">
                <a16:creationId xmlns:a16="http://schemas.microsoft.com/office/drawing/2014/main" id="{41DAD5E9-D996-B46E-67C8-EB99DFB6D4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8" y="250070"/>
            <a:ext cx="1050203" cy="811048"/>
          </a:xfrm>
          <a:prstGeom prst="rect">
            <a:avLst/>
          </a:prstGeom>
        </p:spPr>
      </p:pic>
      <p:sp>
        <p:nvSpPr>
          <p:cNvPr id="2" name="Rectangle 1">
            <a:extLst>
              <a:ext uri="{FF2B5EF4-FFF2-40B4-BE49-F238E27FC236}">
                <a16:creationId xmlns:a16="http://schemas.microsoft.com/office/drawing/2014/main" id="{20B3FC84-E0E3-F708-9A1F-C0CE23EB5B9F}"/>
              </a:ext>
            </a:extLst>
          </p:cNvPr>
          <p:cNvSpPr/>
          <p:nvPr/>
        </p:nvSpPr>
        <p:spPr>
          <a:xfrm>
            <a:off x="0" y="6770451"/>
            <a:ext cx="12192000" cy="87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31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A793-D1AE-F9A8-571F-41E08B634AC6}"/>
              </a:ext>
            </a:extLst>
          </p:cNvPr>
          <p:cNvSpPr>
            <a:spLocks noGrp="1"/>
          </p:cNvSpPr>
          <p:nvPr>
            <p:ph type="title"/>
          </p:nvPr>
        </p:nvSpPr>
        <p:spPr>
          <a:xfrm>
            <a:off x="259291" y="19453"/>
            <a:ext cx="10515600" cy="1087849"/>
          </a:xfrm>
        </p:spPr>
        <p:txBody>
          <a:bodyPr>
            <a:normAutofit fontScale="90000"/>
          </a:bodyPr>
          <a:lstStyle/>
          <a:p>
            <a:pPr marL="0" marR="0">
              <a:lnSpc>
                <a:spcPct val="100000"/>
              </a:lnSpc>
              <a:spcBef>
                <a:spcPts val="0"/>
              </a:spcBef>
              <a:spcAft>
                <a:spcPts val="800"/>
              </a:spcAft>
            </a:pPr>
            <a:r>
              <a:rPr lang="en-US" sz="1800" b="1" kern="0" dirty="0">
                <a:effectLst/>
                <a:latin typeface="+mn-lt"/>
                <a:ea typeface="Times New Roman" panose="02020603050405020304" pitchFamily="18" charset="0"/>
                <a:cs typeface="Times New Roman" panose="02020603050405020304" pitchFamily="18" charset="0"/>
              </a:rPr>
              <a:t>Principle 3#</a:t>
            </a:r>
            <a:r>
              <a:rPr lang="en-US" sz="3600" b="1" kern="0" dirty="0">
                <a:effectLst/>
                <a:latin typeface="+mn-lt"/>
                <a:ea typeface="Times New Roman" panose="02020603050405020304" pitchFamily="18" charset="0"/>
                <a:cs typeface="Times New Roman" panose="02020603050405020304" pitchFamily="18" charset="0"/>
              </a:rPr>
              <a:t> </a:t>
            </a:r>
            <a:br>
              <a:rPr lang="en-US" sz="3600" b="1" kern="0" dirty="0">
                <a:effectLst/>
                <a:latin typeface="+mn-lt"/>
                <a:ea typeface="Times New Roman" panose="02020603050405020304" pitchFamily="18" charset="0"/>
                <a:cs typeface="Times New Roman" panose="02020603050405020304" pitchFamily="18" charset="0"/>
              </a:rPr>
            </a:br>
            <a:r>
              <a:rPr lang="en-US" sz="3100" b="1" kern="0" dirty="0">
                <a:solidFill>
                  <a:srgbClr val="0070C0"/>
                </a:solidFill>
                <a:effectLst/>
                <a:latin typeface="+mn-lt"/>
                <a:ea typeface="Times New Roman" panose="02020603050405020304" pitchFamily="18" charset="0"/>
                <a:cs typeface="Times New Roman" panose="02020603050405020304" pitchFamily="18" charset="0"/>
              </a:rPr>
              <a:t>What Does Action and Expression look like in Canvas Look Like?</a:t>
            </a:r>
            <a:endParaRPr lang="en-US" sz="3600" kern="100" dirty="0">
              <a:solidFill>
                <a:srgbClr val="0070C0"/>
              </a:solidFill>
              <a:effectLst/>
              <a:latin typeface="+mn-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A26FE8D-AF06-1786-325F-833DF9FD893F}"/>
              </a:ext>
            </a:extLst>
          </p:cNvPr>
          <p:cNvSpPr txBox="1"/>
          <p:nvPr/>
        </p:nvSpPr>
        <p:spPr>
          <a:xfrm>
            <a:off x="298202" y="2047619"/>
            <a:ext cx="4040333" cy="4108817"/>
          </a:xfrm>
          <a:prstGeom prst="rect">
            <a:avLst/>
          </a:prstGeom>
          <a:noFill/>
          <a:ln w="3175">
            <a:solidFill>
              <a:schemeClr val="tx1"/>
            </a:solidFill>
          </a:ln>
        </p:spPr>
        <p:txBody>
          <a:bodyPr wrap="square" rtlCol="0">
            <a:spAutoFit/>
          </a:bodyPr>
          <a:lstStyle/>
          <a:p>
            <a:r>
              <a:rPr lang="en-US" sz="2000" b="1" dirty="0">
                <a:solidFill>
                  <a:srgbClr val="0045A2"/>
                </a:solidFill>
              </a:rPr>
              <a:t>4. Feedback Mechanisms   </a:t>
            </a:r>
          </a:p>
          <a:p>
            <a:r>
              <a:rPr lang="en-US" sz="2000" b="1" dirty="0">
                <a:solidFill>
                  <a:srgbClr val="6BADD7"/>
                </a:solidFill>
              </a:rPr>
              <a:t>                      </a:t>
            </a:r>
          </a:p>
          <a:p>
            <a:endParaRPr lang="en-US" sz="1700" b="1" dirty="0"/>
          </a:p>
          <a:p>
            <a:r>
              <a:rPr lang="en-US" sz="1700" b="1" dirty="0"/>
              <a:t>Timely Feedback: </a:t>
            </a:r>
            <a:r>
              <a:rPr lang="en-US" sz="1700" dirty="0"/>
              <a:t>Use Canvas’s speed grader to provide prompt, constructive feedback on assignments. Timely feedback supports learners in adjusting their approaches.</a:t>
            </a:r>
          </a:p>
          <a:p>
            <a:endParaRPr lang="en-US" sz="1700" dirty="0"/>
          </a:p>
          <a:p>
            <a:r>
              <a:rPr lang="en-US" sz="1700" b="1" dirty="0"/>
              <a:t>Peer Feedback: </a:t>
            </a:r>
            <a:r>
              <a:rPr lang="en-US" sz="1700" dirty="0"/>
              <a:t>Encourage students to give and receive feedback through peer review activities. This not only promotes self-reflection but also helps them learn from others.</a:t>
            </a:r>
          </a:p>
          <a:p>
            <a:pPr marL="285750" indent="-285750">
              <a:buFont typeface="Arial" panose="020B0604020202020204" pitchFamily="34" charset="0"/>
              <a:buChar char="•"/>
            </a:pPr>
            <a:endParaRPr lang="en-US" sz="1700" dirty="0"/>
          </a:p>
        </p:txBody>
      </p:sp>
      <p:sp>
        <p:nvSpPr>
          <p:cNvPr id="6" name="TextBox 5">
            <a:extLst>
              <a:ext uri="{FF2B5EF4-FFF2-40B4-BE49-F238E27FC236}">
                <a16:creationId xmlns:a16="http://schemas.microsoft.com/office/drawing/2014/main" id="{F320522E-508C-EEF2-621F-F26209643A48}"/>
              </a:ext>
            </a:extLst>
          </p:cNvPr>
          <p:cNvSpPr txBox="1"/>
          <p:nvPr/>
        </p:nvSpPr>
        <p:spPr>
          <a:xfrm>
            <a:off x="4338535" y="2047619"/>
            <a:ext cx="3667329" cy="4108817"/>
          </a:xfrm>
          <a:prstGeom prst="rect">
            <a:avLst/>
          </a:prstGeom>
          <a:noFill/>
          <a:ln w="3175">
            <a:solidFill>
              <a:schemeClr val="tx1"/>
            </a:solidFill>
          </a:ln>
        </p:spPr>
        <p:txBody>
          <a:bodyPr wrap="square" rtlCol="0">
            <a:spAutoFit/>
          </a:bodyPr>
          <a:lstStyle/>
          <a:p>
            <a:r>
              <a:rPr lang="en-US" sz="2000" b="1" dirty="0">
                <a:solidFill>
                  <a:srgbClr val="0045A2"/>
                </a:solidFill>
              </a:rPr>
              <a:t>5. Use of Multimedia and Interactive Tools</a:t>
            </a:r>
          </a:p>
          <a:p>
            <a:endParaRPr lang="en-US" sz="1700" b="1" dirty="0">
              <a:solidFill>
                <a:srgbClr val="0045A2"/>
              </a:solidFill>
            </a:endParaRPr>
          </a:p>
          <a:p>
            <a:r>
              <a:rPr lang="en-US" sz="1700" b="1" dirty="0"/>
              <a:t>Interactive Quizzes: </a:t>
            </a:r>
            <a:r>
              <a:rPr lang="en-US" sz="1700" dirty="0"/>
              <a:t>Design quizzes that allow for various response formats (e.g., multiple-choice, short answer, or reflective prompts).</a:t>
            </a:r>
          </a:p>
          <a:p>
            <a:endParaRPr lang="en-US" sz="1700" b="1" dirty="0"/>
          </a:p>
          <a:p>
            <a:r>
              <a:rPr lang="en-US" sz="1700" b="1" dirty="0"/>
              <a:t>Engaging Resources</a:t>
            </a:r>
            <a:r>
              <a:rPr lang="en-US" sz="1700" dirty="0"/>
              <a:t>: Incorporate multimedia resources (videos, simulations) that allow students to explore concepts in different ways before expressing their understanding.</a:t>
            </a:r>
          </a:p>
          <a:p>
            <a:endParaRPr lang="en-US" sz="1700" dirty="0"/>
          </a:p>
          <a:p>
            <a:endParaRPr lang="en-US" sz="1700" dirty="0"/>
          </a:p>
        </p:txBody>
      </p:sp>
      <p:sp>
        <p:nvSpPr>
          <p:cNvPr id="8" name="TextBox 7">
            <a:extLst>
              <a:ext uri="{FF2B5EF4-FFF2-40B4-BE49-F238E27FC236}">
                <a16:creationId xmlns:a16="http://schemas.microsoft.com/office/drawing/2014/main" id="{6354C033-053C-9D0B-166B-061AC1B48778}"/>
              </a:ext>
            </a:extLst>
          </p:cNvPr>
          <p:cNvSpPr txBox="1"/>
          <p:nvPr/>
        </p:nvSpPr>
        <p:spPr>
          <a:xfrm>
            <a:off x="8005864" y="2047619"/>
            <a:ext cx="3887934" cy="4108817"/>
          </a:xfrm>
          <a:prstGeom prst="rect">
            <a:avLst/>
          </a:prstGeom>
          <a:noFill/>
          <a:ln w="3175">
            <a:solidFill>
              <a:schemeClr val="tx1"/>
            </a:solidFill>
          </a:ln>
        </p:spPr>
        <p:txBody>
          <a:bodyPr wrap="square" rtlCol="0">
            <a:spAutoFit/>
          </a:bodyPr>
          <a:lstStyle/>
          <a:p>
            <a:r>
              <a:rPr lang="en-US" sz="2000" b="1" dirty="0">
                <a:solidFill>
                  <a:srgbClr val="0045A2"/>
                </a:solidFill>
              </a:rPr>
              <a:t>6. Scaffolded Learning Opportunities</a:t>
            </a:r>
          </a:p>
          <a:p>
            <a:endParaRPr lang="en-US" sz="1700" b="1" dirty="0"/>
          </a:p>
          <a:p>
            <a:r>
              <a:rPr lang="en-US" sz="1700" b="1" dirty="0"/>
              <a:t>Gradual Release: </a:t>
            </a:r>
            <a:r>
              <a:rPr lang="en-US" sz="1700" dirty="0"/>
              <a:t>Start with structured assignments and gradually shift to more open-ended projects that require greater independence in expression.</a:t>
            </a:r>
          </a:p>
          <a:p>
            <a:endParaRPr lang="en-US" sz="1700" b="1" dirty="0"/>
          </a:p>
          <a:p>
            <a:r>
              <a:rPr lang="en-US" sz="1700" b="1" dirty="0"/>
              <a:t>Mini-Assignments: </a:t>
            </a:r>
            <a:r>
              <a:rPr lang="en-US" sz="1700" dirty="0"/>
              <a:t>Use smaller assignments to build skills before larger projects. For instance, a series of drafts or practice presentations leading to a final project.</a:t>
            </a:r>
          </a:p>
          <a:p>
            <a:endParaRPr lang="en-US" sz="1700" dirty="0"/>
          </a:p>
          <a:p>
            <a:endParaRPr lang="en-US" sz="1700" dirty="0"/>
          </a:p>
        </p:txBody>
      </p:sp>
      <p:sp>
        <p:nvSpPr>
          <p:cNvPr id="5" name="TextBox 4">
            <a:extLst>
              <a:ext uri="{FF2B5EF4-FFF2-40B4-BE49-F238E27FC236}">
                <a16:creationId xmlns:a16="http://schemas.microsoft.com/office/drawing/2014/main" id="{1024676D-13E4-0229-4CFF-9F76F08A044F}"/>
              </a:ext>
            </a:extLst>
          </p:cNvPr>
          <p:cNvSpPr txBox="1"/>
          <p:nvPr/>
        </p:nvSpPr>
        <p:spPr>
          <a:xfrm>
            <a:off x="298202" y="1221728"/>
            <a:ext cx="11297168" cy="369332"/>
          </a:xfrm>
          <a:prstGeom prst="rect">
            <a:avLst/>
          </a:prstGeom>
          <a:noFill/>
        </p:spPr>
        <p:txBody>
          <a:bodyPr wrap="square">
            <a:spAutoFit/>
          </a:bodyPr>
          <a:lstStyle/>
          <a:p>
            <a:r>
              <a:rPr lang="en-US" b="0" i="0" dirty="0">
                <a:solidFill>
                  <a:srgbClr val="111111"/>
                </a:solidFill>
                <a:effectLst/>
                <a:latin typeface="-apple-system"/>
              </a:rPr>
              <a:t>This principle emphasizes offering students different ways to demonstrate what they know.</a:t>
            </a:r>
            <a:endParaRPr lang="en-US" dirty="0"/>
          </a:p>
        </p:txBody>
      </p:sp>
      <p:pic>
        <p:nvPicPr>
          <p:cNvPr id="7" name="Picture 13" descr="3d illustration idea with light bulb icons 9338776 PNG">
            <a:extLst>
              <a:ext uri="{FF2B5EF4-FFF2-40B4-BE49-F238E27FC236}">
                <a16:creationId xmlns:a16="http://schemas.microsoft.com/office/drawing/2014/main" id="{89DBF10E-13B9-FD5A-B6DE-72ED70473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4167" y="-239685"/>
            <a:ext cx="3082230" cy="21591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3FDD005-898C-EF55-4450-B21396F2081D}"/>
              </a:ext>
            </a:extLst>
          </p:cNvPr>
          <p:cNvSpPr/>
          <p:nvPr/>
        </p:nvSpPr>
        <p:spPr>
          <a:xfrm>
            <a:off x="0" y="6770451"/>
            <a:ext cx="12192000" cy="87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text on it&#10;&#10;Description automatically generated">
            <a:extLst>
              <a:ext uri="{FF2B5EF4-FFF2-40B4-BE49-F238E27FC236}">
                <a16:creationId xmlns:a16="http://schemas.microsoft.com/office/drawing/2014/main" id="{4406B4F5-BECC-0005-C24C-7753DDD06183}"/>
              </a:ext>
            </a:extLst>
          </p:cNvPr>
          <p:cNvPicPr>
            <a:picLocks noChangeAspect="1"/>
          </p:cNvPicPr>
          <p:nvPr/>
        </p:nvPicPr>
        <p:blipFill>
          <a:blip r:embed="rId4">
            <a:alphaModFix amt="37000"/>
            <a:extLst>
              <a:ext uri="{28A0092B-C50C-407E-A947-70E740481C1C}">
                <a14:useLocalDpi xmlns:a14="http://schemas.microsoft.com/office/drawing/2010/main" val="0"/>
              </a:ext>
            </a:extLst>
          </a:blip>
          <a:stretch>
            <a:fillRect/>
          </a:stretch>
        </p:blipFill>
        <p:spPr>
          <a:xfrm>
            <a:off x="11559599" y="126460"/>
            <a:ext cx="478238" cy="369332"/>
          </a:xfrm>
          <a:prstGeom prst="rect">
            <a:avLst/>
          </a:prstGeom>
        </p:spPr>
      </p:pic>
    </p:spTree>
    <p:extLst>
      <p:ext uri="{BB962C8B-B14F-4D97-AF65-F5344CB8AC3E}">
        <p14:creationId xmlns:p14="http://schemas.microsoft.com/office/powerpoint/2010/main" val="74768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xample button vectors. sign label speech bubble example 15803737 Vector  Art at Vecteezy">
            <a:extLst>
              <a:ext uri="{FF2B5EF4-FFF2-40B4-BE49-F238E27FC236}">
                <a16:creationId xmlns:a16="http://schemas.microsoft.com/office/drawing/2014/main" id="{085E1027-B5F6-50F3-AD48-9EB038C5C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79" y="0"/>
            <a:ext cx="3087721" cy="20584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B1A793-D1AE-F9A8-571F-41E08B634AC6}"/>
              </a:ext>
            </a:extLst>
          </p:cNvPr>
          <p:cNvSpPr>
            <a:spLocks noGrp="1"/>
          </p:cNvSpPr>
          <p:nvPr>
            <p:ph type="title"/>
          </p:nvPr>
        </p:nvSpPr>
        <p:spPr>
          <a:xfrm>
            <a:off x="905184" y="1375060"/>
            <a:ext cx="5269531" cy="1325563"/>
          </a:xfrm>
        </p:spPr>
        <p:txBody>
          <a:bodyPr>
            <a:normAutofit/>
          </a:bodyPr>
          <a:lstStyle/>
          <a:p>
            <a:pPr marL="0" marR="0">
              <a:lnSpc>
                <a:spcPct val="107000"/>
              </a:lnSpc>
              <a:spcBef>
                <a:spcPts val="0"/>
              </a:spcBef>
              <a:spcAft>
                <a:spcPts val="800"/>
              </a:spcAft>
            </a:pPr>
            <a:r>
              <a:rPr lang="en-US" sz="2800" b="1" kern="0" dirty="0">
                <a:effectLst/>
                <a:latin typeface="+mn-lt"/>
                <a:ea typeface="Times New Roman" panose="02020603050405020304" pitchFamily="18" charset="0"/>
                <a:cs typeface="Times New Roman" panose="02020603050405020304" pitchFamily="18" charset="0"/>
              </a:rPr>
              <a:t>Example of Assignment Choice</a:t>
            </a:r>
            <a:endParaRPr lang="en-US" sz="2800" kern="100" dirty="0">
              <a:effectLst/>
              <a:latin typeface="+mn-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539701A-3974-11CE-0995-9473E6C3A58C}"/>
              </a:ext>
            </a:extLst>
          </p:cNvPr>
          <p:cNvSpPr>
            <a:spLocks noGrp="1"/>
          </p:cNvSpPr>
          <p:nvPr>
            <p:ph idx="1"/>
          </p:nvPr>
        </p:nvSpPr>
        <p:spPr>
          <a:xfrm>
            <a:off x="905184" y="2700623"/>
            <a:ext cx="5566058" cy="674876"/>
          </a:xfrm>
        </p:spPr>
        <p:txBody>
          <a:bodyPr>
            <a:normAutofit/>
          </a:bodyPr>
          <a:lstStyle/>
          <a:p>
            <a:pPr marL="0" marR="0" indent="0">
              <a:lnSpc>
                <a:spcPct val="107000"/>
              </a:lnSpc>
              <a:spcBef>
                <a:spcPts val="0"/>
              </a:spcBef>
              <a:spcAft>
                <a:spcPts val="800"/>
              </a:spcAft>
              <a:buNone/>
            </a:pPr>
            <a:r>
              <a:rPr lang="en-US" sz="2000" b="1" kern="0" dirty="0">
                <a:solidFill>
                  <a:schemeClr val="tx1">
                    <a:lumMod val="65000"/>
                    <a:lumOff val="35000"/>
                  </a:schemeClr>
                </a:solidFill>
                <a:effectLst/>
                <a:ea typeface="Times New Roman" panose="02020603050405020304" pitchFamily="18" charset="0"/>
                <a:cs typeface="Times New Roman" panose="02020603050405020304" pitchFamily="18" charset="0"/>
              </a:rPr>
              <a:t>Original Assignment Format</a:t>
            </a:r>
          </a:p>
        </p:txBody>
      </p:sp>
      <p:pic>
        <p:nvPicPr>
          <p:cNvPr id="5" name="Picture 4">
            <a:extLst>
              <a:ext uri="{FF2B5EF4-FFF2-40B4-BE49-F238E27FC236}">
                <a16:creationId xmlns:a16="http://schemas.microsoft.com/office/drawing/2014/main" id="{A9102237-8BCE-2804-C503-458ED7218A4E}"/>
              </a:ext>
            </a:extLst>
          </p:cNvPr>
          <p:cNvPicPr>
            <a:picLocks noChangeAspect="1"/>
          </p:cNvPicPr>
          <p:nvPr/>
        </p:nvPicPr>
        <p:blipFill>
          <a:blip r:embed="rId4"/>
          <a:stretch>
            <a:fillRect/>
          </a:stretch>
        </p:blipFill>
        <p:spPr>
          <a:xfrm>
            <a:off x="6723660" y="1"/>
            <a:ext cx="5209734" cy="6780178"/>
          </a:xfrm>
          <a:prstGeom prst="rect">
            <a:avLst/>
          </a:prstGeom>
        </p:spPr>
      </p:pic>
      <p:cxnSp>
        <p:nvCxnSpPr>
          <p:cNvPr id="7" name="Straight Connector 6">
            <a:extLst>
              <a:ext uri="{FF2B5EF4-FFF2-40B4-BE49-F238E27FC236}">
                <a16:creationId xmlns:a16="http://schemas.microsoft.com/office/drawing/2014/main" id="{3570578F-A37E-6E93-56A3-F6DF4E3BEFA7}"/>
              </a:ext>
            </a:extLst>
          </p:cNvPr>
          <p:cNvCxnSpPr/>
          <p:nvPr/>
        </p:nvCxnSpPr>
        <p:spPr>
          <a:xfrm>
            <a:off x="6021421" y="719847"/>
            <a:ext cx="0" cy="540857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556C51E-D38B-5DD2-22F1-1C56FD36FA1A}"/>
              </a:ext>
            </a:extLst>
          </p:cNvPr>
          <p:cNvSpPr/>
          <p:nvPr/>
        </p:nvSpPr>
        <p:spPr>
          <a:xfrm>
            <a:off x="0" y="6770451"/>
            <a:ext cx="12192000" cy="87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text on it&#10;&#10;Description automatically generated">
            <a:extLst>
              <a:ext uri="{FF2B5EF4-FFF2-40B4-BE49-F238E27FC236}">
                <a16:creationId xmlns:a16="http://schemas.microsoft.com/office/drawing/2014/main" id="{226DDD19-E926-D282-7178-D43072A9441A}"/>
              </a:ext>
            </a:extLst>
          </p:cNvPr>
          <p:cNvPicPr>
            <a:picLocks noChangeAspect="1"/>
          </p:cNvPicPr>
          <p:nvPr/>
        </p:nvPicPr>
        <p:blipFill>
          <a:blip r:embed="rId5">
            <a:alphaModFix amt="37000"/>
            <a:extLst>
              <a:ext uri="{28A0092B-C50C-407E-A947-70E740481C1C}">
                <a14:useLocalDpi xmlns:a14="http://schemas.microsoft.com/office/drawing/2010/main" val="0"/>
              </a:ext>
            </a:extLst>
          </a:blip>
          <a:stretch>
            <a:fillRect/>
          </a:stretch>
        </p:blipFill>
        <p:spPr>
          <a:xfrm>
            <a:off x="258606" y="214009"/>
            <a:ext cx="478238" cy="369332"/>
          </a:xfrm>
          <a:prstGeom prst="rect">
            <a:avLst/>
          </a:prstGeom>
        </p:spPr>
      </p:pic>
    </p:spTree>
    <p:extLst>
      <p:ext uri="{BB962C8B-B14F-4D97-AF65-F5344CB8AC3E}">
        <p14:creationId xmlns:p14="http://schemas.microsoft.com/office/powerpoint/2010/main" val="6749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39701A-3974-11CE-0995-9473E6C3A58C}"/>
              </a:ext>
            </a:extLst>
          </p:cNvPr>
          <p:cNvSpPr>
            <a:spLocks noGrp="1"/>
          </p:cNvSpPr>
          <p:nvPr>
            <p:ph idx="1"/>
          </p:nvPr>
        </p:nvSpPr>
        <p:spPr>
          <a:xfrm>
            <a:off x="256162" y="2875721"/>
            <a:ext cx="3333345" cy="674876"/>
          </a:xfrm>
        </p:spPr>
        <p:txBody>
          <a:bodyPr>
            <a:normAutofit/>
          </a:bodyPr>
          <a:lstStyle/>
          <a:p>
            <a:pPr marL="0" marR="0" indent="0">
              <a:lnSpc>
                <a:spcPct val="107000"/>
              </a:lnSpc>
              <a:spcBef>
                <a:spcPts val="0"/>
              </a:spcBef>
              <a:spcAft>
                <a:spcPts val="800"/>
              </a:spcAft>
              <a:buNone/>
            </a:pPr>
            <a:r>
              <a:rPr lang="en-US" sz="2000" b="1" kern="0" dirty="0">
                <a:solidFill>
                  <a:schemeClr val="tx1">
                    <a:lumMod val="65000"/>
                    <a:lumOff val="35000"/>
                  </a:schemeClr>
                </a:solidFill>
                <a:effectLst/>
                <a:ea typeface="Times New Roman" panose="02020603050405020304" pitchFamily="18" charset="0"/>
                <a:cs typeface="Times New Roman" panose="02020603050405020304" pitchFamily="18" charset="0"/>
              </a:rPr>
              <a:t>Reformatted for Choice </a:t>
            </a:r>
          </a:p>
        </p:txBody>
      </p:sp>
      <p:graphicFrame>
        <p:nvGraphicFramePr>
          <p:cNvPr id="4" name="Table 3">
            <a:extLst>
              <a:ext uri="{FF2B5EF4-FFF2-40B4-BE49-F238E27FC236}">
                <a16:creationId xmlns:a16="http://schemas.microsoft.com/office/drawing/2014/main" id="{B81D02C1-E4B5-5C2A-4089-605D3415D12F}"/>
              </a:ext>
            </a:extLst>
          </p:cNvPr>
          <p:cNvGraphicFramePr>
            <a:graphicFrameLocks noGrp="1"/>
          </p:cNvGraphicFramePr>
          <p:nvPr>
            <p:extLst>
              <p:ext uri="{D42A27DB-BD31-4B8C-83A1-F6EECF244321}">
                <p14:modId xmlns:p14="http://schemas.microsoft.com/office/powerpoint/2010/main" val="855829758"/>
              </p:ext>
            </p:extLst>
          </p:nvPr>
        </p:nvGraphicFramePr>
        <p:xfrm>
          <a:off x="3589507" y="127982"/>
          <a:ext cx="8484412" cy="6542024"/>
        </p:xfrm>
        <a:graphic>
          <a:graphicData uri="http://schemas.openxmlformats.org/drawingml/2006/table">
            <a:tbl>
              <a:tblPr firstRow="1" firstCol="1" bandRow="1">
                <a:tableStyleId>{5C22544A-7EE6-4342-B048-85BDC9FD1C3A}</a:tableStyleId>
              </a:tblPr>
              <a:tblGrid>
                <a:gridCol w="8484412">
                  <a:extLst>
                    <a:ext uri="{9D8B030D-6E8A-4147-A177-3AD203B41FA5}">
                      <a16:colId xmlns:a16="http://schemas.microsoft.com/office/drawing/2014/main" val="1986663656"/>
                    </a:ext>
                  </a:extLst>
                </a:gridCol>
              </a:tblGrid>
              <a:tr h="5921167">
                <a:tc>
                  <a:txBody>
                    <a:bodyPr/>
                    <a:lstStyle/>
                    <a:p>
                      <a:pPr marL="0" marR="0"/>
                      <a:r>
                        <a:rPr lang="en-US" sz="1800" kern="100" dirty="0">
                          <a:solidFill>
                            <a:schemeClr val="tx1"/>
                          </a:solidFill>
                          <a:effectLst/>
                        </a:rPr>
                        <a:t>Week 5: Activity 1 “Parkinson's Disease” </a:t>
                      </a:r>
                      <a:br>
                        <a:rPr lang="en-US" sz="1400" kern="100" dirty="0">
                          <a:solidFill>
                            <a:schemeClr val="tx1"/>
                          </a:solidFill>
                          <a:effectLst/>
                        </a:rPr>
                      </a:br>
                      <a:br>
                        <a:rPr lang="en-US" sz="1400" kern="100" dirty="0">
                          <a:solidFill>
                            <a:schemeClr val="tx1"/>
                          </a:solidFill>
                          <a:effectLst/>
                        </a:rPr>
                      </a:br>
                      <a:r>
                        <a:rPr lang="en-US" sz="1400" kern="100" dirty="0">
                          <a:solidFill>
                            <a:schemeClr val="tx1"/>
                          </a:solidFill>
                          <a:effectLst/>
                        </a:rPr>
                        <a:t>Instructions</a:t>
                      </a:r>
                      <a:br>
                        <a:rPr lang="en-US" sz="1050" kern="100" dirty="0">
                          <a:solidFill>
                            <a:schemeClr val="tx1"/>
                          </a:solidFill>
                          <a:effectLst/>
                        </a:rPr>
                      </a:br>
                      <a:r>
                        <a:rPr lang="en-US" sz="1050" kern="100" dirty="0">
                          <a:solidFill>
                            <a:schemeClr val="tx1"/>
                          </a:solidFill>
                          <a:effectLst/>
                        </a:rPr>
                        <a:t>Choose one of the assignment options below that best taps into your preferred learning style. </a:t>
                      </a:r>
                    </a:p>
                    <a:p>
                      <a:pPr marL="0" marR="0">
                        <a:lnSpc>
                          <a:spcPct val="107000"/>
                        </a:lnSpc>
                        <a:spcBef>
                          <a:spcPts val="200"/>
                        </a:spcBef>
                        <a:spcAft>
                          <a:spcPts val="0"/>
                        </a:spcAft>
                      </a:pPr>
                      <a:r>
                        <a:rPr lang="en-US" sz="1200" kern="100" dirty="0">
                          <a:solidFill>
                            <a:schemeClr val="tx1"/>
                          </a:solidFill>
                          <a:effectLst/>
                        </a:rPr>
                        <a:t>Article Reading Option</a:t>
                      </a:r>
                      <a:br>
                        <a:rPr lang="en-US" sz="1050" kern="100" dirty="0">
                          <a:solidFill>
                            <a:schemeClr val="tx1"/>
                          </a:solidFill>
                          <a:effectLst/>
                        </a:rPr>
                      </a:br>
                      <a:r>
                        <a:rPr lang="en-US" sz="1050" kern="100" dirty="0">
                          <a:solidFill>
                            <a:schemeClr val="tx1"/>
                          </a:solidFill>
                          <a:effectLst/>
                        </a:rPr>
                        <a:t>Begin by reading the article titled "Muhammad Ali and Parkinson's Disease," available at the following link:</a:t>
                      </a:r>
                      <a:br>
                        <a:rPr lang="en-US" sz="1050" kern="100" dirty="0">
                          <a:solidFill>
                            <a:schemeClr val="tx1"/>
                          </a:solidFill>
                          <a:effectLst/>
                        </a:rPr>
                      </a:br>
                      <a:br>
                        <a:rPr lang="en-US" sz="1050" kern="100" dirty="0">
                          <a:solidFill>
                            <a:schemeClr val="tx1"/>
                          </a:solidFill>
                          <a:effectLst/>
                        </a:rPr>
                      </a:br>
                      <a:r>
                        <a:rPr lang="en-US" sz="1050" u="sng" kern="100" dirty="0">
                          <a:solidFill>
                            <a:schemeClr val="tx1"/>
                          </a:solidFill>
                          <a:effectLst/>
                          <a:hlinkClick r:id="rId2">
                            <a:extLst>
                              <a:ext uri="{A12FA001-AC4F-418D-AE19-62706E023703}">
                                <ahyp:hlinkClr xmlns:ahyp="http://schemas.microsoft.com/office/drawing/2018/hyperlinkcolor" val="tx"/>
                              </a:ext>
                            </a:extLst>
                          </a:hlinkClick>
                        </a:rPr>
                        <a:t>https://www.statnews.com/2016/06/04/muhammad-ali-parkinsons-disease/</a:t>
                      </a:r>
                      <a:endParaRPr lang="en-US" sz="1050" kern="100" dirty="0">
                        <a:solidFill>
                          <a:schemeClr val="tx1"/>
                        </a:solidFill>
                        <a:effectLst/>
                      </a:endParaRPr>
                    </a:p>
                    <a:p>
                      <a:pPr marL="0" marR="0"/>
                      <a:r>
                        <a:rPr lang="en-US" sz="1050" kern="100" dirty="0">
                          <a:solidFill>
                            <a:schemeClr val="tx1"/>
                          </a:solidFill>
                          <a:effectLst/>
                        </a:rPr>
                        <a:t>This article discusses the impact of repeated head trauma on Muhammad Ali and examines the potential link between his boxing career and his diagnosis of Parkinson’s disease.</a:t>
                      </a:r>
                      <a:br>
                        <a:rPr lang="en-US" sz="1050" kern="100" dirty="0">
                          <a:solidFill>
                            <a:schemeClr val="tx1"/>
                          </a:solidFill>
                          <a:effectLst/>
                        </a:rPr>
                      </a:br>
                      <a:endParaRPr lang="en-US" sz="1050" kern="100" dirty="0">
                        <a:solidFill>
                          <a:schemeClr val="tx1"/>
                        </a:solidFill>
                        <a:effectLst/>
                      </a:endParaRPr>
                    </a:p>
                    <a:p>
                      <a:pPr marL="0" marR="0">
                        <a:lnSpc>
                          <a:spcPct val="107000"/>
                        </a:lnSpc>
                        <a:spcBef>
                          <a:spcPts val="200"/>
                        </a:spcBef>
                        <a:spcAft>
                          <a:spcPts val="0"/>
                        </a:spcAft>
                      </a:pPr>
                      <a:r>
                        <a:rPr lang="en-US" sz="1400" kern="100" dirty="0">
                          <a:solidFill>
                            <a:schemeClr val="tx1"/>
                          </a:solidFill>
                          <a:effectLst/>
                        </a:rPr>
                        <a:t>Assignment Options</a:t>
                      </a:r>
                      <a:endParaRPr lang="en-US" sz="1100" kern="100" dirty="0">
                        <a:solidFill>
                          <a:schemeClr val="tx1"/>
                        </a:solidFill>
                        <a:effectLst/>
                      </a:endParaRPr>
                    </a:p>
                    <a:p>
                      <a:pPr marL="0" marR="0"/>
                      <a:r>
                        <a:rPr lang="en-US" sz="1050" kern="100" dirty="0">
                          <a:solidFill>
                            <a:schemeClr val="tx1"/>
                          </a:solidFill>
                          <a:effectLst/>
                        </a:rPr>
                        <a:t>After reading the article, choose one of the following options that aligns with your preferred learning style to respond to the questions:</a:t>
                      </a:r>
                    </a:p>
                    <a:p>
                      <a:pPr marL="342900" marR="0" lvl="0" indent="-342900">
                        <a:tabLst>
                          <a:tab pos="457200" algn="l"/>
                        </a:tabLst>
                      </a:pPr>
                      <a:r>
                        <a:rPr lang="en-US" sz="1200" kern="100" dirty="0">
                          <a:solidFill>
                            <a:srgbClr val="C00000"/>
                          </a:solidFill>
                          <a:effectLst/>
                        </a:rPr>
                        <a:t>Visual Learners: </a:t>
                      </a:r>
                      <a:r>
                        <a:rPr lang="en-US" sz="1050" kern="100" dirty="0">
                          <a:solidFill>
                            <a:schemeClr val="tx1"/>
                          </a:solidFill>
                          <a:effectLst/>
                        </a:rPr>
                        <a:t>Create a visual presentation (e.g., infographic or PowerPoint) summarizing the medical opinions regarding Muhammad Ali's condition. Include key points about the link between his boxing career and Parkinson's disease, as well as relevant data on traumatic brain injury (TBI) and its effects.</a:t>
                      </a:r>
                      <a:br>
                        <a:rPr lang="en-US" sz="1050" kern="100" dirty="0">
                          <a:solidFill>
                            <a:schemeClr val="tx1"/>
                          </a:solidFill>
                          <a:effectLst/>
                        </a:rPr>
                      </a:br>
                      <a:endParaRPr lang="en-US" sz="1050" kern="100" dirty="0">
                        <a:solidFill>
                          <a:schemeClr val="tx1"/>
                        </a:solidFill>
                        <a:effectLst/>
                      </a:endParaRPr>
                    </a:p>
                    <a:p>
                      <a:pPr marL="342900" marR="0" lvl="0" indent="-342900">
                        <a:tabLst>
                          <a:tab pos="457200" algn="l"/>
                        </a:tabLst>
                      </a:pPr>
                      <a:r>
                        <a:rPr lang="en-US" sz="1200" kern="100" dirty="0">
                          <a:solidFill>
                            <a:srgbClr val="0045A2"/>
                          </a:solidFill>
                          <a:effectLst/>
                        </a:rPr>
                        <a:t>Auditory Learners: </a:t>
                      </a:r>
                      <a:r>
                        <a:rPr lang="en-US" sz="1050" kern="100" dirty="0">
                          <a:solidFill>
                            <a:schemeClr val="tx1"/>
                          </a:solidFill>
                          <a:effectLst/>
                        </a:rPr>
                        <a:t>Record a podcast or audio commentary where you discuss your thoughts on the article. Address the following questions:</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050" kern="100" dirty="0">
                          <a:solidFill>
                            <a:schemeClr val="tx1"/>
                          </a:solidFill>
                          <a:effectLst/>
                        </a:rPr>
                        <a:t>Were the doctors able to definitively conclude whether repeated head trauma contributed to Ali's Parkinson’s disease?</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050" kern="100" dirty="0">
                          <a:solidFill>
                            <a:schemeClr val="tx1"/>
                          </a:solidFill>
                          <a:effectLst/>
                        </a:rPr>
                        <a:t>Based on your understanding of TBI, do you believe Ali’s injuries played a role in his diagnosis? Support your argument with relevant information.</a:t>
                      </a:r>
                      <a:br>
                        <a:rPr lang="en-US" sz="1050" kern="100" dirty="0">
                          <a:solidFill>
                            <a:schemeClr val="tx1"/>
                          </a:solidFill>
                          <a:effectLst/>
                        </a:rPr>
                      </a:br>
                      <a:endParaRPr lang="en-US" sz="1050" kern="100" dirty="0">
                        <a:solidFill>
                          <a:schemeClr val="tx1"/>
                        </a:solidFill>
                        <a:effectLst/>
                      </a:endParaRPr>
                    </a:p>
                    <a:p>
                      <a:pPr marL="342900" marR="0" lvl="0" indent="-342900">
                        <a:tabLst>
                          <a:tab pos="457200" algn="l"/>
                        </a:tabLst>
                      </a:pPr>
                      <a:r>
                        <a:rPr lang="en-US" sz="1200" kern="100" dirty="0">
                          <a:solidFill>
                            <a:srgbClr val="00B050"/>
                          </a:solidFill>
                          <a:effectLst/>
                        </a:rPr>
                        <a:t>Kinesthetic Learners: </a:t>
                      </a:r>
                      <a:r>
                        <a:rPr lang="en-US" sz="1050" kern="100" dirty="0">
                          <a:solidFill>
                            <a:schemeClr val="tx1"/>
                          </a:solidFill>
                          <a:effectLst/>
                        </a:rPr>
                        <a:t>Write a reflective journal entry or create a creative piece (like a poem or short story) that expresses your insights about the article. Include a personal reflection on how traumatic brain injuries can impact neurological health and relate it to Muhammad Ali's experiences.</a:t>
                      </a:r>
                      <a:br>
                        <a:rPr lang="en-US" sz="1050" kern="100" dirty="0">
                          <a:solidFill>
                            <a:schemeClr val="tx1"/>
                          </a:solidFill>
                          <a:effectLst/>
                        </a:rPr>
                      </a:br>
                      <a:endParaRPr lang="en-US" sz="1050" kern="100" dirty="0">
                        <a:solidFill>
                          <a:schemeClr val="tx1"/>
                        </a:solidFill>
                        <a:effectLst/>
                      </a:endParaRPr>
                    </a:p>
                    <a:p>
                      <a:pPr marL="342900" marR="0" lvl="0" indent="-342900">
                        <a:tabLst>
                          <a:tab pos="457200" algn="l"/>
                        </a:tabLst>
                      </a:pPr>
                      <a:r>
                        <a:rPr lang="en-US" sz="1200" kern="100" dirty="0">
                          <a:solidFill>
                            <a:srgbClr val="E18701"/>
                          </a:solidFill>
                          <a:effectLst/>
                        </a:rPr>
                        <a:t>Reading/Writing Learners: </a:t>
                      </a:r>
                      <a:r>
                        <a:rPr lang="en-US" sz="1050" kern="100" dirty="0">
                          <a:solidFill>
                            <a:schemeClr val="tx1"/>
                          </a:solidFill>
                          <a:effectLst/>
                        </a:rPr>
                        <a:t>Write a detailed essay responding to the following questions:</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050" kern="100" dirty="0">
                          <a:solidFill>
                            <a:schemeClr val="tx1"/>
                          </a:solidFill>
                          <a:effectLst/>
                        </a:rPr>
                        <a:t>Were the doctors who treated Muhammad Ali able to definitively conclude whether his repeated head trauma was a contributing factor to the development of his Parkinson’s disease? Analyze the medical evidence and expert opinions discussed in the article.</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050" kern="100" dirty="0">
                          <a:solidFill>
                            <a:schemeClr val="tx1"/>
                          </a:solidFill>
                          <a:effectLst/>
                        </a:rPr>
                        <a:t>Reflect on what you have learned about TBI and its potential long-term effects. Do you believe Ali’s history of head injuries might have played a role in his Parkinson’s disease? Provide a reasoned argument that includes relevant information about TBI’s influence on neurological health.</a:t>
                      </a:r>
                    </a:p>
                    <a:p>
                      <a:pPr marL="0" marR="0">
                        <a:lnSpc>
                          <a:spcPct val="107000"/>
                        </a:lnSpc>
                        <a:spcBef>
                          <a:spcPts val="200"/>
                        </a:spcBef>
                        <a:spcAft>
                          <a:spcPts val="0"/>
                        </a:spcAft>
                      </a:pPr>
                      <a:r>
                        <a:rPr lang="en-US" sz="1400" kern="100" dirty="0">
                          <a:solidFill>
                            <a:schemeClr val="tx1"/>
                          </a:solidFill>
                          <a:effectLst/>
                        </a:rPr>
                        <a:t>Submission</a:t>
                      </a:r>
                      <a:endParaRPr lang="en-US" sz="1100" kern="100" dirty="0">
                        <a:solidFill>
                          <a:schemeClr val="tx1"/>
                        </a:solidFill>
                        <a:effectLst/>
                      </a:endParaRPr>
                    </a:p>
                    <a:p>
                      <a:pPr marL="0" marR="0"/>
                      <a:r>
                        <a:rPr lang="en-US" sz="1050" kern="100" dirty="0">
                          <a:solidFill>
                            <a:schemeClr val="tx1"/>
                          </a:solidFill>
                          <a:effectLst/>
                        </a:rPr>
                        <a:t>Once you’ve completed your chosen assignment, submit your work in the specified format. If you choose the visual presentation or audio format, ensure it is accessible and clearly presented.</a:t>
                      </a:r>
                      <a:endParaRPr lang="en-US" sz="105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473" marR="42473" marT="0" marB="0">
                    <a:noFill/>
                  </a:tcPr>
                </a:tc>
                <a:extLst>
                  <a:ext uri="{0D108BD9-81ED-4DB2-BD59-A6C34878D82A}">
                    <a16:rowId xmlns:a16="http://schemas.microsoft.com/office/drawing/2014/main" val="600581893"/>
                  </a:ext>
                </a:extLst>
              </a:tr>
            </a:tbl>
          </a:graphicData>
        </a:graphic>
      </p:graphicFrame>
      <p:pic>
        <p:nvPicPr>
          <p:cNvPr id="8" name="Picture 3" descr="example button vectors. sign label speech bubble example 15803737 Vector  Art at Vecteezy">
            <a:extLst>
              <a:ext uri="{FF2B5EF4-FFF2-40B4-BE49-F238E27FC236}">
                <a16:creationId xmlns:a16="http://schemas.microsoft.com/office/drawing/2014/main" id="{A71255AC-7015-7F95-A40B-5C511EB4C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79" y="0"/>
            <a:ext cx="3087721" cy="205848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2118A4AC-AEC3-7FF0-6A80-A86A3F44544C}"/>
              </a:ext>
            </a:extLst>
          </p:cNvPr>
          <p:cNvCxnSpPr/>
          <p:nvPr/>
        </p:nvCxnSpPr>
        <p:spPr>
          <a:xfrm>
            <a:off x="3205800" y="690664"/>
            <a:ext cx="0" cy="525293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96311AF-23BF-50D5-FBA9-458820D83321}"/>
              </a:ext>
            </a:extLst>
          </p:cNvPr>
          <p:cNvSpPr/>
          <p:nvPr/>
        </p:nvSpPr>
        <p:spPr>
          <a:xfrm>
            <a:off x="0" y="6770451"/>
            <a:ext cx="12192000" cy="87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ogo with text on it&#10;&#10;Description automatically generated">
            <a:extLst>
              <a:ext uri="{FF2B5EF4-FFF2-40B4-BE49-F238E27FC236}">
                <a16:creationId xmlns:a16="http://schemas.microsoft.com/office/drawing/2014/main" id="{631478D4-26EC-BD7F-95EA-9C75ECC1E2B7}"/>
              </a:ext>
            </a:extLst>
          </p:cNvPr>
          <p:cNvPicPr>
            <a:picLocks noChangeAspect="1"/>
          </p:cNvPicPr>
          <p:nvPr/>
        </p:nvPicPr>
        <p:blipFill>
          <a:blip r:embed="rId4">
            <a:alphaModFix amt="37000"/>
            <a:extLst>
              <a:ext uri="{28A0092B-C50C-407E-A947-70E740481C1C}">
                <a14:useLocalDpi xmlns:a14="http://schemas.microsoft.com/office/drawing/2010/main" val="0"/>
              </a:ext>
            </a:extLst>
          </a:blip>
          <a:stretch>
            <a:fillRect/>
          </a:stretch>
        </p:blipFill>
        <p:spPr>
          <a:xfrm>
            <a:off x="256162" y="275862"/>
            <a:ext cx="478238" cy="369332"/>
          </a:xfrm>
          <a:prstGeom prst="rect">
            <a:avLst/>
          </a:prstGeom>
        </p:spPr>
      </p:pic>
    </p:spTree>
    <p:extLst>
      <p:ext uri="{BB962C8B-B14F-4D97-AF65-F5344CB8AC3E}">
        <p14:creationId xmlns:p14="http://schemas.microsoft.com/office/powerpoint/2010/main" val="276324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A793-D1AE-F9A8-571F-41E08B634AC6}"/>
              </a:ext>
            </a:extLst>
          </p:cNvPr>
          <p:cNvSpPr>
            <a:spLocks noGrp="1"/>
          </p:cNvSpPr>
          <p:nvPr>
            <p:ph type="title"/>
          </p:nvPr>
        </p:nvSpPr>
        <p:spPr>
          <a:xfrm>
            <a:off x="492761" y="71552"/>
            <a:ext cx="10515600" cy="1325563"/>
          </a:xfrm>
        </p:spPr>
        <p:txBody>
          <a:bodyPr>
            <a:normAutofit/>
          </a:bodyPr>
          <a:lstStyle/>
          <a:p>
            <a:pPr marL="0" marR="0">
              <a:lnSpc>
                <a:spcPct val="107000"/>
              </a:lnSpc>
              <a:spcBef>
                <a:spcPts val="0"/>
              </a:spcBef>
              <a:spcAft>
                <a:spcPts val="800"/>
              </a:spcAft>
            </a:pPr>
            <a:r>
              <a:rPr lang="en-US" sz="3600" b="1" kern="0" dirty="0">
                <a:solidFill>
                  <a:srgbClr val="0070C0"/>
                </a:solidFill>
                <a:effectLst/>
                <a:latin typeface="+mn-lt"/>
                <a:ea typeface="Times New Roman" panose="02020603050405020304" pitchFamily="18" charset="0"/>
                <a:cs typeface="Times New Roman" panose="02020603050405020304" pitchFamily="18" charset="0"/>
              </a:rPr>
              <a:t>Potential Challenges TO UDL </a:t>
            </a:r>
            <a:endParaRPr lang="en-US" sz="3600" kern="100" dirty="0">
              <a:solidFill>
                <a:srgbClr val="0070C0"/>
              </a:solidFill>
              <a:effectLst/>
              <a:latin typeface="+mn-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539701A-3974-11CE-0995-9473E6C3A58C}"/>
              </a:ext>
            </a:extLst>
          </p:cNvPr>
          <p:cNvSpPr>
            <a:spLocks noGrp="1"/>
          </p:cNvSpPr>
          <p:nvPr>
            <p:ph idx="1"/>
          </p:nvPr>
        </p:nvSpPr>
        <p:spPr>
          <a:xfrm>
            <a:off x="620733" y="1149025"/>
            <a:ext cx="10001871" cy="5363535"/>
          </a:xfrm>
        </p:spPr>
        <p:txBody>
          <a:bodyPr>
            <a:normAutofit/>
          </a:bodyPr>
          <a:lstStyle/>
          <a:p>
            <a:pPr marL="0" indent="0" algn="l">
              <a:buNone/>
            </a:pPr>
            <a:r>
              <a:rPr lang="en-US" sz="1600" b="0" i="0" dirty="0">
                <a:solidFill>
                  <a:srgbClr val="111111"/>
                </a:solidFill>
                <a:effectLst/>
              </a:rPr>
              <a:t>Implementing Universal Design for Learning (UDL) in Canvas, a popular Learning Management System (LMS), presents several challenges.</a:t>
            </a:r>
          </a:p>
          <a:p>
            <a:pPr marL="0" indent="0" algn="l">
              <a:buNone/>
            </a:pPr>
            <a:r>
              <a:rPr lang="en-US" sz="1600" b="0" i="0" dirty="0">
                <a:solidFill>
                  <a:srgbClr val="111111"/>
                </a:solidFill>
                <a:effectLst/>
              </a:rPr>
              <a:t>Here are some potential issues:</a:t>
            </a:r>
          </a:p>
          <a:p>
            <a:pPr algn="l">
              <a:buFont typeface="+mj-lt"/>
              <a:buAutoNum type="arabicPeriod"/>
            </a:pPr>
            <a:r>
              <a:rPr lang="en-US" sz="1600" b="1" i="0" dirty="0">
                <a:solidFill>
                  <a:srgbClr val="111111"/>
                </a:solidFill>
                <a:effectLst/>
              </a:rPr>
              <a:t>Technical Limitations</a:t>
            </a:r>
            <a:r>
              <a:rPr lang="en-US" sz="1600" b="0" i="0" dirty="0">
                <a:solidFill>
                  <a:srgbClr val="111111"/>
                </a:solidFill>
                <a:effectLst/>
              </a:rPr>
              <a:t>: Canvas may not support all the interactive and multimedia elements required for UDL, limiting the ability to provide multiple means of representation, engagement, and expression </a:t>
            </a:r>
            <a:br>
              <a:rPr lang="en-US" sz="1600" b="0" i="0" dirty="0">
                <a:solidFill>
                  <a:srgbClr val="111111"/>
                </a:solidFill>
                <a:effectLst/>
              </a:rPr>
            </a:br>
            <a:r>
              <a:rPr lang="en-US" sz="1200" b="0" i="0" dirty="0">
                <a:solidFill>
                  <a:srgbClr val="111111"/>
                </a:solidFill>
                <a:effectLst/>
              </a:rPr>
              <a:t>(Instructure Community, 2017).</a:t>
            </a:r>
          </a:p>
          <a:p>
            <a:pPr algn="l">
              <a:buFont typeface="+mj-lt"/>
              <a:buAutoNum type="arabicPeriod"/>
            </a:pPr>
            <a:r>
              <a:rPr lang="en-US" sz="1600" b="1" i="0" dirty="0">
                <a:solidFill>
                  <a:srgbClr val="111111"/>
                </a:solidFill>
                <a:effectLst/>
              </a:rPr>
              <a:t>Instructor Preparedness</a:t>
            </a:r>
            <a:r>
              <a:rPr lang="en-US" sz="1600" b="0" i="0" dirty="0">
                <a:solidFill>
                  <a:srgbClr val="111111"/>
                </a:solidFill>
                <a:effectLst/>
              </a:rPr>
              <a:t>: Many educators lack training in UDL principles and how to effectively integrate them into Canvas. This can lead to inconsistent application and reduced effectiveness of UDL strategies </a:t>
            </a:r>
            <a:r>
              <a:rPr lang="en-US" sz="1200" b="0" i="0" dirty="0">
                <a:solidFill>
                  <a:srgbClr val="111111"/>
                </a:solidFill>
                <a:effectLst/>
              </a:rPr>
              <a:t>(Greene, 2024).</a:t>
            </a:r>
          </a:p>
          <a:p>
            <a:pPr algn="l">
              <a:buFont typeface="+mj-lt"/>
              <a:buAutoNum type="arabicPeriod"/>
            </a:pPr>
            <a:r>
              <a:rPr lang="en-US" sz="1600" b="1" i="0" dirty="0">
                <a:solidFill>
                  <a:srgbClr val="111111"/>
                </a:solidFill>
                <a:effectLst/>
              </a:rPr>
              <a:t>Resource Constraints</a:t>
            </a:r>
            <a:r>
              <a:rPr lang="en-US" sz="1600" b="0" i="0" dirty="0">
                <a:solidFill>
                  <a:srgbClr val="111111"/>
                </a:solidFill>
                <a:effectLst/>
              </a:rPr>
              <a:t>: Developing UDL-compliant materials can be time-consuming and resource-intensive. Instructors may struggle with the additional workload required to create accessible and flexible content </a:t>
            </a:r>
            <a:r>
              <a:rPr lang="en-US" sz="1200" b="0" i="0" dirty="0">
                <a:solidFill>
                  <a:srgbClr val="111111"/>
                </a:solidFill>
                <a:effectLst/>
              </a:rPr>
              <a:t>(Instructure Community, 2017).</a:t>
            </a:r>
          </a:p>
          <a:p>
            <a:pPr algn="l">
              <a:buFont typeface="+mj-lt"/>
              <a:buAutoNum type="arabicPeriod"/>
            </a:pPr>
            <a:r>
              <a:rPr lang="en-US" sz="1600" b="1" i="0" dirty="0">
                <a:solidFill>
                  <a:srgbClr val="111111"/>
                </a:solidFill>
                <a:effectLst/>
              </a:rPr>
              <a:t>Assessment Challenges</a:t>
            </a:r>
            <a:r>
              <a:rPr lang="en-US" sz="1600" b="0" i="0" dirty="0">
                <a:solidFill>
                  <a:srgbClr val="111111"/>
                </a:solidFill>
                <a:effectLst/>
              </a:rPr>
              <a:t>: Designing assessments that align with UDL principles in Canvas can be difficult. Ensuring that assessments are flexible and accessible to all students requires careful planning and often, additional tools or plugins </a:t>
            </a:r>
            <a:r>
              <a:rPr lang="en-US" sz="1200" b="0" i="0" dirty="0">
                <a:solidFill>
                  <a:srgbClr val="111111"/>
                </a:solidFill>
                <a:effectLst/>
              </a:rPr>
              <a:t>(Greene, 2024).</a:t>
            </a:r>
          </a:p>
          <a:p>
            <a:pPr algn="l">
              <a:buFont typeface="+mj-lt"/>
              <a:buAutoNum type="arabicPeriod"/>
            </a:pPr>
            <a:r>
              <a:rPr lang="en-US" sz="1600" b="1" i="0" dirty="0">
                <a:solidFill>
                  <a:srgbClr val="111111"/>
                </a:solidFill>
                <a:effectLst/>
              </a:rPr>
              <a:t>Lack of Institutional Support</a:t>
            </a:r>
            <a:r>
              <a:rPr lang="en-US" sz="1600" b="0" i="0" dirty="0">
                <a:solidFill>
                  <a:srgbClr val="111111"/>
                </a:solidFill>
                <a:effectLst/>
              </a:rPr>
              <a:t>: Successful UDL implementation often requires institutional support, including professional development and technical assistance. Without this support, instructors may find it challenging to sustain UDL practices </a:t>
            </a:r>
            <a:r>
              <a:rPr lang="en-US" sz="1200" b="0" i="0" dirty="0">
                <a:solidFill>
                  <a:srgbClr val="111111"/>
                </a:solidFill>
                <a:effectLst/>
              </a:rPr>
              <a:t>(Instructure Community, 2017).</a:t>
            </a:r>
          </a:p>
          <a:p>
            <a:pPr algn="l">
              <a:buFont typeface="+mj-lt"/>
              <a:buAutoNum type="arabicPeriod"/>
            </a:pPr>
            <a:endParaRPr lang="en-US" sz="1600" dirty="0">
              <a:solidFill>
                <a:srgbClr val="111111"/>
              </a:solidFill>
            </a:endParaRPr>
          </a:p>
          <a:p>
            <a:pPr marL="0" indent="0" algn="l">
              <a:buNone/>
            </a:pPr>
            <a:r>
              <a:rPr lang="en-US" sz="1600" b="1" i="0" dirty="0">
                <a:solidFill>
                  <a:srgbClr val="111111"/>
                </a:solidFill>
                <a:effectLst/>
              </a:rPr>
              <a:t>Note: </a:t>
            </a:r>
            <a:r>
              <a:rPr lang="en-US" sz="1600" b="0" i="0" dirty="0">
                <a:solidFill>
                  <a:srgbClr val="111111"/>
                </a:solidFill>
                <a:effectLst/>
              </a:rPr>
              <a:t>Reach out to your Instructional Support Team for questions and ideas. </a:t>
            </a:r>
          </a:p>
          <a:p>
            <a:pPr algn="l">
              <a:buFont typeface="Arial" panose="020B0604020202020204" pitchFamily="34" charset="0"/>
              <a:buChar char="•"/>
            </a:pPr>
            <a:endParaRPr lang="en-US" sz="1600" b="0" i="0" dirty="0">
              <a:solidFill>
                <a:srgbClr val="111111"/>
              </a:solidFill>
              <a:effectLst/>
              <a:latin typeface="-apple-system"/>
            </a:endParaRPr>
          </a:p>
        </p:txBody>
      </p:sp>
      <p:sp>
        <p:nvSpPr>
          <p:cNvPr id="4" name="Rectangle 3">
            <a:extLst>
              <a:ext uri="{FF2B5EF4-FFF2-40B4-BE49-F238E27FC236}">
                <a16:creationId xmlns:a16="http://schemas.microsoft.com/office/drawing/2014/main" id="{3427FD67-670D-E4DD-F9A3-3EFB478DCEE3}"/>
              </a:ext>
            </a:extLst>
          </p:cNvPr>
          <p:cNvSpPr/>
          <p:nvPr/>
        </p:nvSpPr>
        <p:spPr>
          <a:xfrm>
            <a:off x="0" y="6770451"/>
            <a:ext cx="12192000" cy="87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Squiggle Lines PNG Transparent Images Free Download | Vector Files | Pngtree">
            <a:extLst>
              <a:ext uri="{FF2B5EF4-FFF2-40B4-BE49-F238E27FC236}">
                <a16:creationId xmlns:a16="http://schemas.microsoft.com/office/drawing/2014/main" id="{F83A714F-8F96-0FD7-AE1B-3C91A412BF3D}"/>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rot="5400000">
            <a:off x="9221010" y="0"/>
            <a:ext cx="6770451" cy="67704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text on it&#10;&#10;Description automatically generated">
            <a:extLst>
              <a:ext uri="{FF2B5EF4-FFF2-40B4-BE49-F238E27FC236}">
                <a16:creationId xmlns:a16="http://schemas.microsoft.com/office/drawing/2014/main" id="{6D064CD4-0F00-F82B-AB34-28D4E2906481}"/>
              </a:ext>
            </a:extLst>
          </p:cNvPr>
          <p:cNvPicPr>
            <a:picLocks noChangeAspect="1"/>
          </p:cNvPicPr>
          <p:nvPr/>
        </p:nvPicPr>
        <p:blipFill>
          <a:blip r:embed="rId4">
            <a:alphaModFix amt="37000"/>
            <a:extLst>
              <a:ext uri="{28A0092B-C50C-407E-A947-70E740481C1C}">
                <a14:useLocalDpi xmlns:a14="http://schemas.microsoft.com/office/drawing/2010/main" val="0"/>
              </a:ext>
            </a:extLst>
          </a:blip>
          <a:stretch>
            <a:fillRect/>
          </a:stretch>
        </p:blipFill>
        <p:spPr>
          <a:xfrm>
            <a:off x="11132209" y="194553"/>
            <a:ext cx="806149" cy="622570"/>
          </a:xfrm>
          <a:prstGeom prst="rect">
            <a:avLst/>
          </a:prstGeom>
        </p:spPr>
      </p:pic>
      <p:pic>
        <p:nvPicPr>
          <p:cNvPr id="6" name="Picture 2" descr="Canvas Brand">
            <a:extLst>
              <a:ext uri="{FF2B5EF4-FFF2-40B4-BE49-F238E27FC236}">
                <a16:creationId xmlns:a16="http://schemas.microsoft.com/office/drawing/2014/main" id="{1FBF6A50-E769-5640-365F-B9C730E9419F}"/>
              </a:ext>
            </a:extLst>
          </p:cNvPr>
          <p:cNvPicPr>
            <a:picLocks noChangeAspect="1" noChangeArrowheads="1"/>
          </p:cNvPicPr>
          <p:nvPr/>
        </p:nvPicPr>
        <p:blipFill>
          <a:blip r:embed="rId5">
            <a:alphaModFix amt="26000"/>
            <a:extLst>
              <a:ext uri="{28A0092B-C50C-407E-A947-70E740481C1C}">
                <a14:useLocalDpi xmlns:a14="http://schemas.microsoft.com/office/drawing/2010/main" val="0"/>
              </a:ext>
            </a:extLst>
          </a:blip>
          <a:srcRect/>
          <a:stretch>
            <a:fillRect/>
          </a:stretch>
        </p:blipFill>
        <p:spPr bwMode="auto">
          <a:xfrm>
            <a:off x="10778656" y="5591974"/>
            <a:ext cx="1012637" cy="100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59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A793-D1AE-F9A8-571F-41E08B634AC6}"/>
              </a:ext>
            </a:extLst>
          </p:cNvPr>
          <p:cNvSpPr>
            <a:spLocks noGrp="1"/>
          </p:cNvSpPr>
          <p:nvPr>
            <p:ph type="title"/>
          </p:nvPr>
        </p:nvSpPr>
        <p:spPr>
          <a:xfrm>
            <a:off x="492761" y="0"/>
            <a:ext cx="10515600" cy="1325563"/>
          </a:xfrm>
        </p:spPr>
        <p:txBody>
          <a:bodyPr>
            <a:normAutofit/>
          </a:bodyPr>
          <a:lstStyle/>
          <a:p>
            <a:pPr marL="0" marR="0">
              <a:lnSpc>
                <a:spcPct val="107000"/>
              </a:lnSpc>
              <a:spcBef>
                <a:spcPts val="0"/>
              </a:spcBef>
              <a:spcAft>
                <a:spcPts val="800"/>
              </a:spcAft>
            </a:pPr>
            <a:r>
              <a:rPr lang="en-US" sz="3600" b="1" kern="0" dirty="0">
                <a:solidFill>
                  <a:srgbClr val="0070C0"/>
                </a:solidFill>
                <a:effectLst/>
                <a:latin typeface="+mn-lt"/>
                <a:ea typeface="Times New Roman" panose="02020603050405020304" pitchFamily="18" charset="0"/>
                <a:cs typeface="Times New Roman" panose="02020603050405020304" pitchFamily="18" charset="0"/>
              </a:rPr>
              <a:t>Recap of Universal Design for Learning (UDL)</a:t>
            </a:r>
            <a:endParaRPr lang="en-US" sz="3600" kern="100" dirty="0">
              <a:solidFill>
                <a:srgbClr val="0070C0"/>
              </a:solidFill>
              <a:effectLst/>
              <a:latin typeface="+mn-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539701A-3974-11CE-0995-9473E6C3A58C}"/>
              </a:ext>
            </a:extLst>
          </p:cNvPr>
          <p:cNvSpPr>
            <a:spLocks noGrp="1"/>
          </p:cNvSpPr>
          <p:nvPr>
            <p:ph idx="1"/>
          </p:nvPr>
        </p:nvSpPr>
        <p:spPr>
          <a:xfrm>
            <a:off x="492761" y="1149025"/>
            <a:ext cx="10643572" cy="5533877"/>
          </a:xfrm>
        </p:spPr>
        <p:txBody>
          <a:bodyPr>
            <a:normAutofit fontScale="85000" lnSpcReduction="10000"/>
          </a:bodyPr>
          <a:lstStyle/>
          <a:p>
            <a:pPr marL="0" marR="0" indent="0">
              <a:lnSpc>
                <a:spcPct val="107000"/>
              </a:lnSpc>
              <a:spcBef>
                <a:spcPts val="0"/>
              </a:spcBef>
              <a:spcAft>
                <a:spcPts val="800"/>
              </a:spcAft>
              <a:buNone/>
            </a:pPr>
            <a:r>
              <a:rPr lang="en-US" sz="1900" b="1" kern="0" dirty="0">
                <a:effectLst/>
                <a:ea typeface="Times New Roman" panose="02020603050405020304" pitchFamily="18" charset="0"/>
                <a:cs typeface="Times New Roman" panose="02020603050405020304" pitchFamily="18" charset="0"/>
              </a:rPr>
              <a:t>Universal Design for Learning (UDL)</a:t>
            </a:r>
            <a:r>
              <a:rPr lang="en-US" sz="1900" kern="0" dirty="0">
                <a:effectLst/>
                <a:ea typeface="Times New Roman" panose="02020603050405020304" pitchFamily="18" charset="0"/>
                <a:cs typeface="Times New Roman" panose="02020603050405020304" pitchFamily="18" charset="0"/>
              </a:rPr>
              <a:t> is an educational framework designed to give all students an equal opportunity to succeed. </a:t>
            </a:r>
            <a:r>
              <a:rPr lang="en-US" sz="1900" u="sng" kern="0" dirty="0">
                <a:effectLst/>
                <a:ea typeface="Times New Roman" panose="02020603050405020304" pitchFamily="18" charset="0"/>
                <a:cs typeface="Times New Roman" panose="02020603050405020304" pitchFamily="18" charset="0"/>
              </a:rPr>
              <a:t>It emphasizes flexibility in how students access material, engage with it, and demonstrate their knowledge</a:t>
            </a:r>
            <a:r>
              <a:rPr lang="en-US" sz="1900" kern="0" dirty="0">
                <a:effectLst/>
                <a:ea typeface="Times New Roman" panose="02020603050405020304" pitchFamily="18" charset="0"/>
                <a:cs typeface="Times New Roman" panose="02020603050405020304" pitchFamily="18" charset="0"/>
              </a:rPr>
              <a:t>.</a:t>
            </a:r>
            <a:endParaRPr lang="en-US" sz="1900" kern="1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100" b="1" kern="0" dirty="0">
                <a:solidFill>
                  <a:srgbClr val="C00000"/>
                </a:solidFill>
                <a:effectLst/>
                <a:ea typeface="Times New Roman" panose="02020603050405020304" pitchFamily="18" charset="0"/>
                <a:cs typeface="Times New Roman" panose="02020603050405020304" pitchFamily="18" charset="0"/>
              </a:rPr>
              <a:t>Key Principles of UDL:</a:t>
            </a:r>
            <a:endParaRPr lang="en-US" sz="2100" kern="100" dirty="0">
              <a:solidFill>
                <a:srgbClr val="C0000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900" b="1" kern="0" dirty="0">
                <a:effectLst/>
                <a:ea typeface="Times New Roman" panose="02020603050405020304" pitchFamily="18" charset="0"/>
                <a:cs typeface="Times New Roman" panose="02020603050405020304" pitchFamily="18" charset="0"/>
              </a:rPr>
              <a:t>Multiple Means of Engagement</a:t>
            </a:r>
            <a:r>
              <a:rPr lang="en-US" sz="1900" kern="0" dirty="0">
                <a:effectLst/>
                <a:ea typeface="Times New Roman" panose="02020603050405020304" pitchFamily="18" charset="0"/>
                <a:cs typeface="Times New Roman" panose="02020603050405020304" pitchFamily="18" charset="0"/>
              </a:rPr>
              <a:t>: This principle focuses on motivating students by offering choices and making learning relevant to their interests and needs.</a:t>
            </a:r>
            <a:endParaRPr lang="en-US" sz="1900" kern="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900" b="1" kern="0" dirty="0">
                <a:effectLst/>
                <a:ea typeface="Times New Roman" panose="02020603050405020304" pitchFamily="18" charset="0"/>
                <a:cs typeface="Times New Roman" panose="02020603050405020304" pitchFamily="18" charset="0"/>
              </a:rPr>
              <a:t>Multiple Means of Representation</a:t>
            </a:r>
            <a:r>
              <a:rPr lang="en-US" sz="1900" kern="0" dirty="0">
                <a:effectLst/>
                <a:ea typeface="Times New Roman" panose="02020603050405020304" pitchFamily="18" charset="0"/>
                <a:cs typeface="Times New Roman" panose="02020603050405020304" pitchFamily="18" charset="0"/>
              </a:rPr>
              <a:t>: This involves presenting information in various ways to cater to different learning styles and preferences.</a:t>
            </a:r>
            <a:endParaRPr lang="en-US" sz="1900" kern="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900" b="1" kern="0" dirty="0">
                <a:effectLst/>
                <a:ea typeface="Times New Roman" panose="02020603050405020304" pitchFamily="18" charset="0"/>
                <a:cs typeface="Times New Roman" panose="02020603050405020304" pitchFamily="18" charset="0"/>
              </a:rPr>
              <a:t>Multiple Means of Action and Expression</a:t>
            </a:r>
            <a:r>
              <a:rPr lang="en-US" sz="1900" kern="0" dirty="0">
                <a:effectLst/>
                <a:ea typeface="Times New Roman" panose="02020603050405020304" pitchFamily="18" charset="0"/>
                <a:cs typeface="Times New Roman" panose="02020603050405020304" pitchFamily="18" charset="0"/>
              </a:rPr>
              <a:t>: This allows students to demonstrate what they know in different ways, such as through writing, speaking, or creating projects.</a:t>
            </a:r>
            <a:endParaRPr lang="en-US" sz="1900" kern="1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100" b="1" kern="0" dirty="0">
                <a:solidFill>
                  <a:srgbClr val="C00000"/>
                </a:solidFill>
                <a:effectLst/>
                <a:ea typeface="Times New Roman" panose="02020603050405020304" pitchFamily="18" charset="0"/>
                <a:cs typeface="Times New Roman" panose="02020603050405020304" pitchFamily="18" charset="0"/>
              </a:rPr>
              <a:t>Why UDL is Important:</a:t>
            </a:r>
            <a:endParaRPr lang="en-US" sz="2100" kern="100" dirty="0">
              <a:solidFill>
                <a:srgbClr val="C0000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900" b="1" kern="0" dirty="0">
                <a:effectLst/>
                <a:ea typeface="Times New Roman" panose="02020603050405020304" pitchFamily="18" charset="0"/>
                <a:cs typeface="Times New Roman" panose="02020603050405020304" pitchFamily="18" charset="0"/>
              </a:rPr>
              <a:t>Inclusivity</a:t>
            </a:r>
            <a:r>
              <a:rPr lang="en-US" sz="1900" kern="0" dirty="0">
                <a:effectLst/>
                <a:ea typeface="Times New Roman" panose="02020603050405020304" pitchFamily="18" charset="0"/>
                <a:cs typeface="Times New Roman" panose="02020603050405020304" pitchFamily="18" charset="0"/>
              </a:rPr>
              <a:t>: UDL helps remove barriers to learning, making education more accessible to all students, including those with disabilities and English language learners</a:t>
            </a:r>
            <a:r>
              <a:rPr lang="en-US" sz="1900" kern="0" baseline="30000" dirty="0">
                <a:effectLst/>
                <a:ea typeface="Times New Roman" panose="02020603050405020304" pitchFamily="18" charset="0"/>
                <a:cs typeface="Times New Roman" panose="02020603050405020304" pitchFamily="18" charset="0"/>
              </a:rPr>
              <a:t>1</a:t>
            </a:r>
            <a:r>
              <a:rPr lang="en-US" sz="1900" kern="0" dirty="0">
                <a:effectLst/>
                <a:ea typeface="Times New Roman" panose="02020603050405020304" pitchFamily="18" charset="0"/>
                <a:cs typeface="Times New Roman" panose="02020603050405020304" pitchFamily="18" charset="0"/>
              </a:rPr>
              <a:t>.</a:t>
            </a:r>
            <a:endParaRPr lang="en-US" sz="1900" kern="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900" b="1" kern="0" dirty="0">
                <a:effectLst/>
                <a:ea typeface="Times New Roman" panose="02020603050405020304" pitchFamily="18" charset="0"/>
                <a:cs typeface="Times New Roman" panose="02020603050405020304" pitchFamily="18" charset="0"/>
              </a:rPr>
              <a:t>Flexibility</a:t>
            </a:r>
            <a:r>
              <a:rPr lang="en-US" sz="1900" kern="0" dirty="0">
                <a:effectLst/>
                <a:ea typeface="Times New Roman" panose="02020603050405020304" pitchFamily="18" charset="0"/>
                <a:cs typeface="Times New Roman" panose="02020603050405020304" pitchFamily="18" charset="0"/>
              </a:rPr>
              <a:t>: By offering various ways to learn and show understanding, UDL accommodates diverse learning styles and needs</a:t>
            </a:r>
            <a:r>
              <a:rPr lang="en-US" sz="1900" kern="0" baseline="30000" dirty="0">
                <a:effectLst/>
                <a:ea typeface="Times New Roman" panose="02020603050405020304" pitchFamily="18" charset="0"/>
                <a:cs typeface="Times New Roman" panose="02020603050405020304" pitchFamily="18" charset="0"/>
              </a:rPr>
              <a:t>2</a:t>
            </a:r>
            <a:r>
              <a:rPr lang="en-US" sz="1900" kern="0" dirty="0">
                <a:effectLst/>
                <a:ea typeface="Times New Roman" panose="02020603050405020304" pitchFamily="18" charset="0"/>
                <a:cs typeface="Times New Roman" panose="02020603050405020304" pitchFamily="18" charset="0"/>
              </a:rPr>
              <a:t>.</a:t>
            </a:r>
            <a:endParaRPr lang="en-US" sz="1900" kern="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900" b="1" kern="0" dirty="0">
                <a:effectLst/>
                <a:ea typeface="Times New Roman" panose="02020603050405020304" pitchFamily="18" charset="0"/>
                <a:cs typeface="Times New Roman" panose="02020603050405020304" pitchFamily="18" charset="0"/>
              </a:rPr>
              <a:t>Engagement</a:t>
            </a:r>
            <a:r>
              <a:rPr lang="en-US" sz="1900" kern="0" dirty="0">
                <a:effectLst/>
                <a:ea typeface="Times New Roman" panose="02020603050405020304" pitchFamily="18" charset="0"/>
                <a:cs typeface="Times New Roman" panose="02020603050405020304" pitchFamily="18" charset="0"/>
              </a:rPr>
              <a:t>: UDL strategies help keep students motivated and engaged by making learning relevant and providing choices</a:t>
            </a:r>
            <a:r>
              <a:rPr lang="en-US" sz="1900" kern="0" baseline="30000" dirty="0">
                <a:effectLst/>
                <a:ea typeface="Times New Roman" panose="02020603050405020304" pitchFamily="18" charset="0"/>
                <a:cs typeface="Times New Roman" panose="02020603050405020304" pitchFamily="18" charset="0"/>
              </a:rPr>
              <a:t>2</a:t>
            </a:r>
            <a:r>
              <a:rPr lang="en-US" sz="1900" kern="0" dirty="0">
                <a:effectLst/>
                <a:ea typeface="Times New Roman" panose="02020603050405020304" pitchFamily="18" charset="0"/>
                <a:cs typeface="Times New Roman" panose="02020603050405020304" pitchFamily="18" charset="0"/>
              </a:rPr>
              <a:t>.</a:t>
            </a:r>
            <a:endParaRPr lang="en-US" sz="1900" kern="1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900" b="1" kern="0" dirty="0">
                <a:effectLst/>
                <a:ea typeface="Times New Roman" panose="02020603050405020304" pitchFamily="18" charset="0"/>
                <a:cs typeface="Times New Roman" panose="02020603050405020304" pitchFamily="18" charset="0"/>
              </a:rPr>
              <a:t>Overall</a:t>
            </a:r>
            <a:r>
              <a:rPr lang="en-US" sz="1900" kern="0" dirty="0">
                <a:effectLst/>
                <a:ea typeface="Times New Roman" panose="02020603050405020304" pitchFamily="18" charset="0"/>
                <a:cs typeface="Times New Roman" panose="02020603050405020304" pitchFamily="18" charset="0"/>
              </a:rPr>
              <a:t>, UDL aims to create a more inclusive and effective learning environment for all students.</a:t>
            </a:r>
            <a:r>
              <a:rPr lang="en-US" sz="1900" kern="100" dirty="0">
                <a:ea typeface="Times New Roman" panose="02020603050405020304" pitchFamily="18" charset="0"/>
                <a:cs typeface="Times New Roman" panose="02020603050405020304" pitchFamily="18" charset="0"/>
              </a:rPr>
              <a:t> </a:t>
            </a:r>
            <a:r>
              <a:rPr lang="en-US" sz="1900" kern="0" dirty="0">
                <a:effectLst/>
                <a:ea typeface="Times New Roman" panose="02020603050405020304" pitchFamily="18" charset="0"/>
                <a:cs typeface="Times New Roman" panose="02020603050405020304" pitchFamily="18" charset="0"/>
              </a:rPr>
              <a:t>If you have any specific questions about UDL or how it can be implemented, feel free to ask! </a:t>
            </a:r>
            <a:r>
              <a:rPr lang="en-US" sz="1900" kern="0" dirty="0">
                <a:effectLst/>
                <a:ea typeface="Times New Roman" panose="02020603050405020304" pitchFamily="18" charset="0"/>
                <a:cs typeface="Times New Roman" panose="02020603050405020304" pitchFamily="18" charset="0"/>
                <a:hlinkClick r:id="rId3"/>
              </a:rPr>
              <a:t>merwin8@asu.edu</a:t>
            </a:r>
            <a:endParaRPr lang="en-US" sz="1900" kern="100" dirty="0">
              <a:effectLst/>
              <a:ea typeface="Calibri" panose="020F0502020204030204" pitchFamily="34" charset="0"/>
              <a:cs typeface="Times New Roman" panose="02020603050405020304" pitchFamily="18" charset="0"/>
            </a:endParaRPr>
          </a:p>
          <a:p>
            <a:pPr algn="l">
              <a:buFont typeface="Arial" panose="020B0604020202020204" pitchFamily="34" charset="0"/>
              <a:buChar char="•"/>
            </a:pPr>
            <a:endParaRPr lang="en-US" sz="1600" b="0" i="0" dirty="0">
              <a:solidFill>
                <a:srgbClr val="111111"/>
              </a:solidFill>
              <a:effectLst/>
              <a:latin typeface="-apple-system"/>
            </a:endParaRPr>
          </a:p>
        </p:txBody>
      </p:sp>
      <p:sp>
        <p:nvSpPr>
          <p:cNvPr id="4" name="Rectangle 3">
            <a:extLst>
              <a:ext uri="{FF2B5EF4-FFF2-40B4-BE49-F238E27FC236}">
                <a16:creationId xmlns:a16="http://schemas.microsoft.com/office/drawing/2014/main" id="{3427FD67-670D-E4DD-F9A3-3EFB478DCEE3}"/>
              </a:ext>
            </a:extLst>
          </p:cNvPr>
          <p:cNvSpPr/>
          <p:nvPr/>
        </p:nvSpPr>
        <p:spPr>
          <a:xfrm>
            <a:off x="0" y="6770451"/>
            <a:ext cx="12192000" cy="87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Squiggle Lines PNG Transparent Images Free Download | Vector Files | Pngtree">
            <a:extLst>
              <a:ext uri="{FF2B5EF4-FFF2-40B4-BE49-F238E27FC236}">
                <a16:creationId xmlns:a16="http://schemas.microsoft.com/office/drawing/2014/main" id="{F83A714F-8F96-0FD7-AE1B-3C91A412BF3D}"/>
              </a:ext>
            </a:extLst>
          </p:cNvPr>
          <p:cNvPicPr>
            <a:picLocks noChangeAspect="1" noChangeArrowheads="1"/>
          </p:cNvPicPr>
          <p:nvPr/>
        </p:nvPicPr>
        <p:blipFill>
          <a:blip r:embed="rId4">
            <a:alphaModFix amt="11000"/>
            <a:extLst>
              <a:ext uri="{28A0092B-C50C-407E-A947-70E740481C1C}">
                <a14:useLocalDpi xmlns:a14="http://schemas.microsoft.com/office/drawing/2010/main" val="0"/>
              </a:ext>
            </a:extLst>
          </a:blip>
          <a:srcRect/>
          <a:stretch>
            <a:fillRect/>
          </a:stretch>
        </p:blipFill>
        <p:spPr bwMode="auto">
          <a:xfrm rot="5400000">
            <a:off x="9221010" y="0"/>
            <a:ext cx="6770451" cy="67704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text on it&#10;&#10;Description automatically generated">
            <a:extLst>
              <a:ext uri="{FF2B5EF4-FFF2-40B4-BE49-F238E27FC236}">
                <a16:creationId xmlns:a16="http://schemas.microsoft.com/office/drawing/2014/main" id="{6D064CD4-0F00-F82B-AB34-28D4E2906481}"/>
              </a:ext>
            </a:extLst>
          </p:cNvPr>
          <p:cNvPicPr>
            <a:picLocks noChangeAspect="1"/>
          </p:cNvPicPr>
          <p:nvPr/>
        </p:nvPicPr>
        <p:blipFill>
          <a:blip r:embed="rId5">
            <a:alphaModFix amt="37000"/>
            <a:extLst>
              <a:ext uri="{28A0092B-C50C-407E-A947-70E740481C1C}">
                <a14:useLocalDpi xmlns:a14="http://schemas.microsoft.com/office/drawing/2010/main" val="0"/>
              </a:ext>
            </a:extLst>
          </a:blip>
          <a:stretch>
            <a:fillRect/>
          </a:stretch>
        </p:blipFill>
        <p:spPr>
          <a:xfrm>
            <a:off x="11207786" y="194553"/>
            <a:ext cx="730572" cy="564204"/>
          </a:xfrm>
          <a:prstGeom prst="rect">
            <a:avLst/>
          </a:prstGeom>
        </p:spPr>
      </p:pic>
      <p:pic>
        <p:nvPicPr>
          <p:cNvPr id="6" name="Picture 2" descr="Canvas Brand">
            <a:extLst>
              <a:ext uri="{FF2B5EF4-FFF2-40B4-BE49-F238E27FC236}">
                <a16:creationId xmlns:a16="http://schemas.microsoft.com/office/drawing/2014/main" id="{1FBF6A50-E769-5640-365F-B9C730E9419F}"/>
              </a:ext>
            </a:extLst>
          </p:cNvPr>
          <p:cNvPicPr>
            <a:picLocks noChangeAspect="1" noChangeArrowheads="1"/>
          </p:cNvPicPr>
          <p:nvPr/>
        </p:nvPicPr>
        <p:blipFill>
          <a:blip r:embed="rId6">
            <a:alphaModFix amt="26000"/>
            <a:extLst>
              <a:ext uri="{28A0092B-C50C-407E-A947-70E740481C1C}">
                <a14:useLocalDpi xmlns:a14="http://schemas.microsoft.com/office/drawing/2010/main" val="0"/>
              </a:ext>
            </a:extLst>
          </a:blip>
          <a:srcRect/>
          <a:stretch>
            <a:fillRect/>
          </a:stretch>
        </p:blipFill>
        <p:spPr bwMode="auto">
          <a:xfrm>
            <a:off x="10778656" y="5591974"/>
            <a:ext cx="1012637" cy="100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585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A793-D1AE-F9A8-571F-41E08B634AC6}"/>
              </a:ext>
            </a:extLst>
          </p:cNvPr>
          <p:cNvSpPr>
            <a:spLocks noGrp="1"/>
          </p:cNvSpPr>
          <p:nvPr>
            <p:ph type="title"/>
          </p:nvPr>
        </p:nvSpPr>
        <p:spPr>
          <a:xfrm>
            <a:off x="4695110" y="1005408"/>
            <a:ext cx="5246558" cy="1325563"/>
          </a:xfrm>
        </p:spPr>
        <p:txBody>
          <a:bodyPr>
            <a:noAutofit/>
          </a:bodyPr>
          <a:lstStyle/>
          <a:p>
            <a:pPr marL="0" marR="0">
              <a:lnSpc>
                <a:spcPct val="107000"/>
              </a:lnSpc>
              <a:spcBef>
                <a:spcPts val="0"/>
              </a:spcBef>
              <a:spcAft>
                <a:spcPts val="800"/>
              </a:spcAft>
            </a:pPr>
            <a:br>
              <a:rPr lang="en-US" sz="8800" b="1" kern="0" dirty="0">
                <a:solidFill>
                  <a:srgbClr val="0070C0"/>
                </a:solidFill>
                <a:effectLst/>
                <a:latin typeface="+mn-lt"/>
                <a:ea typeface="Times New Roman" panose="02020603050405020304" pitchFamily="18" charset="0"/>
                <a:cs typeface="Times New Roman" panose="02020603050405020304" pitchFamily="18" charset="0"/>
              </a:rPr>
            </a:br>
            <a:br>
              <a:rPr lang="en-US" sz="8800" b="1" kern="0" dirty="0">
                <a:solidFill>
                  <a:srgbClr val="0070C0"/>
                </a:solidFill>
                <a:effectLst/>
                <a:latin typeface="+mn-lt"/>
                <a:ea typeface="Times New Roman" panose="02020603050405020304" pitchFamily="18" charset="0"/>
                <a:cs typeface="Times New Roman" panose="02020603050405020304" pitchFamily="18" charset="0"/>
              </a:rPr>
            </a:br>
            <a:r>
              <a:rPr lang="en-US" sz="8800" b="1" kern="0" dirty="0">
                <a:solidFill>
                  <a:srgbClr val="0070C0"/>
                </a:solidFill>
                <a:effectLst/>
                <a:latin typeface="+mn-lt"/>
                <a:ea typeface="Times New Roman" panose="02020603050405020304" pitchFamily="18" charset="0"/>
                <a:cs typeface="Times New Roman" panose="02020603050405020304" pitchFamily="18" charset="0"/>
              </a:rPr>
              <a:t>Q&amp;A</a:t>
            </a:r>
            <a:endParaRPr lang="en-US" sz="8800" kern="100" dirty="0">
              <a:solidFill>
                <a:srgbClr val="0070C0"/>
              </a:solidFill>
              <a:effectLst/>
              <a:latin typeface="+mn-l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427FD67-670D-E4DD-F9A3-3EFB478DCEE3}"/>
              </a:ext>
            </a:extLst>
          </p:cNvPr>
          <p:cNvSpPr/>
          <p:nvPr/>
        </p:nvSpPr>
        <p:spPr>
          <a:xfrm>
            <a:off x="0" y="6770451"/>
            <a:ext cx="12192000" cy="87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Squiggle Lines PNG Transparent Images Free Download | Vector Files | Pngtree">
            <a:extLst>
              <a:ext uri="{FF2B5EF4-FFF2-40B4-BE49-F238E27FC236}">
                <a16:creationId xmlns:a16="http://schemas.microsoft.com/office/drawing/2014/main" id="{F83A714F-8F96-0FD7-AE1B-3C91A412BF3D}"/>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rot="5400000">
            <a:off x="9221010" y="0"/>
            <a:ext cx="6770451" cy="67704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text on it&#10;&#10;Description automatically generated">
            <a:extLst>
              <a:ext uri="{FF2B5EF4-FFF2-40B4-BE49-F238E27FC236}">
                <a16:creationId xmlns:a16="http://schemas.microsoft.com/office/drawing/2014/main" id="{6D064CD4-0F00-F82B-AB34-28D4E2906481}"/>
              </a:ext>
            </a:extLst>
          </p:cNvPr>
          <p:cNvPicPr>
            <a:picLocks noChangeAspect="1"/>
          </p:cNvPicPr>
          <p:nvPr/>
        </p:nvPicPr>
        <p:blipFill>
          <a:blip r:embed="rId4">
            <a:alphaModFix amt="37000"/>
            <a:extLst>
              <a:ext uri="{28A0092B-C50C-407E-A947-70E740481C1C}">
                <a14:useLocalDpi xmlns:a14="http://schemas.microsoft.com/office/drawing/2010/main" val="0"/>
              </a:ext>
            </a:extLst>
          </a:blip>
          <a:stretch>
            <a:fillRect/>
          </a:stretch>
        </p:blipFill>
        <p:spPr>
          <a:xfrm>
            <a:off x="10936907" y="243192"/>
            <a:ext cx="1108455" cy="856034"/>
          </a:xfrm>
          <a:prstGeom prst="rect">
            <a:avLst/>
          </a:prstGeom>
        </p:spPr>
      </p:pic>
    </p:spTree>
    <p:extLst>
      <p:ext uri="{BB962C8B-B14F-4D97-AF65-F5344CB8AC3E}">
        <p14:creationId xmlns:p14="http://schemas.microsoft.com/office/powerpoint/2010/main" val="79508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quiggle Lines PNG Transparent Images Free Download | Vector Files | Pngtree">
            <a:extLst>
              <a:ext uri="{FF2B5EF4-FFF2-40B4-BE49-F238E27FC236}">
                <a16:creationId xmlns:a16="http://schemas.microsoft.com/office/drawing/2014/main" id="{F83A714F-8F96-0FD7-AE1B-3C91A412BF3D}"/>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rot="5400000">
            <a:off x="9221010" y="0"/>
            <a:ext cx="6770451" cy="67704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B1A793-D1AE-F9A8-571F-41E08B634AC6}"/>
              </a:ext>
            </a:extLst>
          </p:cNvPr>
          <p:cNvSpPr>
            <a:spLocks noGrp="1"/>
          </p:cNvSpPr>
          <p:nvPr>
            <p:ph type="title"/>
          </p:nvPr>
        </p:nvSpPr>
        <p:spPr>
          <a:xfrm>
            <a:off x="492761" y="0"/>
            <a:ext cx="10515600" cy="1325563"/>
          </a:xfrm>
        </p:spPr>
        <p:txBody>
          <a:bodyPr>
            <a:normAutofit/>
          </a:bodyPr>
          <a:lstStyle/>
          <a:p>
            <a:pPr marL="0" marR="0">
              <a:lnSpc>
                <a:spcPct val="100000"/>
              </a:lnSpc>
              <a:spcBef>
                <a:spcPts val="0"/>
              </a:spcBef>
              <a:spcAft>
                <a:spcPts val="750"/>
              </a:spcAft>
            </a:pPr>
            <a:r>
              <a:rPr lang="en-US" sz="2800" b="1" kern="0" dirty="0">
                <a:solidFill>
                  <a:srgbClr val="0045A2"/>
                </a:solidFill>
                <a:latin typeface="+mn-lt"/>
                <a:ea typeface="Times New Roman" panose="02020603050405020304" pitchFamily="18" charset="0"/>
                <a:cs typeface="Times New Roman" panose="02020603050405020304" pitchFamily="18" charset="0"/>
              </a:rPr>
              <a:t>(UDL) Simple List to Get Started</a:t>
            </a:r>
            <a:endParaRPr lang="en-US" sz="2800" b="1" kern="100" dirty="0">
              <a:solidFill>
                <a:srgbClr val="0045A2"/>
              </a:solidFill>
              <a:latin typeface="+mn-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539701A-3974-11CE-0995-9473E6C3A58C}"/>
              </a:ext>
            </a:extLst>
          </p:cNvPr>
          <p:cNvSpPr>
            <a:spLocks noGrp="1"/>
          </p:cNvSpPr>
          <p:nvPr>
            <p:ph idx="1"/>
          </p:nvPr>
        </p:nvSpPr>
        <p:spPr>
          <a:xfrm>
            <a:off x="492761" y="1033886"/>
            <a:ext cx="10643572" cy="5736565"/>
          </a:xfrm>
        </p:spPr>
        <p:txBody>
          <a:bodyPr>
            <a:normAutofit fontScale="92500" lnSpcReduction="20000"/>
          </a:bodyPr>
          <a:lstStyle/>
          <a:p>
            <a:pPr marL="342900" marR="0" lvl="0" indent="-342900">
              <a:lnSpc>
                <a:spcPct val="100000"/>
              </a:lnSpc>
              <a:spcBef>
                <a:spcPts val="0"/>
              </a:spcBef>
              <a:spcAft>
                <a:spcPts val="600"/>
              </a:spcAft>
              <a:buSzPts val="1000"/>
              <a:buFont typeface="+mj-lt"/>
              <a:buAutoNum type="arabicPeriod"/>
              <a:tabLst>
                <a:tab pos="457200" algn="l"/>
              </a:tabLst>
            </a:pPr>
            <a: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Communicate with students: Make it clear how students can contact you, and provide multiple communication options. For example, you can include your contact information on the homepage and syllabus, and use Canvas announcements. </a:t>
            </a:r>
            <a:b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br>
            <a:endParaRPr lang="en-US" sz="1600" kern="100" dirty="0">
              <a:solidFill>
                <a:srgbClr val="001D3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SzPts val="1000"/>
              <a:buFont typeface="+mj-lt"/>
              <a:buAutoNum type="arabicPeriod"/>
              <a:tabLst>
                <a:tab pos="457200" algn="l"/>
              </a:tabLst>
            </a:pPr>
            <a: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Create a welcoming homepage: Include relevant buttons, media, and contact information on the homepage.</a:t>
            </a:r>
            <a:b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br>
            <a: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US" sz="1600" kern="100" dirty="0">
              <a:solidFill>
                <a:srgbClr val="001D3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SzPts val="1000"/>
              <a:buFont typeface="+mj-lt"/>
              <a:buAutoNum type="arabicPeriod"/>
              <a:tabLst>
                <a:tab pos="457200" algn="l"/>
              </a:tabLst>
            </a:pPr>
            <a: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Use discussions: Before each topic, use discussions to help students reflect on the topic's relevance and what they hope to achieve from it. </a:t>
            </a:r>
            <a:b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br>
            <a:endParaRPr lang="en-US" sz="1600" kern="100" dirty="0">
              <a:solidFill>
                <a:srgbClr val="001D3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SzPts val="1000"/>
              <a:buFont typeface="+mj-lt"/>
              <a:buAutoNum type="arabicPeriod"/>
              <a:tabLst>
                <a:tab pos="457200" algn="l"/>
              </a:tabLst>
            </a:pPr>
            <a: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Use mastery paths: Give students the option to choose which relevant work to complete in a module. </a:t>
            </a:r>
            <a:b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br>
            <a:endParaRPr lang="en-US" sz="1600" kern="100" dirty="0">
              <a:solidFill>
                <a:srgbClr val="001D3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SzPts val="1000"/>
              <a:buFont typeface="+mj-lt"/>
              <a:buAutoNum type="arabicPeriod"/>
              <a:tabLst>
                <a:tab pos="457200" algn="l"/>
              </a:tabLst>
            </a:pPr>
            <a: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Provide multiple means of representation: Use Canvas Pages to include audiovisual resources, and make students aware of alternative document formats. </a:t>
            </a:r>
            <a:b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br>
            <a:endParaRPr lang="en-US" sz="1600" kern="100" dirty="0">
              <a:solidFill>
                <a:srgbClr val="001D3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SzPts val="1000"/>
              <a:buFont typeface="+mj-lt"/>
              <a:buAutoNum type="arabicPeriod"/>
              <a:tabLst>
                <a:tab pos="457200" algn="l"/>
              </a:tabLst>
            </a:pPr>
            <a: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Organize content: Use a consistent module format, and organize modules by weeks or units. </a:t>
            </a:r>
            <a:b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br>
            <a:endParaRPr lang="en-US" sz="1600" kern="100" dirty="0">
              <a:solidFill>
                <a:srgbClr val="001D3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SzPts val="1000"/>
              <a:buFont typeface="+mj-lt"/>
              <a:buAutoNum type="arabicPeriod"/>
              <a:tabLst>
                <a:tab pos="457200" algn="l"/>
              </a:tabLst>
            </a:pPr>
            <a: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Number assignments: Number assignments to improve navigation, and use keywords to indicate the topic. </a:t>
            </a:r>
            <a:b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br>
            <a:endParaRPr lang="en-US" sz="1600" kern="100" dirty="0">
              <a:solidFill>
                <a:srgbClr val="001D3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SzPts val="1000"/>
              <a:buFont typeface="+mj-lt"/>
              <a:buAutoNum type="arabicPeriod"/>
              <a:tabLst>
                <a:tab pos="457200" algn="l"/>
              </a:tabLst>
            </a:pPr>
            <a: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Provide feedback: Leave personalized comments for each student using recorded audio or video. </a:t>
            </a:r>
            <a:b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br>
            <a:endParaRPr lang="en-US" sz="1600" kern="100" dirty="0">
              <a:solidFill>
                <a:srgbClr val="001D3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SzPts val="1000"/>
              <a:buFont typeface="+mj-lt"/>
              <a:buAutoNum type="arabicPeriod"/>
              <a:tabLst>
                <a:tab pos="457200" algn="l"/>
              </a:tabLst>
            </a:pPr>
            <a: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Establish clear outcomes: Start with clear learning objectives, and anticipate learner variability. </a:t>
            </a:r>
            <a:b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br>
            <a:endParaRPr lang="en-US" sz="1600" kern="100" dirty="0">
              <a:solidFill>
                <a:srgbClr val="001D3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SzPts val="1000"/>
              <a:buFont typeface="+mj-lt"/>
              <a:buAutoNum type="arabicPeriod"/>
              <a:tabLst>
                <a:tab pos="457200" algn="l"/>
              </a:tabLst>
            </a:pPr>
            <a: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Name modules consistently: Use consistent naming for modules, such as Module 1, Module 2, and so on. </a:t>
            </a:r>
            <a:b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br>
            <a:endPar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SzPts val="1000"/>
              <a:buFont typeface="+mj-lt"/>
              <a:buAutoNum type="arabicPeriod"/>
              <a:tabLst>
                <a:tab pos="457200" algn="l"/>
              </a:tabLst>
            </a:pPr>
            <a: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You can also check out the Course Evaluation Checklist for more examples of Canvas tools that align</a:t>
            </a:r>
            <a:b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br>
            <a:r>
              <a:rPr lang="en-US" sz="16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with UDL principles.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427FD67-670D-E4DD-F9A3-3EFB478DCEE3}"/>
              </a:ext>
            </a:extLst>
          </p:cNvPr>
          <p:cNvSpPr/>
          <p:nvPr/>
        </p:nvSpPr>
        <p:spPr>
          <a:xfrm>
            <a:off x="0" y="6770451"/>
            <a:ext cx="12192000" cy="87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text on it&#10;&#10;Description automatically generated">
            <a:extLst>
              <a:ext uri="{FF2B5EF4-FFF2-40B4-BE49-F238E27FC236}">
                <a16:creationId xmlns:a16="http://schemas.microsoft.com/office/drawing/2014/main" id="{6D064CD4-0F00-F82B-AB34-28D4E2906481}"/>
              </a:ext>
            </a:extLst>
          </p:cNvPr>
          <p:cNvPicPr>
            <a:picLocks noChangeAspect="1"/>
          </p:cNvPicPr>
          <p:nvPr/>
        </p:nvPicPr>
        <p:blipFill>
          <a:blip r:embed="rId4">
            <a:alphaModFix amt="37000"/>
            <a:extLst>
              <a:ext uri="{28A0092B-C50C-407E-A947-70E740481C1C}">
                <a14:useLocalDpi xmlns:a14="http://schemas.microsoft.com/office/drawing/2010/main" val="0"/>
              </a:ext>
            </a:extLst>
          </a:blip>
          <a:stretch>
            <a:fillRect/>
          </a:stretch>
        </p:blipFill>
        <p:spPr>
          <a:xfrm>
            <a:off x="11207786" y="194553"/>
            <a:ext cx="730572" cy="564204"/>
          </a:xfrm>
          <a:prstGeom prst="rect">
            <a:avLst/>
          </a:prstGeom>
        </p:spPr>
      </p:pic>
      <p:pic>
        <p:nvPicPr>
          <p:cNvPr id="6" name="Picture 2" descr="Canvas Brand">
            <a:extLst>
              <a:ext uri="{FF2B5EF4-FFF2-40B4-BE49-F238E27FC236}">
                <a16:creationId xmlns:a16="http://schemas.microsoft.com/office/drawing/2014/main" id="{1FBF6A50-E769-5640-365F-B9C730E9419F}"/>
              </a:ext>
            </a:extLst>
          </p:cNvPr>
          <p:cNvPicPr>
            <a:picLocks noChangeAspect="1" noChangeArrowheads="1"/>
          </p:cNvPicPr>
          <p:nvPr/>
        </p:nvPicPr>
        <p:blipFill>
          <a:blip r:embed="rId5">
            <a:alphaModFix amt="26000"/>
            <a:extLst>
              <a:ext uri="{28A0092B-C50C-407E-A947-70E740481C1C}">
                <a14:useLocalDpi xmlns:a14="http://schemas.microsoft.com/office/drawing/2010/main" val="0"/>
              </a:ext>
            </a:extLst>
          </a:blip>
          <a:srcRect/>
          <a:stretch>
            <a:fillRect/>
          </a:stretch>
        </p:blipFill>
        <p:spPr bwMode="auto">
          <a:xfrm>
            <a:off x="10778656" y="5591974"/>
            <a:ext cx="1012637" cy="100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087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763BB-99C0-990A-85F3-485DF9DEA3D1}"/>
              </a:ext>
            </a:extLst>
          </p:cNvPr>
          <p:cNvSpPr>
            <a:spLocks noGrp="1"/>
          </p:cNvSpPr>
          <p:nvPr>
            <p:ph type="title"/>
          </p:nvPr>
        </p:nvSpPr>
        <p:spPr>
          <a:xfrm>
            <a:off x="838200" y="271178"/>
            <a:ext cx="10515600" cy="1325563"/>
          </a:xfrm>
        </p:spPr>
        <p:txBody>
          <a:bodyPr>
            <a:normAutofit/>
          </a:bodyPr>
          <a:lstStyle/>
          <a:p>
            <a:r>
              <a:rPr lang="en-US" sz="3200" b="1" dirty="0">
                <a:solidFill>
                  <a:srgbClr val="0070C0"/>
                </a:solidFill>
                <a:latin typeface="+mn-lt"/>
              </a:rPr>
              <a:t>Sources/Citations</a:t>
            </a:r>
          </a:p>
        </p:txBody>
      </p:sp>
      <p:sp>
        <p:nvSpPr>
          <p:cNvPr id="3" name="Content Placeholder 2">
            <a:extLst>
              <a:ext uri="{FF2B5EF4-FFF2-40B4-BE49-F238E27FC236}">
                <a16:creationId xmlns:a16="http://schemas.microsoft.com/office/drawing/2014/main" id="{8E99EA62-C052-8786-B7BA-3B2CBAFDD868}"/>
              </a:ext>
            </a:extLst>
          </p:cNvPr>
          <p:cNvSpPr>
            <a:spLocks noGrp="1"/>
          </p:cNvSpPr>
          <p:nvPr>
            <p:ph idx="1"/>
          </p:nvPr>
        </p:nvSpPr>
        <p:spPr>
          <a:xfrm>
            <a:off x="838200" y="1572702"/>
            <a:ext cx="10515600" cy="4351338"/>
          </a:xfrm>
        </p:spPr>
        <p:txBody>
          <a:bodyPr>
            <a:normAutofit fontScale="92500" lnSpcReduction="10000"/>
          </a:bodyPr>
          <a:lstStyle/>
          <a:p>
            <a:r>
              <a:rPr lang="en-US" sz="1700" b="0" i="0" dirty="0">
                <a:solidFill>
                  <a:srgbClr val="111111"/>
                </a:solidFill>
                <a:effectLst/>
              </a:rPr>
              <a:t>CAST. (2024). Universal Design for Learning Guidelines. </a:t>
            </a:r>
            <a:r>
              <a:rPr lang="en-US" sz="1700" b="0" i="0" dirty="0">
                <a:effectLst/>
              </a:rPr>
              <a:t>Retrieved from </a:t>
            </a:r>
            <a:r>
              <a:rPr lang="en-US" sz="1700" b="0" i="0" u="none" strike="noStrike" dirty="0">
                <a:effectLst/>
              </a:rPr>
              <a:t>https://udlguidelines.cast.org/</a:t>
            </a:r>
          </a:p>
          <a:p>
            <a:r>
              <a:rPr lang="en-US" sz="1700" b="0" i="0" dirty="0">
                <a:solidFill>
                  <a:srgbClr val="111111"/>
                </a:solidFill>
                <a:effectLst/>
              </a:rPr>
              <a:t>Greene, J. A. (2024). Unraveling Challenges with the Implementation of Universal Design for Learning: A Systematic Literature Review. </a:t>
            </a:r>
            <a:r>
              <a:rPr lang="en-US" sz="1700" b="0" i="1" dirty="0">
                <a:solidFill>
                  <a:srgbClr val="111111"/>
                </a:solidFill>
                <a:effectLst/>
              </a:rPr>
              <a:t>Educational Psychology Review, 36</a:t>
            </a:r>
            <a:r>
              <a:rPr lang="en-US" sz="1700" b="0" i="0" dirty="0">
                <a:solidFill>
                  <a:srgbClr val="111111"/>
                </a:solidFill>
                <a:effectLst/>
              </a:rPr>
              <a:t>(35). </a:t>
            </a:r>
            <a:r>
              <a:rPr lang="en-US" sz="1700" b="0" i="0" dirty="0">
                <a:effectLst/>
              </a:rPr>
              <a:t>Retrieved from </a:t>
            </a:r>
            <a:r>
              <a:rPr lang="en-US" sz="1700" b="0" i="0" u="none" strike="noStrike" dirty="0">
                <a:effectLst/>
              </a:rPr>
              <a:t>https://link.springer.com/article/10.1007/s10648-024-09860-7</a:t>
            </a:r>
          </a:p>
          <a:p>
            <a:r>
              <a:rPr lang="en-US" sz="1700" kern="0" dirty="0" err="1">
                <a:ea typeface="Times New Roman" panose="02020603050405020304" pitchFamily="18" charset="0"/>
                <a:cs typeface="Times New Roman" panose="02020603050405020304" pitchFamily="18" charset="0"/>
              </a:rPr>
              <a:t>Gruba</a:t>
            </a:r>
            <a:r>
              <a:rPr lang="en-US" sz="1700" kern="0" dirty="0">
                <a:ea typeface="Times New Roman" panose="02020603050405020304" pitchFamily="18" charset="0"/>
                <a:cs typeface="Times New Roman" panose="02020603050405020304" pitchFamily="18" charset="0"/>
              </a:rPr>
              <a:t>, P., &amp; </a:t>
            </a:r>
            <a:r>
              <a:rPr lang="en-US" sz="1700" kern="0" dirty="0" err="1">
                <a:ea typeface="Times New Roman" panose="02020603050405020304" pitchFamily="18" charset="0"/>
                <a:cs typeface="Times New Roman" panose="02020603050405020304" pitchFamily="18" charset="0"/>
              </a:rPr>
              <a:t>Hinkelman</a:t>
            </a:r>
            <a:r>
              <a:rPr lang="en-US" sz="1700" kern="0" dirty="0">
                <a:ea typeface="Times New Roman" panose="02020603050405020304" pitchFamily="18" charset="0"/>
                <a:cs typeface="Times New Roman" panose="02020603050405020304" pitchFamily="18" charset="0"/>
              </a:rPr>
              <a:t>, J. (2021). UDL and Student Retention: The Impact of Learning Design on At-Risk Students. </a:t>
            </a:r>
            <a:r>
              <a:rPr lang="en-US" sz="1700" i="1" kern="0" dirty="0">
                <a:ea typeface="Times New Roman" panose="02020603050405020304" pitchFamily="18" charset="0"/>
                <a:cs typeface="Times New Roman" panose="02020603050405020304" pitchFamily="18" charset="0"/>
              </a:rPr>
              <a:t>International Journal of Learning, Teaching and Educational Research</a:t>
            </a:r>
            <a:r>
              <a:rPr lang="en-US" sz="1700" kern="0" dirty="0">
                <a:ea typeface="Times New Roman" panose="02020603050405020304" pitchFamily="18" charset="0"/>
                <a:cs typeface="Times New Roman" panose="02020603050405020304" pitchFamily="18" charset="0"/>
              </a:rPr>
              <a:t>, 19(5), 22-38.</a:t>
            </a:r>
            <a:endParaRPr lang="en-US" sz="1700" kern="0" dirty="0">
              <a:effectLst/>
              <a:ea typeface="Times New Roman" panose="02020603050405020304" pitchFamily="18" charset="0"/>
              <a:cs typeface="Times New Roman" panose="02020603050405020304" pitchFamily="18" charset="0"/>
            </a:endParaRPr>
          </a:p>
          <a:p>
            <a:r>
              <a:rPr lang="en-US" sz="1700" kern="0" dirty="0">
                <a:effectLst/>
                <a:ea typeface="Times New Roman" panose="02020603050405020304" pitchFamily="18" charset="0"/>
                <a:cs typeface="Times New Roman" panose="02020603050405020304" pitchFamily="18" charset="0"/>
              </a:rPr>
              <a:t>Hall, T. E., Vue, G., &amp; Meyer, A. (2020). The Impact of UDL on Student Outcomes. </a:t>
            </a:r>
            <a:r>
              <a:rPr lang="en-US" sz="1700" i="1" kern="0" dirty="0">
                <a:effectLst/>
                <a:ea typeface="Times New Roman" panose="02020603050405020304" pitchFamily="18" charset="0"/>
                <a:cs typeface="Times New Roman" panose="02020603050405020304" pitchFamily="18" charset="0"/>
              </a:rPr>
              <a:t>Journal of Educational Psychology</a:t>
            </a:r>
            <a:r>
              <a:rPr lang="en-US" sz="1700" kern="0" dirty="0">
                <a:effectLst/>
                <a:ea typeface="Times New Roman" panose="02020603050405020304" pitchFamily="18" charset="0"/>
                <a:cs typeface="Times New Roman" panose="02020603050405020304" pitchFamily="18" charset="0"/>
              </a:rPr>
              <a:t>, 112(1), 125-138.</a:t>
            </a:r>
          </a:p>
          <a:p>
            <a:r>
              <a:rPr lang="en-US" sz="1700" b="0" i="0" dirty="0">
                <a:solidFill>
                  <a:srgbClr val="111111"/>
                </a:solidFill>
                <a:effectLst/>
              </a:rPr>
              <a:t>Instructure Community. (2017). Implementing Universal Design for Learning on Canvas. </a:t>
            </a:r>
            <a:r>
              <a:rPr lang="en-US" sz="1700" b="0" i="0" dirty="0">
                <a:effectLst/>
              </a:rPr>
              <a:t>Retrieved from </a:t>
            </a:r>
            <a:r>
              <a:rPr lang="en-US" sz="1700" b="0" i="0" u="none" strike="noStrike" dirty="0">
                <a:effectLst/>
              </a:rPr>
              <a:t>https://community.canvaslms.com/t5/Canvas-LMS-Blog/Implementing-Universal-Design-for-Learning-on-Canvas/ba-p/271887</a:t>
            </a:r>
            <a:endParaRPr lang="en-US" sz="1700" kern="0" dirty="0">
              <a:effectLst/>
              <a:ea typeface="Times New Roman" panose="02020603050405020304" pitchFamily="18" charset="0"/>
              <a:cs typeface="Times New Roman" panose="02020603050405020304" pitchFamily="18" charset="0"/>
            </a:endParaRPr>
          </a:p>
          <a:p>
            <a:r>
              <a:rPr lang="en-US" sz="1700" kern="0" dirty="0">
                <a:effectLst/>
                <a:ea typeface="Times New Roman" panose="02020603050405020304" pitchFamily="18" charset="0"/>
                <a:cs typeface="Times New Roman" panose="02020603050405020304" pitchFamily="18" charset="0"/>
              </a:rPr>
              <a:t>Meyer, A., &amp; Rose, D. H. (2019). </a:t>
            </a:r>
            <a:r>
              <a:rPr lang="en-US" sz="1700" i="1" kern="0" dirty="0">
                <a:effectLst/>
                <a:ea typeface="Times New Roman" panose="02020603050405020304" pitchFamily="18" charset="0"/>
                <a:cs typeface="Times New Roman" panose="02020603050405020304" pitchFamily="18" charset="0"/>
              </a:rPr>
              <a:t>Universal Design for Learning: Theory and Practice</a:t>
            </a:r>
            <a:r>
              <a:rPr lang="en-US" sz="1700" kern="0" dirty="0">
                <a:effectLst/>
                <a:ea typeface="Times New Roman" panose="02020603050405020304" pitchFamily="18" charset="0"/>
                <a:cs typeface="Times New Roman" panose="02020603050405020304" pitchFamily="18" charset="0"/>
              </a:rPr>
              <a:t>. CAST Professional Publishing.</a:t>
            </a:r>
          </a:p>
          <a:p>
            <a:r>
              <a:rPr lang="en-US" sz="1700" kern="0" dirty="0">
                <a:effectLst/>
                <a:ea typeface="Times New Roman" panose="02020603050405020304" pitchFamily="18" charset="0"/>
                <a:cs typeface="Times New Roman" panose="02020603050405020304" pitchFamily="18" charset="0"/>
              </a:rPr>
              <a:t>McGuire, J. M., &amp; Scott, S. S. (2021). Universal Design and its Impact on Student Engagement. </a:t>
            </a:r>
            <a:r>
              <a:rPr lang="en-US" sz="1700" i="1" kern="0" dirty="0">
                <a:effectLst/>
                <a:ea typeface="Times New Roman" panose="02020603050405020304" pitchFamily="18" charset="0"/>
                <a:cs typeface="Times New Roman" panose="02020603050405020304" pitchFamily="18" charset="0"/>
              </a:rPr>
              <a:t>International Journal of Teaching and Learning in Higher Education</a:t>
            </a:r>
            <a:r>
              <a:rPr lang="en-US" sz="1700" kern="0" dirty="0">
                <a:effectLst/>
                <a:ea typeface="Times New Roman" panose="02020603050405020304" pitchFamily="18" charset="0"/>
                <a:cs typeface="Times New Roman" panose="02020603050405020304" pitchFamily="18" charset="0"/>
              </a:rPr>
              <a:t>, 33(1), 45-55.</a:t>
            </a:r>
            <a:endParaRPr lang="en-US" sz="1700" kern="100" dirty="0">
              <a:effectLst/>
              <a:ea typeface="Calibri" panose="020F0502020204030204" pitchFamily="34" charset="0"/>
              <a:cs typeface="Times New Roman" panose="02020603050405020304" pitchFamily="18" charset="0"/>
            </a:endParaRPr>
          </a:p>
          <a:p>
            <a:r>
              <a:rPr lang="en-US" sz="1700" kern="0" dirty="0">
                <a:ea typeface="Times New Roman" panose="02020603050405020304" pitchFamily="18" charset="0"/>
                <a:cs typeface="Times New Roman" panose="02020603050405020304" pitchFamily="18" charset="0"/>
              </a:rPr>
              <a:t>Rose, D. H., Meyer, A., &amp; Gordon, D. (2020). </a:t>
            </a:r>
            <a:r>
              <a:rPr lang="en-US" sz="1700" i="1" kern="0" dirty="0">
                <a:ea typeface="Times New Roman" panose="02020603050405020304" pitchFamily="18" charset="0"/>
                <a:cs typeface="Times New Roman" panose="02020603050405020304" pitchFamily="18" charset="0"/>
              </a:rPr>
              <a:t>Universal Design for Learning: Theory and Practice</a:t>
            </a:r>
            <a:r>
              <a:rPr lang="en-US" sz="1700" kern="0" dirty="0">
                <a:ea typeface="Times New Roman" panose="02020603050405020304" pitchFamily="18" charset="0"/>
                <a:cs typeface="Times New Roman" panose="02020603050405020304" pitchFamily="18" charset="0"/>
              </a:rPr>
              <a:t>. CAST Professional Publishing.</a:t>
            </a:r>
          </a:p>
          <a:p>
            <a:endParaRPr lang="en-US" sz="3200" kern="100" dirty="0">
              <a:effectLst/>
              <a:ea typeface="Calibri" panose="020F0502020204030204" pitchFamily="34" charset="0"/>
              <a:cs typeface="Times New Roman" panose="02020603050405020304" pitchFamily="18" charset="0"/>
            </a:endParaRPr>
          </a:p>
          <a:p>
            <a:endParaRPr lang="en-US" sz="3200" kern="100" dirty="0">
              <a:effectLst/>
              <a:ea typeface="Calibri" panose="020F0502020204030204" pitchFamily="34" charset="0"/>
              <a:cs typeface="Times New Roman" panose="02020603050405020304" pitchFamily="18" charset="0"/>
            </a:endParaRPr>
          </a:p>
          <a:p>
            <a:pPr marL="0" indent="0">
              <a:buNone/>
            </a:pPr>
            <a:endParaRPr lang="en-US" sz="3200" kern="100" dirty="0">
              <a:effectLst/>
              <a:ea typeface="Calibri" panose="020F0502020204030204" pitchFamily="34" charset="0"/>
              <a:cs typeface="Times New Roman" panose="02020603050405020304" pitchFamily="18" charset="0"/>
            </a:endParaRPr>
          </a:p>
          <a:p>
            <a:endParaRPr lang="en-US" sz="3200" kern="100" dirty="0">
              <a:effectLst/>
              <a:ea typeface="Calibri" panose="020F0502020204030204" pitchFamily="34" charset="0"/>
              <a:cs typeface="Times New Roman" panose="02020603050405020304" pitchFamily="18" charset="0"/>
            </a:endParaRPr>
          </a:p>
          <a:p>
            <a:endParaRPr lang="en-US" sz="3200" dirty="0"/>
          </a:p>
        </p:txBody>
      </p:sp>
      <p:sp>
        <p:nvSpPr>
          <p:cNvPr id="4" name="Rectangle 3">
            <a:extLst>
              <a:ext uri="{FF2B5EF4-FFF2-40B4-BE49-F238E27FC236}">
                <a16:creationId xmlns:a16="http://schemas.microsoft.com/office/drawing/2014/main" id="{CC4D5193-F91A-21D7-48F7-AA38E356462F}"/>
              </a:ext>
            </a:extLst>
          </p:cNvPr>
          <p:cNvSpPr/>
          <p:nvPr/>
        </p:nvSpPr>
        <p:spPr>
          <a:xfrm>
            <a:off x="0" y="6770451"/>
            <a:ext cx="12192000" cy="87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text on it&#10;&#10;Description automatically generated">
            <a:extLst>
              <a:ext uri="{FF2B5EF4-FFF2-40B4-BE49-F238E27FC236}">
                <a16:creationId xmlns:a16="http://schemas.microsoft.com/office/drawing/2014/main" id="{9B66C99F-950D-1BB6-2D91-AC15BB9F028E}"/>
              </a:ext>
            </a:extLst>
          </p:cNvPr>
          <p:cNvPicPr>
            <a:picLocks noChangeAspect="1"/>
          </p:cNvPicPr>
          <p:nvPr/>
        </p:nvPicPr>
        <p:blipFill>
          <a:blip r:embed="rId2">
            <a:alphaModFix amt="37000"/>
            <a:extLst>
              <a:ext uri="{28A0092B-C50C-407E-A947-70E740481C1C}">
                <a14:useLocalDpi xmlns:a14="http://schemas.microsoft.com/office/drawing/2010/main" val="0"/>
              </a:ext>
            </a:extLst>
          </a:blip>
          <a:stretch>
            <a:fillRect/>
          </a:stretch>
        </p:blipFill>
        <p:spPr>
          <a:xfrm>
            <a:off x="11130920" y="233569"/>
            <a:ext cx="906917" cy="700391"/>
          </a:xfrm>
          <a:prstGeom prst="rect">
            <a:avLst/>
          </a:prstGeom>
        </p:spPr>
      </p:pic>
    </p:spTree>
    <p:extLst>
      <p:ext uri="{BB962C8B-B14F-4D97-AF65-F5344CB8AC3E}">
        <p14:creationId xmlns:p14="http://schemas.microsoft.com/office/powerpoint/2010/main" val="255792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2DF613-4ACF-A6F6-A2E8-5761A9352028}"/>
              </a:ext>
            </a:extLst>
          </p:cNvPr>
          <p:cNvSpPr/>
          <p:nvPr/>
        </p:nvSpPr>
        <p:spPr>
          <a:xfrm flipH="1">
            <a:off x="7121680" y="0"/>
            <a:ext cx="50703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Open Sans"/>
              <a:ea typeface="+mn-ea"/>
              <a:cs typeface="+mn-cs"/>
            </a:endParaRPr>
          </a:p>
        </p:txBody>
      </p:sp>
      <p:sp>
        <p:nvSpPr>
          <p:cNvPr id="25" name="Oval 24">
            <a:extLst>
              <a:ext uri="{FF2B5EF4-FFF2-40B4-BE49-F238E27FC236}">
                <a16:creationId xmlns:a16="http://schemas.microsoft.com/office/drawing/2014/main" id="{0A83DC47-DD52-E801-6E8F-5FD9ED9240EE}"/>
              </a:ext>
            </a:extLst>
          </p:cNvPr>
          <p:cNvSpPr/>
          <p:nvPr/>
        </p:nvSpPr>
        <p:spPr>
          <a:xfrm rot="16747505">
            <a:off x="5299251" y="-3306101"/>
            <a:ext cx="8547819" cy="8547819"/>
          </a:xfrm>
          <a:prstGeom prst="ellipse">
            <a:avLst/>
          </a:prstGeom>
          <a:gradFill>
            <a:gsLst>
              <a:gs pos="0">
                <a:schemeClr val="bg1">
                  <a:alpha val="0"/>
                </a:schemeClr>
              </a:gs>
              <a:gs pos="100000">
                <a:schemeClr val="bg1">
                  <a:alpha val="24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5" name="Title 1">
            <a:extLst>
              <a:ext uri="{FF2B5EF4-FFF2-40B4-BE49-F238E27FC236}">
                <a16:creationId xmlns:a16="http://schemas.microsoft.com/office/drawing/2014/main" id="{BC033F9C-DC94-7C9D-1E3C-CB404C1CA7E2}"/>
              </a:ext>
            </a:extLst>
          </p:cNvPr>
          <p:cNvSpPr txBox="1">
            <a:spLocks/>
          </p:cNvSpPr>
          <p:nvPr/>
        </p:nvSpPr>
        <p:spPr>
          <a:xfrm>
            <a:off x="277657" y="222149"/>
            <a:ext cx="4792664" cy="349070"/>
          </a:xfrm>
          <a:prstGeom prst="rect">
            <a:avLst/>
          </a:prstGeom>
          <a:noFill/>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C0C0C"/>
                </a:solidFill>
                <a:effectLst/>
                <a:uLnTx/>
                <a:uFillTx/>
                <a:latin typeface="Open Sans"/>
                <a:ea typeface="+mj-ea"/>
                <a:cs typeface="+mj-cs"/>
              </a:rPr>
              <a:t>What is it?</a:t>
            </a:r>
          </a:p>
        </p:txBody>
      </p:sp>
      <p:sp>
        <p:nvSpPr>
          <p:cNvPr id="6" name="Title 1">
            <a:extLst>
              <a:ext uri="{FF2B5EF4-FFF2-40B4-BE49-F238E27FC236}">
                <a16:creationId xmlns:a16="http://schemas.microsoft.com/office/drawing/2014/main" id="{D29C0FE2-84BD-3EAD-12F6-7898043F24BB}"/>
              </a:ext>
            </a:extLst>
          </p:cNvPr>
          <p:cNvSpPr txBox="1">
            <a:spLocks/>
          </p:cNvSpPr>
          <p:nvPr/>
        </p:nvSpPr>
        <p:spPr>
          <a:xfrm>
            <a:off x="535133" y="490424"/>
            <a:ext cx="5776215" cy="734175"/>
          </a:xfrm>
          <a:prstGeom prst="rect">
            <a:avLst/>
          </a:prstGeom>
          <a:noFill/>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4000" b="1" i="0" u="none" strike="noStrike" kern="0" cap="none" spc="0" normalizeH="0" baseline="0" noProof="0" dirty="0">
                <a:ln>
                  <a:noFill/>
                </a:ln>
                <a:solidFill>
                  <a:srgbClr val="0070C0"/>
                </a:solidFill>
                <a:effectLst/>
                <a:uLnTx/>
                <a:uFillTx/>
                <a:latin typeface="Open Sans"/>
                <a:ea typeface="Times New Roman" panose="02020603050405020304" pitchFamily="18" charset="0"/>
                <a:cs typeface="Times New Roman" panose="02020603050405020304" pitchFamily="18" charset="0"/>
              </a:rPr>
              <a:t>Introduction to UDL</a:t>
            </a:r>
            <a:endParaRPr kumimoji="0" lang="en-US" sz="4000" b="1" i="0" u="none" strike="noStrike" kern="1200" cap="none" spc="0" normalizeH="0" baseline="0" noProof="0" dirty="0">
              <a:ln>
                <a:noFill/>
              </a:ln>
              <a:solidFill>
                <a:srgbClr val="0070C0"/>
              </a:solidFill>
              <a:effectLst/>
              <a:uLnTx/>
              <a:uFillTx/>
              <a:latin typeface="Open Sans"/>
              <a:ea typeface="+mj-ea"/>
              <a:cs typeface="+mj-cs"/>
            </a:endParaRPr>
          </a:p>
        </p:txBody>
      </p:sp>
      <p:pic>
        <p:nvPicPr>
          <p:cNvPr id="2" name="Picture 2" descr="Universal Design for Learning (UDL) | Center for the Advancement of  Teaching Excellence | University of Illinois Chicago">
            <a:extLst>
              <a:ext uri="{FF2B5EF4-FFF2-40B4-BE49-F238E27FC236}">
                <a16:creationId xmlns:a16="http://schemas.microsoft.com/office/drawing/2014/main" id="{2ECBAFEE-4716-5935-DF6A-AE51DA020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221" y="1843660"/>
            <a:ext cx="4804059" cy="3170679"/>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F3D20DF0-87B7-750B-DAC7-FA9B727FF38A}"/>
              </a:ext>
            </a:extLst>
          </p:cNvPr>
          <p:cNvSpPr/>
          <p:nvPr/>
        </p:nvSpPr>
        <p:spPr>
          <a:xfrm>
            <a:off x="826270" y="2960533"/>
            <a:ext cx="6122287" cy="1325563"/>
          </a:xfrm>
          <a:prstGeom prst="rightArrow">
            <a:avLst>
              <a:gd name="adj1" fmla="val 50000"/>
              <a:gd name="adj2" fmla="val 40802"/>
            </a:avLst>
          </a:prstGeom>
          <a:solidFill>
            <a:schemeClr val="accent6">
              <a:lumMod val="20000"/>
              <a:lumOff val="80000"/>
              <a:alpha val="46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4" name="Content Placeholder 2">
            <a:extLst>
              <a:ext uri="{FF2B5EF4-FFF2-40B4-BE49-F238E27FC236}">
                <a16:creationId xmlns:a16="http://schemas.microsoft.com/office/drawing/2014/main" id="{5E1D0F17-58F8-A3BE-F6DC-BB2E3AF5B35C}"/>
              </a:ext>
            </a:extLst>
          </p:cNvPr>
          <p:cNvSpPr txBox="1">
            <a:spLocks/>
          </p:cNvSpPr>
          <p:nvPr/>
        </p:nvSpPr>
        <p:spPr>
          <a:xfrm>
            <a:off x="533401" y="1412079"/>
            <a:ext cx="6295410" cy="512256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000" b="1" i="0" u="none" strike="noStrike" kern="0" cap="none" spc="0" normalizeH="0" baseline="0" noProof="0" dirty="0">
                <a:ln>
                  <a:noFill/>
                </a:ln>
                <a:solidFill>
                  <a:srgbClr val="0C0C0C"/>
                </a:solidFill>
                <a:effectLst/>
                <a:uLnTx/>
                <a:uFillTx/>
                <a:latin typeface="Open Sans"/>
                <a:ea typeface="Times New Roman" panose="02020603050405020304" pitchFamily="18" charset="0"/>
                <a:cs typeface="Times New Roman" panose="02020603050405020304" pitchFamily="18" charset="0"/>
              </a:rPr>
              <a:t>What is Universal Design for Learning (UDL)?</a:t>
            </a:r>
            <a:endParaRPr kumimoji="0" lang="en-US" sz="2000" b="0" i="0" u="none" strike="noStrike" kern="100" cap="none" spc="0" normalizeH="0" baseline="0" noProof="0" dirty="0">
              <a:ln>
                <a:noFill/>
              </a:ln>
              <a:solidFill>
                <a:srgbClr val="0C0C0C"/>
              </a:solidFill>
              <a:effectLst/>
              <a:uLnTx/>
              <a:uFillTx/>
              <a:latin typeface="Open Sans"/>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US" sz="1800" b="1" i="0" u="none" strike="noStrike" kern="0" cap="none" spc="0" normalizeH="0" baseline="0" noProof="0" dirty="0">
                <a:ln>
                  <a:noFill/>
                </a:ln>
                <a:solidFill>
                  <a:srgbClr val="0C0C0C"/>
                </a:solidFill>
                <a:effectLst/>
                <a:uLnTx/>
                <a:uFillTx/>
                <a:latin typeface="Calibri" panose="020F0502020204030204" pitchFamily="34" charset="0"/>
                <a:ea typeface="Times New Roman" panose="02020603050405020304" pitchFamily="18" charset="0"/>
                <a:cs typeface="Calibri" panose="020F0502020204030204" pitchFamily="34" charset="0"/>
              </a:rPr>
              <a:t>Definition</a:t>
            </a:r>
            <a:br>
              <a:rPr kumimoji="0" lang="en-US" sz="1700" b="1" i="0" u="none" strike="noStrike" kern="0" cap="none" spc="0" normalizeH="0" baseline="0" noProof="0" dirty="0">
                <a:ln>
                  <a:noFill/>
                </a:ln>
                <a:solidFill>
                  <a:srgbClr val="0C0C0C"/>
                </a:solidFill>
                <a:effectLst/>
                <a:uLnTx/>
                <a:uFillTx/>
                <a:latin typeface="Calibri" panose="020F0502020204030204" pitchFamily="34" charset="0"/>
                <a:ea typeface="Times New Roman" panose="02020603050405020304" pitchFamily="18" charset="0"/>
                <a:cs typeface="Calibri" panose="020F0502020204030204" pitchFamily="34" charset="0"/>
              </a:rPr>
            </a:br>
            <a:r>
              <a:rPr kumimoji="0" lang="en-US" sz="1700" b="0" i="0" u="none" strike="noStrike" kern="100" cap="none" spc="0" normalizeH="0" baseline="0" noProof="0" dirty="0">
                <a:ln>
                  <a:noFill/>
                </a:ln>
                <a:solidFill>
                  <a:srgbClr val="0C0C0C"/>
                </a:solidFill>
                <a:effectLst/>
                <a:uLnTx/>
                <a:uFillTx/>
                <a:latin typeface="Calibri" panose="020F0502020204030204" pitchFamily="34" charset="0"/>
                <a:ea typeface="Calibri" panose="020F0502020204030204" pitchFamily="34" charset="0"/>
                <a:cs typeface="Calibri" panose="020F0502020204030204" pitchFamily="34" charset="0"/>
              </a:rPr>
              <a:t>Universal Design for Learning (UDL) is an educational framework that promotes </a:t>
            </a:r>
            <a:r>
              <a:rPr kumimoji="0" lang="en-US" sz="1700" b="1" i="0" u="none" strike="noStrike" kern="100" cap="none" spc="0" normalizeH="0" baseline="0" noProof="0" dirty="0">
                <a:ln>
                  <a:noFill/>
                </a:ln>
                <a:solidFill>
                  <a:srgbClr val="0C0C0C"/>
                </a:solidFill>
                <a:effectLst/>
                <a:uLnTx/>
                <a:uFillTx/>
                <a:latin typeface="Calibri" panose="020F0502020204030204" pitchFamily="34" charset="0"/>
                <a:ea typeface="Calibri" panose="020F0502020204030204" pitchFamily="34" charset="0"/>
                <a:cs typeface="Calibri" panose="020F0502020204030204" pitchFamily="34" charset="0"/>
              </a:rPr>
              <a:t>inclusive</a:t>
            </a:r>
            <a:r>
              <a:rPr kumimoji="0" lang="en-US" sz="1700" b="0" i="0" u="none" strike="noStrike" kern="100" cap="none" spc="0" normalizeH="0" baseline="0" noProof="0" dirty="0">
                <a:ln>
                  <a:noFill/>
                </a:ln>
                <a:solidFill>
                  <a:srgbClr val="0C0C0C"/>
                </a:solidFill>
                <a:effectLst/>
                <a:uLnTx/>
                <a:uFillTx/>
                <a:latin typeface="Calibri" panose="020F0502020204030204" pitchFamily="34" charset="0"/>
                <a:ea typeface="Calibri" panose="020F0502020204030204" pitchFamily="34" charset="0"/>
                <a:cs typeface="Calibri" panose="020F0502020204030204" pitchFamily="34" charset="0"/>
              </a:rPr>
              <a:t> teaching practices. It emphasizes the need for flexible approaches that can accommodate the </a:t>
            </a:r>
            <a:r>
              <a:rPr kumimoji="0" lang="en-US" sz="1700" b="1" i="0" u="none" strike="noStrike" kern="100" cap="none" spc="0" normalizeH="0" baseline="0" noProof="0" dirty="0">
                <a:ln>
                  <a:noFill/>
                </a:ln>
                <a:solidFill>
                  <a:srgbClr val="0C0C0C"/>
                </a:solidFill>
                <a:effectLst/>
                <a:uLnTx/>
                <a:uFillTx/>
                <a:latin typeface="Calibri" panose="020F0502020204030204" pitchFamily="34" charset="0"/>
                <a:ea typeface="Calibri" panose="020F0502020204030204" pitchFamily="34" charset="0"/>
                <a:cs typeface="Calibri" panose="020F0502020204030204" pitchFamily="34" charset="0"/>
              </a:rPr>
              <a:t>diverse needs </a:t>
            </a:r>
            <a:r>
              <a:rPr kumimoji="0" lang="en-US" sz="1700" b="0" i="0" u="none" strike="noStrike" kern="100" cap="none" spc="0" normalizeH="0" baseline="0" noProof="0" dirty="0">
                <a:ln>
                  <a:noFill/>
                </a:ln>
                <a:solidFill>
                  <a:srgbClr val="0C0C0C"/>
                </a:solidFill>
                <a:effectLst/>
                <a:uLnTx/>
                <a:uFillTx/>
                <a:latin typeface="Calibri" panose="020F0502020204030204" pitchFamily="34" charset="0"/>
                <a:ea typeface="Calibri" panose="020F0502020204030204" pitchFamily="34" charset="0"/>
                <a:cs typeface="Calibri" panose="020F0502020204030204" pitchFamily="34" charset="0"/>
              </a:rPr>
              <a:t>of all learners. </a:t>
            </a:r>
            <a:br>
              <a:rPr kumimoji="0" lang="en-US" sz="1700" b="0" i="0" u="none" strike="noStrike" kern="100" cap="none" spc="0" normalizeH="0" baseline="0" noProof="0" dirty="0">
                <a:ln>
                  <a:noFill/>
                </a:ln>
                <a:solidFill>
                  <a:srgbClr val="0C0C0C"/>
                </a:solidFill>
                <a:effectLst/>
                <a:uLnTx/>
                <a:uFillTx/>
                <a:latin typeface="Calibri" panose="020F0502020204030204" pitchFamily="34" charset="0"/>
                <a:ea typeface="Calibri" panose="020F0502020204030204" pitchFamily="34" charset="0"/>
                <a:cs typeface="Calibri" panose="020F0502020204030204" pitchFamily="34" charset="0"/>
              </a:rPr>
            </a:br>
            <a:br>
              <a:rPr kumimoji="0" lang="en-US" sz="1700" b="0" i="0" u="none" strike="noStrike" kern="100" cap="none" spc="0" normalizeH="0" baseline="0" noProof="0" dirty="0">
                <a:ln>
                  <a:noFill/>
                </a:ln>
                <a:solidFill>
                  <a:srgbClr val="0C0C0C"/>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700" b="0" i="0" u="none" strike="noStrike" kern="1200" cap="none" spc="0" normalizeH="0" baseline="0" noProof="0" dirty="0">
                <a:ln>
                  <a:noFill/>
                </a:ln>
                <a:solidFill>
                  <a:srgbClr val="0C0C0C"/>
                </a:solidFill>
                <a:effectLst/>
                <a:uLnTx/>
                <a:uFillTx/>
                <a:latin typeface="Calibri" panose="020F0502020204030204" pitchFamily="34" charset="0"/>
                <a:cs typeface="Calibri" panose="020F0502020204030204" pitchFamily="34" charset="0"/>
              </a:rPr>
              <a:t>Focuses on three primary principles: </a:t>
            </a:r>
            <a:br>
              <a:rPr kumimoji="0" lang="en-US" sz="1700" b="0" i="0" u="none" strike="noStrike" kern="1200" cap="none" spc="0" normalizeH="0" baseline="0" noProof="0" dirty="0">
                <a:ln>
                  <a:noFill/>
                </a:ln>
                <a:solidFill>
                  <a:srgbClr val="0C0C0C"/>
                </a:solidFill>
                <a:effectLst/>
                <a:uLnTx/>
                <a:uFillTx/>
                <a:latin typeface="Calibri" panose="020F0502020204030204" pitchFamily="34" charset="0"/>
                <a:cs typeface="Calibri" panose="020F0502020204030204" pitchFamily="34" charset="0"/>
              </a:rPr>
            </a:br>
            <a:r>
              <a:rPr kumimoji="0" lang="en-US" sz="1700" b="1" i="1" u="none" strike="noStrike" kern="120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Engagement</a:t>
            </a:r>
            <a:r>
              <a:rPr kumimoji="0" lang="en-US" sz="1700" b="0" i="1" u="none" strike="noStrike" kern="1200" cap="none" spc="0" normalizeH="0" baseline="0" noProof="0" dirty="0">
                <a:ln>
                  <a:noFill/>
                </a:ln>
                <a:solidFill>
                  <a:srgbClr val="0C0C0C"/>
                </a:solidFill>
                <a:effectLst/>
                <a:uLnTx/>
                <a:uFillTx/>
                <a:latin typeface="Calibri" panose="020F0502020204030204" pitchFamily="34" charset="0"/>
                <a:cs typeface="Calibri" panose="020F0502020204030204" pitchFamily="34" charset="0"/>
              </a:rPr>
              <a:t>, </a:t>
            </a:r>
            <a:r>
              <a:rPr kumimoji="0" lang="en-US" sz="1700" b="1" i="1"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Representation</a:t>
            </a:r>
            <a:r>
              <a:rPr kumimoji="0" lang="en-US" sz="1700" b="0" i="1" u="none" strike="noStrike" kern="1200" cap="none" spc="0" normalizeH="0" baseline="0" noProof="0" dirty="0">
                <a:ln>
                  <a:noFill/>
                </a:ln>
                <a:solidFill>
                  <a:srgbClr val="0C0C0C"/>
                </a:solidFill>
                <a:effectLst/>
                <a:uLnTx/>
                <a:uFillTx/>
                <a:latin typeface="Calibri" panose="020F0502020204030204" pitchFamily="34" charset="0"/>
                <a:cs typeface="Calibri" panose="020F0502020204030204" pitchFamily="34" charset="0"/>
              </a:rPr>
              <a:t>, </a:t>
            </a:r>
            <a:r>
              <a:rPr kumimoji="0" lang="en-US" sz="1700" b="1"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Action &amp; Expression</a:t>
            </a:r>
            <a:r>
              <a:rPr kumimoji="0" lang="en-US" sz="17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br>
              <a:rPr kumimoji="0" lang="en-US" sz="17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br>
            <a:endParaRPr kumimoji="0" lang="en-US" sz="17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US" sz="1800" b="1" i="0" u="none" strike="noStrike" kern="1200" cap="none" spc="0" normalizeH="0" baseline="0" noProof="0" dirty="0">
                <a:ln>
                  <a:noFill/>
                </a:ln>
                <a:solidFill>
                  <a:srgbClr val="0C0C0C"/>
                </a:solidFill>
                <a:effectLst/>
                <a:uLnTx/>
                <a:uFillTx/>
                <a:latin typeface="Calibri" panose="020F0502020204030204" pitchFamily="34" charset="0"/>
                <a:cs typeface="Calibri" panose="020F0502020204030204" pitchFamily="34" charset="0"/>
              </a:rPr>
              <a:t>Cognitive Neuroscience Research</a:t>
            </a:r>
            <a:br>
              <a:rPr kumimoji="0" lang="en-US" sz="1700" b="0" i="0" u="none" strike="noStrike" kern="1200" cap="none" spc="0" normalizeH="0" baseline="0" noProof="0" dirty="0">
                <a:ln>
                  <a:noFill/>
                </a:ln>
                <a:solidFill>
                  <a:srgbClr val="0C0C0C"/>
                </a:solidFill>
                <a:effectLst/>
                <a:uLnTx/>
                <a:uFillTx/>
                <a:latin typeface="Calibri" panose="020F0502020204030204" pitchFamily="34" charset="0"/>
                <a:cs typeface="Calibri" panose="020F0502020204030204" pitchFamily="34" charset="0"/>
              </a:rPr>
            </a:br>
            <a:r>
              <a:rPr kumimoji="0" lang="en-US" sz="1700" b="0" i="0" u="none" strike="noStrike" kern="1200" cap="none" spc="0" normalizeH="0" baseline="0" noProof="0" dirty="0">
                <a:ln>
                  <a:noFill/>
                </a:ln>
                <a:solidFill>
                  <a:srgbClr val="0C0C0C"/>
                </a:solidFill>
                <a:effectLst/>
                <a:uLnTx/>
                <a:uFillTx/>
                <a:latin typeface="Calibri" panose="020F0502020204030204" pitchFamily="34" charset="0"/>
                <a:cs typeface="Calibri" panose="020F0502020204030204" pitchFamily="34" charset="0"/>
              </a:rPr>
              <a:t>UDL draws from research on how the </a:t>
            </a:r>
            <a:r>
              <a:rPr kumimoji="0" lang="en-US" sz="1700" b="1" i="0" u="none" strike="noStrike" kern="1200" cap="none" spc="0" normalizeH="0" baseline="0" noProof="0" dirty="0">
                <a:ln>
                  <a:noFill/>
                </a:ln>
                <a:solidFill>
                  <a:srgbClr val="0C0C0C"/>
                </a:solidFill>
                <a:effectLst/>
                <a:uLnTx/>
                <a:uFillTx/>
                <a:latin typeface="Calibri" panose="020F0502020204030204" pitchFamily="34" charset="0"/>
                <a:cs typeface="Calibri" panose="020F0502020204030204" pitchFamily="34" charset="0"/>
              </a:rPr>
              <a:t>brain learns</a:t>
            </a:r>
            <a:r>
              <a:rPr kumimoji="0" lang="en-US" sz="1700" b="0" i="0" u="none" strike="noStrike" kern="1200" cap="none" spc="0" normalizeH="0" baseline="0" noProof="0" dirty="0">
                <a:ln>
                  <a:noFill/>
                </a:ln>
                <a:solidFill>
                  <a:srgbClr val="0C0C0C"/>
                </a:solidFill>
                <a:effectLst/>
                <a:uLnTx/>
                <a:uFillTx/>
                <a:latin typeface="Calibri" panose="020F0502020204030204" pitchFamily="34" charset="0"/>
                <a:cs typeface="Calibri" panose="020F0502020204030204" pitchFamily="34" charset="0"/>
              </a:rPr>
              <a:t>, emphasizing the need for diverse methods of engagement, representation, and action/expression. </a:t>
            </a:r>
            <a:r>
              <a:rPr kumimoji="0" lang="en-US" sz="1700" b="1" i="0" u="none" strike="noStrike" kern="1200" cap="none" spc="0" normalizeH="0" baseline="0" noProof="0" dirty="0">
                <a:ln>
                  <a:noFill/>
                </a:ln>
                <a:solidFill>
                  <a:srgbClr val="0067F5">
                    <a:lumMod val="75000"/>
                  </a:srgbClr>
                </a:solidFill>
                <a:effectLst/>
                <a:uLnTx/>
                <a:uFillTx/>
                <a:latin typeface="Calibri" panose="020F0502020204030204" pitchFamily="34" charset="0"/>
                <a:cs typeface="Calibri" panose="020F0502020204030204" pitchFamily="34" charset="0"/>
              </a:rPr>
              <a:t>“Learning Styles”</a:t>
            </a: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n-US" sz="1800" b="1" i="0" u="none" strike="noStrike" kern="0" cap="none" spc="0" normalizeH="0" baseline="0" noProof="0" dirty="0">
                <a:ln>
                  <a:noFill/>
                </a:ln>
                <a:solidFill>
                  <a:srgbClr val="0C0C0C"/>
                </a:solidFill>
                <a:effectLst/>
                <a:uLnTx/>
                <a:uFillTx/>
                <a:latin typeface="Calibri" panose="020F0502020204030204" pitchFamily="34" charset="0"/>
                <a:ea typeface="Times New Roman" panose="02020603050405020304" pitchFamily="18" charset="0"/>
                <a:cs typeface="Calibri" panose="020F0502020204030204" pitchFamily="34" charset="0"/>
              </a:rPr>
              <a:t>Goal</a:t>
            </a:r>
            <a:br>
              <a:rPr kumimoji="0" lang="en-US" sz="1700" b="1" i="0" u="none" strike="noStrike" kern="0" cap="none" spc="0" normalizeH="0" baseline="0" noProof="0" dirty="0">
                <a:ln>
                  <a:noFill/>
                </a:ln>
                <a:solidFill>
                  <a:srgbClr val="0C0C0C"/>
                </a:solidFill>
                <a:effectLst/>
                <a:uLnTx/>
                <a:uFillTx/>
                <a:latin typeface="Calibri" panose="020F0502020204030204" pitchFamily="34" charset="0"/>
                <a:ea typeface="Times New Roman" panose="02020603050405020304" pitchFamily="18" charset="0"/>
                <a:cs typeface="Calibri" panose="020F0502020204030204" pitchFamily="34" charset="0"/>
              </a:rPr>
            </a:br>
            <a:r>
              <a:rPr kumimoji="0" lang="en-US" sz="1700" b="0" i="0" u="none" strike="noStrike" kern="0" cap="none" spc="0" normalizeH="0" baseline="0" noProof="0" dirty="0">
                <a:ln>
                  <a:noFill/>
                </a:ln>
                <a:solidFill>
                  <a:srgbClr val="0C0C0C"/>
                </a:solidFill>
                <a:effectLst/>
                <a:uLnTx/>
                <a:uFillTx/>
                <a:latin typeface="Calibri" panose="020F0502020204030204" pitchFamily="34" charset="0"/>
                <a:ea typeface="Times New Roman" panose="02020603050405020304" pitchFamily="18" charset="0"/>
                <a:cs typeface="Calibri" panose="020F0502020204030204" pitchFamily="34" charset="0"/>
              </a:rPr>
              <a:t>Create inclusive learning environments that provide equal opportunities for all students.</a:t>
            </a:r>
            <a:endParaRPr kumimoji="0" lang="en-US" sz="1700" b="0" i="0" u="none" strike="noStrike" kern="100" cap="none" spc="0" normalizeH="0" baseline="0" noProof="0" dirty="0">
              <a:ln>
                <a:noFill/>
              </a:ln>
              <a:solidFill>
                <a:srgbClr val="0C0C0C"/>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A logo with text on it&#10;&#10;Description automatically generated">
            <a:extLst>
              <a:ext uri="{FF2B5EF4-FFF2-40B4-BE49-F238E27FC236}">
                <a16:creationId xmlns:a16="http://schemas.microsoft.com/office/drawing/2014/main" id="{74476FB9-755D-DE5C-6031-5CE134D4E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7407" y="159258"/>
            <a:ext cx="614873" cy="474852"/>
          </a:xfrm>
          <a:prstGeom prst="rect">
            <a:avLst/>
          </a:prstGeom>
        </p:spPr>
      </p:pic>
    </p:spTree>
    <p:extLst>
      <p:ext uri="{BB962C8B-B14F-4D97-AF65-F5344CB8AC3E}">
        <p14:creationId xmlns:p14="http://schemas.microsoft.com/office/powerpoint/2010/main" val="3897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A793-D1AE-F9A8-571F-41E08B634AC6}"/>
              </a:ext>
            </a:extLst>
          </p:cNvPr>
          <p:cNvSpPr>
            <a:spLocks noGrp="1"/>
          </p:cNvSpPr>
          <p:nvPr>
            <p:ph type="title"/>
          </p:nvPr>
        </p:nvSpPr>
        <p:spPr>
          <a:xfrm>
            <a:off x="838200" y="197402"/>
            <a:ext cx="10515600" cy="1325563"/>
          </a:xfrm>
        </p:spPr>
        <p:txBody>
          <a:bodyPr>
            <a:normAutofit/>
          </a:bodyPr>
          <a:lstStyle/>
          <a:p>
            <a:pPr marL="0" marR="0">
              <a:lnSpc>
                <a:spcPct val="107000"/>
              </a:lnSpc>
              <a:spcBef>
                <a:spcPts val="0"/>
              </a:spcBef>
              <a:spcAft>
                <a:spcPts val="800"/>
              </a:spcAft>
            </a:pPr>
            <a:r>
              <a:rPr lang="en-US" sz="4000" b="1" kern="0" dirty="0">
                <a:solidFill>
                  <a:srgbClr val="0070C0"/>
                </a:solidFill>
                <a:effectLst/>
                <a:latin typeface="+mn-lt"/>
                <a:ea typeface="Times New Roman" panose="02020603050405020304" pitchFamily="18" charset="0"/>
                <a:cs typeface="Times New Roman" panose="02020603050405020304" pitchFamily="18" charset="0"/>
              </a:rPr>
              <a:t>Why UDL Matters</a:t>
            </a:r>
            <a:endParaRPr lang="en-US" sz="4000" kern="100" dirty="0">
              <a:solidFill>
                <a:srgbClr val="0070C0"/>
              </a:solidFill>
              <a:effectLst/>
              <a:latin typeface="+mn-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539701A-3974-11CE-0995-9473E6C3A58C}"/>
              </a:ext>
            </a:extLst>
          </p:cNvPr>
          <p:cNvSpPr>
            <a:spLocks noGrp="1"/>
          </p:cNvSpPr>
          <p:nvPr>
            <p:ph idx="1"/>
          </p:nvPr>
        </p:nvSpPr>
        <p:spPr>
          <a:xfrm>
            <a:off x="914399" y="966643"/>
            <a:ext cx="5709379" cy="5363535"/>
          </a:xfrm>
        </p:spPr>
        <p:txBody>
          <a:bodyPr>
            <a:normAutofit/>
          </a:bodyPr>
          <a:lstStyle/>
          <a:p>
            <a:pPr marL="0" indent="0">
              <a:lnSpc>
                <a:spcPct val="107000"/>
              </a:lnSpc>
              <a:spcBef>
                <a:spcPts val="0"/>
              </a:spcBef>
              <a:spcAft>
                <a:spcPts val="800"/>
              </a:spcAft>
              <a:buNone/>
            </a:pPr>
            <a:br>
              <a:rPr lang="en-US" sz="2000" b="1" kern="0" dirty="0">
                <a:effectLst/>
                <a:ea typeface="Times New Roman" panose="02020603050405020304" pitchFamily="18" charset="0"/>
                <a:cs typeface="Times New Roman" panose="02020603050405020304" pitchFamily="18" charset="0"/>
              </a:rPr>
            </a:br>
            <a:endParaRPr lang="en-US" sz="2000" b="1" kern="0" dirty="0">
              <a:effectLst/>
              <a:ea typeface="Times New Roman" panose="02020603050405020304" pitchFamily="18" charset="0"/>
              <a:cs typeface="Times New Roman" panose="02020603050405020304" pitchFamily="18" charset="0"/>
            </a:endParaRPr>
          </a:p>
          <a:p>
            <a:pPr marL="0" indent="0">
              <a:lnSpc>
                <a:spcPct val="107000"/>
              </a:lnSpc>
              <a:spcBef>
                <a:spcPts val="0"/>
              </a:spcBef>
              <a:spcAft>
                <a:spcPts val="800"/>
              </a:spcAft>
              <a:buSzPct val="85000"/>
              <a:buNone/>
              <a:tabLst>
                <a:tab pos="457200" algn="l"/>
              </a:tabLst>
            </a:pPr>
            <a:r>
              <a:rPr lang="en-US" sz="1800" b="1" kern="100" dirty="0">
                <a:effectLst/>
                <a:ea typeface="Calibri" panose="020F0502020204030204" pitchFamily="34" charset="0"/>
                <a:cs typeface="Times New Roman" panose="02020603050405020304" pitchFamily="18" charset="0"/>
              </a:rPr>
              <a:t>Inclusivity for Diverse Learners</a:t>
            </a:r>
            <a:br>
              <a:rPr lang="en-US" sz="1800" kern="100" dirty="0">
                <a:effectLst/>
                <a:ea typeface="Calibri" panose="020F0502020204030204" pitchFamily="34" charset="0"/>
                <a:cs typeface="Times New Roman" panose="02020603050405020304" pitchFamily="18" charset="0"/>
              </a:rPr>
            </a:br>
            <a:r>
              <a:rPr lang="en-US" sz="1800" kern="100" dirty="0">
                <a:effectLst/>
                <a:ea typeface="Calibri" panose="020F0502020204030204" pitchFamily="34" charset="0"/>
                <a:cs typeface="Times New Roman" panose="02020603050405020304" pitchFamily="18" charset="0"/>
              </a:rPr>
              <a:t>Ensures that all students, regardless of ability, background, or learning style, can access and engage with the curriculum.</a:t>
            </a:r>
            <a:br>
              <a:rPr lang="en-US" sz="1800" kern="100" dirty="0">
                <a:effectLst/>
                <a:ea typeface="Calibri" panose="020F0502020204030204" pitchFamily="34" charset="0"/>
                <a:cs typeface="Times New Roman" panose="02020603050405020304" pitchFamily="18" charset="0"/>
              </a:rPr>
            </a:br>
            <a:endParaRPr lang="en-US" sz="1800" kern="100" dirty="0">
              <a:effectLst/>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SzPct val="85000"/>
              <a:buNone/>
              <a:tabLst>
                <a:tab pos="457200" algn="l"/>
              </a:tabLst>
            </a:pPr>
            <a:r>
              <a:rPr lang="en-US" sz="1800" b="1" kern="100" dirty="0">
                <a:effectLst/>
                <a:ea typeface="Calibri" panose="020F0502020204030204" pitchFamily="34" charset="0"/>
                <a:cs typeface="Times New Roman" panose="02020603050405020304" pitchFamily="18" charset="0"/>
              </a:rPr>
              <a:t>Enhanced Student Motivation</a:t>
            </a:r>
            <a:br>
              <a:rPr lang="en-US" sz="1800" kern="100" dirty="0">
                <a:effectLst/>
                <a:ea typeface="Calibri" panose="020F0502020204030204" pitchFamily="34" charset="0"/>
                <a:cs typeface="Times New Roman" panose="02020603050405020304" pitchFamily="18" charset="0"/>
              </a:rPr>
            </a:br>
            <a:r>
              <a:rPr lang="en-US" sz="1800" kern="100" dirty="0">
                <a:effectLst/>
                <a:ea typeface="Calibri" panose="020F0502020204030204" pitchFamily="34" charset="0"/>
                <a:cs typeface="Times New Roman" panose="02020603050405020304" pitchFamily="18" charset="0"/>
              </a:rPr>
              <a:t>Engaging students in ways that resonate with them can increase their interest in learning and lead to higher retention rates.</a:t>
            </a:r>
            <a:br>
              <a:rPr lang="en-US" sz="1800" kern="100" dirty="0">
                <a:effectLst/>
                <a:ea typeface="Calibri" panose="020F0502020204030204" pitchFamily="34" charset="0"/>
                <a:cs typeface="Times New Roman" panose="02020603050405020304" pitchFamily="18" charset="0"/>
              </a:rPr>
            </a:br>
            <a:endParaRPr lang="en-US" sz="1800" kern="100" dirty="0">
              <a:effectLst/>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SzPct val="85000"/>
              <a:buNone/>
              <a:tabLst>
                <a:tab pos="457200" algn="l"/>
              </a:tabLst>
            </a:pPr>
            <a:r>
              <a:rPr lang="en-US" sz="1800" b="1" kern="100" dirty="0">
                <a:effectLst/>
                <a:ea typeface="Calibri" panose="020F0502020204030204" pitchFamily="34" charset="0"/>
                <a:cs typeface="Times New Roman" panose="02020603050405020304" pitchFamily="18" charset="0"/>
              </a:rPr>
              <a:t>Improved Learning Outcomes</a:t>
            </a:r>
            <a:br>
              <a:rPr lang="en-US" sz="1800" kern="100" dirty="0">
                <a:effectLst/>
                <a:ea typeface="Calibri" panose="020F0502020204030204" pitchFamily="34" charset="0"/>
                <a:cs typeface="Times New Roman" panose="02020603050405020304" pitchFamily="18" charset="0"/>
              </a:rPr>
            </a:br>
            <a:r>
              <a:rPr lang="en-US" sz="1800" kern="100" dirty="0">
                <a:effectLst/>
                <a:ea typeface="Calibri" panose="020F0502020204030204" pitchFamily="34" charset="0"/>
                <a:cs typeface="Times New Roman" panose="02020603050405020304" pitchFamily="18" charset="0"/>
              </a:rPr>
              <a:t>Studies indicate that classrooms implementing UDL principles often see better performance and reduced achievement gaps among students.</a:t>
            </a:r>
            <a:endParaRPr lang="en-US" sz="1700" kern="1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7C90127-F81E-C598-D0F1-DFD6936D5DFB}"/>
              </a:ext>
            </a:extLst>
          </p:cNvPr>
          <p:cNvSpPr txBox="1"/>
          <p:nvPr/>
        </p:nvSpPr>
        <p:spPr>
          <a:xfrm>
            <a:off x="6605844" y="576462"/>
            <a:ext cx="5048655" cy="5753755"/>
          </a:xfrm>
          <a:prstGeom prst="rect">
            <a:avLst/>
          </a:prstGeom>
          <a:solidFill>
            <a:srgbClr val="CCFFFF">
              <a:alpha val="27843"/>
            </a:srgbClr>
          </a:solidFill>
          <a:ln w="6350">
            <a:solidFill>
              <a:schemeClr val="tx1"/>
            </a:solidFill>
          </a:ln>
        </p:spPr>
        <p:txBody>
          <a:bodyPr wrap="square" rtlCol="0">
            <a:spAutoFit/>
          </a:bodyPr>
          <a:lstStyle/>
          <a:p>
            <a:pPr marL="0" marR="0">
              <a:lnSpc>
                <a:spcPct val="107000"/>
              </a:lnSpc>
              <a:spcBef>
                <a:spcPts val="0"/>
              </a:spcBef>
              <a:spcAft>
                <a:spcPts val="800"/>
              </a:spcAft>
            </a:pPr>
            <a:r>
              <a:rPr lang="en-US" b="1" kern="0" dirty="0">
                <a:solidFill>
                  <a:srgbClr val="0070C0"/>
                </a:solidFill>
                <a:effectLst/>
                <a:ea typeface="Times New Roman" panose="02020603050405020304" pitchFamily="18" charset="0"/>
                <a:cs typeface="Times New Roman" panose="02020603050405020304" pitchFamily="18" charset="0"/>
              </a:rPr>
              <a:t>Improved Student Engagement</a:t>
            </a:r>
            <a:br>
              <a:rPr lang="en-US" sz="1600" kern="100" dirty="0">
                <a:ea typeface="Times New Roman" panose="02020603050405020304" pitchFamily="18" charset="0"/>
                <a:cs typeface="Times New Roman" panose="02020603050405020304" pitchFamily="18" charset="0"/>
              </a:rPr>
            </a:br>
            <a:r>
              <a:rPr lang="en-US" sz="1400" b="1" kern="0" dirty="0">
                <a:effectLst/>
                <a:ea typeface="Times New Roman" panose="02020603050405020304" pitchFamily="18" charset="0"/>
                <a:cs typeface="Times New Roman" panose="02020603050405020304" pitchFamily="18" charset="0"/>
              </a:rPr>
              <a:t>Statistic:</a:t>
            </a:r>
            <a:r>
              <a:rPr lang="en-US" sz="1400" kern="0" dirty="0">
                <a:effectLst/>
                <a:ea typeface="Times New Roman" panose="02020603050405020304" pitchFamily="18" charset="0"/>
                <a:cs typeface="Times New Roman" panose="02020603050405020304" pitchFamily="18" charset="0"/>
              </a:rPr>
              <a:t> Students in UDL-based classrooms showed a 40% increase in engagement compared to traditional classrooms. (Meyer, 2019).</a:t>
            </a:r>
            <a:br>
              <a:rPr lang="en-US" sz="1400" kern="0" dirty="0">
                <a:effectLst/>
                <a:ea typeface="Times New Roman" panose="02020603050405020304" pitchFamily="18" charset="0"/>
                <a:cs typeface="Times New Roman" panose="02020603050405020304" pitchFamily="18" charset="0"/>
              </a:rPr>
            </a:br>
            <a:endParaRPr lang="en-US" sz="14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kern="0" dirty="0">
                <a:solidFill>
                  <a:srgbClr val="0070C0"/>
                </a:solidFill>
                <a:effectLst/>
                <a:ea typeface="Times New Roman" panose="02020603050405020304" pitchFamily="18" charset="0"/>
                <a:cs typeface="Times New Roman" panose="02020603050405020304" pitchFamily="18" charset="0"/>
              </a:rPr>
              <a:t>Enhanced Academic Performance</a:t>
            </a:r>
            <a:br>
              <a:rPr lang="en-US" sz="1600" kern="100" dirty="0">
                <a:ea typeface="Times New Roman" panose="02020603050405020304" pitchFamily="18" charset="0"/>
                <a:cs typeface="Times New Roman" panose="02020603050405020304" pitchFamily="18" charset="0"/>
              </a:rPr>
            </a:br>
            <a:r>
              <a:rPr lang="en-US" sz="1400" b="1" kern="0" dirty="0">
                <a:effectLst/>
                <a:ea typeface="Times New Roman" panose="02020603050405020304" pitchFamily="18" charset="0"/>
                <a:cs typeface="Times New Roman" panose="02020603050405020304" pitchFamily="18" charset="0"/>
              </a:rPr>
              <a:t>Statistic:</a:t>
            </a:r>
            <a:r>
              <a:rPr lang="en-US" sz="1400" kern="0" dirty="0">
                <a:effectLst/>
                <a:ea typeface="Times New Roman" panose="02020603050405020304" pitchFamily="18" charset="0"/>
                <a:cs typeface="Times New Roman" panose="02020603050405020304" pitchFamily="18" charset="0"/>
              </a:rPr>
              <a:t> UDL implementations have led to a 20-30% increase in overall academic performance among diverse learners. (Rose, 2020).</a:t>
            </a:r>
            <a:br>
              <a:rPr lang="en-US" sz="1600" kern="0" dirty="0">
                <a:effectLst/>
                <a:ea typeface="Times New Roman" panose="02020603050405020304" pitchFamily="18" charset="0"/>
                <a:cs typeface="Times New Roman" panose="02020603050405020304" pitchFamily="18" charset="0"/>
              </a:rPr>
            </a:br>
            <a:br>
              <a:rPr lang="en-US" sz="1600" kern="100" dirty="0">
                <a:ea typeface="Times New Roman" panose="02020603050405020304" pitchFamily="18" charset="0"/>
                <a:cs typeface="Times New Roman" panose="02020603050405020304" pitchFamily="18" charset="0"/>
              </a:rPr>
            </a:br>
            <a:r>
              <a:rPr lang="en-US" b="1" kern="0" dirty="0">
                <a:solidFill>
                  <a:srgbClr val="0070C0"/>
                </a:solidFill>
                <a:effectLst/>
                <a:ea typeface="Times New Roman" panose="02020603050405020304" pitchFamily="18" charset="0"/>
                <a:cs typeface="Times New Roman" panose="02020603050405020304" pitchFamily="18" charset="0"/>
              </a:rPr>
              <a:t>Reduction in Achievement Gaps</a:t>
            </a:r>
            <a:br>
              <a:rPr lang="en-US" kern="100" dirty="0">
                <a:ea typeface="Times New Roman" panose="02020603050405020304" pitchFamily="18" charset="0"/>
                <a:cs typeface="Times New Roman" panose="02020603050405020304" pitchFamily="18" charset="0"/>
              </a:rPr>
            </a:br>
            <a:r>
              <a:rPr lang="en-US" sz="1400" b="1" kern="0" dirty="0">
                <a:effectLst/>
                <a:ea typeface="Times New Roman" panose="02020603050405020304" pitchFamily="18" charset="0"/>
                <a:cs typeface="Times New Roman" panose="02020603050405020304" pitchFamily="18" charset="0"/>
              </a:rPr>
              <a:t>Statistic:</a:t>
            </a:r>
            <a:r>
              <a:rPr lang="en-US" sz="1400" kern="0" dirty="0">
                <a:effectLst/>
                <a:ea typeface="Times New Roman" panose="02020603050405020304" pitchFamily="18" charset="0"/>
                <a:cs typeface="Times New Roman" panose="02020603050405020304" pitchFamily="18" charset="0"/>
              </a:rPr>
              <a:t> Schools using UDL principles saw a 25% reduction in achievement gaps between high and low-performing students.(Hall, 2020).</a:t>
            </a:r>
            <a:br>
              <a:rPr lang="en-US" sz="1600" kern="0" dirty="0">
                <a:effectLst/>
                <a:ea typeface="Times New Roman" panose="02020603050405020304" pitchFamily="18" charset="0"/>
                <a:cs typeface="Times New Roman" panose="02020603050405020304" pitchFamily="18" charset="0"/>
              </a:rPr>
            </a:br>
            <a:br>
              <a:rPr lang="en-US" sz="1600" kern="0" dirty="0">
                <a:effectLst/>
                <a:ea typeface="Times New Roman" panose="02020603050405020304" pitchFamily="18" charset="0"/>
                <a:cs typeface="Times New Roman" panose="02020603050405020304" pitchFamily="18" charset="0"/>
              </a:rPr>
            </a:br>
            <a:r>
              <a:rPr lang="en-US" b="1" kern="0" dirty="0">
                <a:solidFill>
                  <a:srgbClr val="0070C0"/>
                </a:solidFill>
                <a:effectLst/>
                <a:ea typeface="Times New Roman" panose="02020603050405020304" pitchFamily="18" charset="0"/>
                <a:cs typeface="Times New Roman" panose="02020603050405020304" pitchFamily="18" charset="0"/>
              </a:rPr>
              <a:t>Increased Retention Rates</a:t>
            </a:r>
            <a:br>
              <a:rPr lang="en-US" sz="1600" kern="100" dirty="0">
                <a:ea typeface="Times New Roman" panose="02020603050405020304" pitchFamily="18" charset="0"/>
                <a:cs typeface="Times New Roman" panose="02020603050405020304" pitchFamily="18" charset="0"/>
              </a:rPr>
            </a:br>
            <a:r>
              <a:rPr lang="en-US" sz="1400" b="1" kern="0" dirty="0">
                <a:effectLst/>
                <a:ea typeface="Times New Roman" panose="02020603050405020304" pitchFamily="18" charset="0"/>
                <a:cs typeface="Times New Roman" panose="02020603050405020304" pitchFamily="18" charset="0"/>
              </a:rPr>
              <a:t>Statistic:</a:t>
            </a:r>
            <a:r>
              <a:rPr lang="en-US" sz="1400" kern="0" dirty="0">
                <a:effectLst/>
                <a:ea typeface="Times New Roman" panose="02020603050405020304" pitchFamily="18" charset="0"/>
                <a:cs typeface="Times New Roman" panose="02020603050405020304" pitchFamily="18" charset="0"/>
              </a:rPr>
              <a:t> UDL practices have been linked to a 15% increase in retention rates for at-risk students. (</a:t>
            </a:r>
            <a:r>
              <a:rPr lang="en-US" sz="1400" kern="0" dirty="0" err="1">
                <a:effectLst/>
                <a:ea typeface="Times New Roman" panose="02020603050405020304" pitchFamily="18" charset="0"/>
                <a:cs typeface="Times New Roman" panose="02020603050405020304" pitchFamily="18" charset="0"/>
              </a:rPr>
              <a:t>Gruba</a:t>
            </a:r>
            <a:r>
              <a:rPr lang="en-US" sz="1400" kern="0" dirty="0">
                <a:effectLst/>
                <a:ea typeface="Times New Roman" panose="02020603050405020304" pitchFamily="18" charset="0"/>
                <a:cs typeface="Times New Roman" panose="02020603050405020304" pitchFamily="18" charset="0"/>
              </a:rPr>
              <a:t>, 2021).</a:t>
            </a:r>
            <a:br>
              <a:rPr lang="en-US" sz="1400" kern="0" dirty="0">
                <a:effectLst/>
                <a:ea typeface="Times New Roman" panose="02020603050405020304" pitchFamily="18" charset="0"/>
                <a:cs typeface="Times New Roman" panose="02020603050405020304" pitchFamily="18" charset="0"/>
              </a:rPr>
            </a:br>
            <a:endParaRPr lang="en-US" sz="14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US" b="1" kern="0" dirty="0">
                <a:solidFill>
                  <a:srgbClr val="0070C0"/>
                </a:solidFill>
                <a:effectLst/>
                <a:ea typeface="Times New Roman" panose="02020603050405020304" pitchFamily="18" charset="0"/>
                <a:cs typeface="Times New Roman" panose="02020603050405020304" pitchFamily="18" charset="0"/>
              </a:rPr>
              <a:t>Positive Student Perceptions</a:t>
            </a:r>
            <a:br>
              <a:rPr lang="en-US" sz="1600" kern="100" dirty="0">
                <a:ea typeface="Times New Roman" panose="02020603050405020304" pitchFamily="18" charset="0"/>
                <a:cs typeface="Times New Roman" panose="02020603050405020304" pitchFamily="18" charset="0"/>
              </a:rPr>
            </a:br>
            <a:r>
              <a:rPr lang="en-US" sz="1400" b="1" kern="0" dirty="0">
                <a:effectLst/>
                <a:ea typeface="Times New Roman" panose="02020603050405020304" pitchFamily="18" charset="0"/>
                <a:cs typeface="Times New Roman" panose="02020603050405020304" pitchFamily="18" charset="0"/>
              </a:rPr>
              <a:t>Statistic:</a:t>
            </a:r>
            <a:r>
              <a:rPr lang="en-US" sz="1400" kern="0" dirty="0">
                <a:effectLst/>
                <a:ea typeface="Times New Roman" panose="02020603050405020304" pitchFamily="18" charset="0"/>
                <a:cs typeface="Times New Roman" panose="02020603050405020304" pitchFamily="18" charset="0"/>
              </a:rPr>
              <a:t> Over 80% of students reported feeling more motivated and supported in UDL-based </a:t>
            </a:r>
            <a:r>
              <a:rPr lang="en-US" sz="1400" kern="0" dirty="0">
                <a:ea typeface="Times New Roman" panose="02020603050405020304" pitchFamily="18" charset="0"/>
                <a:cs typeface="Times New Roman" panose="02020603050405020304" pitchFamily="18" charset="0"/>
              </a:rPr>
              <a:t>courses. (McGuire &amp; Scott, 2021).</a:t>
            </a:r>
            <a:endParaRPr lang="en-US" sz="1400" kern="100" dirty="0">
              <a:effectLst/>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F30DB20F-5C8B-4336-999E-0D1DEDA652D3}"/>
              </a:ext>
            </a:extLst>
          </p:cNvPr>
          <p:cNvSpPr/>
          <p:nvPr/>
        </p:nvSpPr>
        <p:spPr>
          <a:xfrm>
            <a:off x="306172" y="5047317"/>
            <a:ext cx="570127" cy="57012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Oval 6">
            <a:extLst>
              <a:ext uri="{FF2B5EF4-FFF2-40B4-BE49-F238E27FC236}">
                <a16:creationId xmlns:a16="http://schemas.microsoft.com/office/drawing/2014/main" id="{357EA1A8-2D36-8C52-3869-9B99847304FF}"/>
              </a:ext>
            </a:extLst>
          </p:cNvPr>
          <p:cNvSpPr/>
          <p:nvPr/>
        </p:nvSpPr>
        <p:spPr>
          <a:xfrm>
            <a:off x="291302" y="3463983"/>
            <a:ext cx="570127" cy="57012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Oval 7">
            <a:extLst>
              <a:ext uri="{FF2B5EF4-FFF2-40B4-BE49-F238E27FC236}">
                <a16:creationId xmlns:a16="http://schemas.microsoft.com/office/drawing/2014/main" id="{45839993-3840-7DA8-8D06-B2625550F739}"/>
              </a:ext>
            </a:extLst>
          </p:cNvPr>
          <p:cNvSpPr/>
          <p:nvPr/>
        </p:nvSpPr>
        <p:spPr>
          <a:xfrm>
            <a:off x="241372" y="1923347"/>
            <a:ext cx="570127" cy="57012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9" name="Graphic 8">
            <a:extLst>
              <a:ext uri="{FF2B5EF4-FFF2-40B4-BE49-F238E27FC236}">
                <a16:creationId xmlns:a16="http://schemas.microsoft.com/office/drawing/2014/main" id="{840CCEF6-9D32-9979-DB15-51C5D38F7F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834" y="3631332"/>
            <a:ext cx="295063" cy="295063"/>
          </a:xfrm>
          <a:prstGeom prst="rect">
            <a:avLst/>
          </a:prstGeom>
        </p:spPr>
      </p:pic>
      <p:sp>
        <p:nvSpPr>
          <p:cNvPr id="10" name="Freeform: Shape 9">
            <a:extLst>
              <a:ext uri="{FF2B5EF4-FFF2-40B4-BE49-F238E27FC236}">
                <a16:creationId xmlns:a16="http://schemas.microsoft.com/office/drawing/2014/main" id="{BA22D55F-ABCC-E741-723B-97F3FD1BA2B7}"/>
              </a:ext>
            </a:extLst>
          </p:cNvPr>
          <p:cNvSpPr>
            <a:spLocks noChangeAspect="1"/>
          </p:cNvSpPr>
          <p:nvPr/>
        </p:nvSpPr>
        <p:spPr>
          <a:xfrm>
            <a:off x="383408" y="2060879"/>
            <a:ext cx="286055" cy="295063"/>
          </a:xfrm>
          <a:custGeom>
            <a:avLst/>
            <a:gdLst>
              <a:gd name="connsiteX0" fmla="*/ 89170 w 329204"/>
              <a:gd name="connsiteY0" fmla="*/ 186437 h 339570"/>
              <a:gd name="connsiteX1" fmla="*/ 89170 w 329204"/>
              <a:gd name="connsiteY1" fmla="*/ 195969 h 339570"/>
              <a:gd name="connsiteX2" fmla="*/ 89333 w 329204"/>
              <a:gd name="connsiteY2" fmla="*/ 196135 h 339570"/>
              <a:gd name="connsiteX3" fmla="*/ 108921 w 329204"/>
              <a:gd name="connsiteY3" fmla="*/ 196135 h 339570"/>
              <a:gd name="connsiteX4" fmla="*/ 109085 w 329204"/>
              <a:gd name="connsiteY4" fmla="*/ 195969 h 339570"/>
              <a:gd name="connsiteX5" fmla="*/ 109085 w 329204"/>
              <a:gd name="connsiteY5" fmla="*/ 186437 h 339570"/>
              <a:gd name="connsiteX6" fmla="*/ 89170 w 329204"/>
              <a:gd name="connsiteY6" fmla="*/ 163473 h 339570"/>
              <a:gd name="connsiteX7" fmla="*/ 89170 w 329204"/>
              <a:gd name="connsiteY7" fmla="*/ 173172 h 339570"/>
              <a:gd name="connsiteX8" fmla="*/ 109085 w 329204"/>
              <a:gd name="connsiteY8" fmla="*/ 173172 h 339570"/>
              <a:gd name="connsiteX9" fmla="*/ 109085 w 329204"/>
              <a:gd name="connsiteY9" fmla="*/ 163473 h 339570"/>
              <a:gd name="connsiteX10" fmla="*/ 64282 w 329204"/>
              <a:gd name="connsiteY10" fmla="*/ 159482 h 339570"/>
              <a:gd name="connsiteX11" fmla="*/ 66710 w 329204"/>
              <a:gd name="connsiteY11" fmla="*/ 168542 h 339570"/>
              <a:gd name="connsiteX12" fmla="*/ 58623 w 329204"/>
              <a:gd name="connsiteY12" fmla="*/ 182551 h 339570"/>
              <a:gd name="connsiteX13" fmla="*/ 52873 w 329204"/>
              <a:gd name="connsiteY13" fmla="*/ 185868 h 339570"/>
              <a:gd name="connsiteX14" fmla="*/ 49563 w 329204"/>
              <a:gd name="connsiteY14" fmla="*/ 184978 h 339570"/>
              <a:gd name="connsiteX15" fmla="*/ 47135 w 329204"/>
              <a:gd name="connsiteY15" fmla="*/ 175919 h 339570"/>
              <a:gd name="connsiteX16" fmla="*/ 55223 w 329204"/>
              <a:gd name="connsiteY16" fmla="*/ 161909 h 339570"/>
              <a:gd name="connsiteX17" fmla="*/ 64282 w 329204"/>
              <a:gd name="connsiteY17" fmla="*/ 159482 h 339570"/>
              <a:gd name="connsiteX18" fmla="*/ 32080 w 329204"/>
              <a:gd name="connsiteY18" fmla="*/ 130179 h 339570"/>
              <a:gd name="connsiteX19" fmla="*/ 41138 w 329204"/>
              <a:gd name="connsiteY19" fmla="*/ 132608 h 339570"/>
              <a:gd name="connsiteX20" fmla="*/ 38710 w 329204"/>
              <a:gd name="connsiteY20" fmla="*/ 141668 h 339570"/>
              <a:gd name="connsiteX21" fmla="*/ 22338 w 329204"/>
              <a:gd name="connsiteY21" fmla="*/ 151119 h 339570"/>
              <a:gd name="connsiteX22" fmla="*/ 19028 w 329204"/>
              <a:gd name="connsiteY22" fmla="*/ 152007 h 339570"/>
              <a:gd name="connsiteX23" fmla="*/ 13278 w 329204"/>
              <a:gd name="connsiteY23" fmla="*/ 148690 h 339570"/>
              <a:gd name="connsiteX24" fmla="*/ 15707 w 329204"/>
              <a:gd name="connsiteY24" fmla="*/ 139630 h 339570"/>
              <a:gd name="connsiteX25" fmla="*/ 265505 w 329204"/>
              <a:gd name="connsiteY25" fmla="*/ 129688 h 339570"/>
              <a:gd name="connsiteX26" fmla="*/ 274885 w 329204"/>
              <a:gd name="connsiteY26" fmla="*/ 129688 h 339570"/>
              <a:gd name="connsiteX27" fmla="*/ 275191 w 329204"/>
              <a:gd name="connsiteY27" fmla="*/ 139063 h 339570"/>
              <a:gd name="connsiteX28" fmla="*/ 270350 w 329204"/>
              <a:gd name="connsiteY28" fmla="*/ 141161 h 339570"/>
              <a:gd name="connsiteX29" fmla="*/ 265816 w 329204"/>
              <a:gd name="connsiteY29" fmla="*/ 139370 h 339570"/>
              <a:gd name="connsiteX30" fmla="*/ 265505 w 329204"/>
              <a:gd name="connsiteY30" fmla="*/ 139068 h 339570"/>
              <a:gd name="connsiteX31" fmla="*/ 265505 w 329204"/>
              <a:gd name="connsiteY31" fmla="*/ 129688 h 339570"/>
              <a:gd name="connsiteX32" fmla="*/ 216141 w 329204"/>
              <a:gd name="connsiteY32" fmla="*/ 102016 h 339570"/>
              <a:gd name="connsiteX33" fmla="*/ 249826 w 329204"/>
              <a:gd name="connsiteY33" fmla="*/ 111960 h 339570"/>
              <a:gd name="connsiteX34" fmla="*/ 261411 w 329204"/>
              <a:gd name="connsiteY34" fmla="*/ 118795 h 339570"/>
              <a:gd name="connsiteX35" fmla="*/ 263173 w 329204"/>
              <a:gd name="connsiteY35" fmla="*/ 128008 h 339570"/>
              <a:gd name="connsiteX36" fmla="*/ 257679 w 329204"/>
              <a:gd name="connsiteY36" fmla="*/ 130916 h 339570"/>
              <a:gd name="connsiteX37" fmla="*/ 253961 w 329204"/>
              <a:gd name="connsiteY37" fmla="*/ 129770 h 339570"/>
              <a:gd name="connsiteX38" fmla="*/ 243863 w 329204"/>
              <a:gd name="connsiteY38" fmla="*/ 123807 h 339570"/>
              <a:gd name="connsiteX39" fmla="*/ 186310 w 329204"/>
              <a:gd name="connsiteY39" fmla="*/ 118197 h 339570"/>
              <a:gd name="connsiteX40" fmla="*/ 178009 w 329204"/>
              <a:gd name="connsiteY40" fmla="*/ 113830 h 339570"/>
              <a:gd name="connsiteX41" fmla="*/ 182376 w 329204"/>
              <a:gd name="connsiteY41" fmla="*/ 105530 h 339570"/>
              <a:gd name="connsiteX42" fmla="*/ 216141 w 329204"/>
              <a:gd name="connsiteY42" fmla="*/ 102016 h 339570"/>
              <a:gd name="connsiteX43" fmla="*/ 6632 w 329204"/>
              <a:gd name="connsiteY43" fmla="*/ 92496 h 339570"/>
              <a:gd name="connsiteX44" fmla="*/ 25539 w 329204"/>
              <a:gd name="connsiteY44" fmla="*/ 92496 h 339570"/>
              <a:gd name="connsiteX45" fmla="*/ 32172 w 329204"/>
              <a:gd name="connsiteY45" fmla="*/ 99128 h 339570"/>
              <a:gd name="connsiteX46" fmla="*/ 25540 w 329204"/>
              <a:gd name="connsiteY46" fmla="*/ 105760 h 339570"/>
              <a:gd name="connsiteX47" fmla="*/ 6632 w 329204"/>
              <a:gd name="connsiteY47" fmla="*/ 105760 h 339570"/>
              <a:gd name="connsiteX48" fmla="*/ 0 w 329204"/>
              <a:gd name="connsiteY48" fmla="*/ 99128 h 339570"/>
              <a:gd name="connsiteX49" fmla="*/ 6632 w 329204"/>
              <a:gd name="connsiteY49" fmla="*/ 92496 h 339570"/>
              <a:gd name="connsiteX50" fmla="*/ 209644 w 329204"/>
              <a:gd name="connsiteY50" fmla="*/ 88628 h 339570"/>
              <a:gd name="connsiteX51" fmla="*/ 155722 w 329204"/>
              <a:gd name="connsiteY51" fmla="*/ 103404 h 339570"/>
              <a:gd name="connsiteX52" fmla="*/ 128754 w 329204"/>
              <a:gd name="connsiteY52" fmla="*/ 147308 h 339570"/>
              <a:gd name="connsiteX53" fmla="*/ 122350 w 329204"/>
              <a:gd name="connsiteY53" fmla="*/ 157173 h 339570"/>
              <a:gd name="connsiteX54" fmla="*/ 122350 w 329204"/>
              <a:gd name="connsiteY54" fmla="*/ 179804 h 339570"/>
              <a:gd name="connsiteX55" fmla="*/ 122350 w 329204"/>
              <a:gd name="connsiteY55" fmla="*/ 195969 h 339570"/>
              <a:gd name="connsiteX56" fmla="*/ 108921 w 329204"/>
              <a:gd name="connsiteY56" fmla="*/ 209399 h 339570"/>
              <a:gd name="connsiteX57" fmla="*/ 104973 w 329204"/>
              <a:gd name="connsiteY57" fmla="*/ 209399 h 339570"/>
              <a:gd name="connsiteX58" fmla="*/ 140516 w 329204"/>
              <a:gd name="connsiteY58" fmla="*/ 274377 h 339570"/>
              <a:gd name="connsiteX59" fmla="*/ 134121 w 329204"/>
              <a:gd name="connsiteY59" fmla="*/ 324041 h 339570"/>
              <a:gd name="connsiteX60" fmla="*/ 133223 w 329204"/>
              <a:gd name="connsiteY60" fmla="*/ 326304 h 339570"/>
              <a:gd name="connsiteX61" fmla="*/ 216241 w 329204"/>
              <a:gd name="connsiteY61" fmla="*/ 326304 h 339570"/>
              <a:gd name="connsiteX62" fmla="*/ 218210 w 329204"/>
              <a:gd name="connsiteY62" fmla="*/ 318648 h 339570"/>
              <a:gd name="connsiteX63" fmla="*/ 222679 w 329204"/>
              <a:gd name="connsiteY63" fmla="*/ 304119 h 339570"/>
              <a:gd name="connsiteX64" fmla="*/ 237481 w 329204"/>
              <a:gd name="connsiteY64" fmla="*/ 295345 h 339570"/>
              <a:gd name="connsiteX65" fmla="*/ 262933 w 329204"/>
              <a:gd name="connsiteY65" fmla="*/ 296212 h 339570"/>
              <a:gd name="connsiteX66" fmla="*/ 296020 w 329204"/>
              <a:gd name="connsiteY66" fmla="*/ 287767 h 339570"/>
              <a:gd name="connsiteX67" fmla="*/ 297999 w 329204"/>
              <a:gd name="connsiteY67" fmla="*/ 263496 h 339570"/>
              <a:gd name="connsiteX68" fmla="*/ 298174 w 329204"/>
              <a:gd name="connsiteY68" fmla="*/ 241194 h 339570"/>
              <a:gd name="connsiteX69" fmla="*/ 309540 w 329204"/>
              <a:gd name="connsiteY69" fmla="*/ 228765 h 339570"/>
              <a:gd name="connsiteX70" fmla="*/ 315742 w 329204"/>
              <a:gd name="connsiteY70" fmla="*/ 224141 h 339570"/>
              <a:gd name="connsiteX71" fmla="*/ 309775 w 329204"/>
              <a:gd name="connsiteY71" fmla="*/ 210330 h 339570"/>
              <a:gd name="connsiteX72" fmla="*/ 302009 w 329204"/>
              <a:gd name="connsiteY72" fmla="*/ 181718 h 339570"/>
              <a:gd name="connsiteX73" fmla="*/ 295422 w 329204"/>
              <a:gd name="connsiteY73" fmla="*/ 134090 h 339570"/>
              <a:gd name="connsiteX74" fmla="*/ 209644 w 329204"/>
              <a:gd name="connsiteY74" fmla="*/ 88628 h 339570"/>
              <a:gd name="connsiteX75" fmla="*/ 117579 w 329204"/>
              <a:gd name="connsiteY75" fmla="*/ 72677 h 339570"/>
              <a:gd name="connsiteX76" fmla="*/ 131660 w 329204"/>
              <a:gd name="connsiteY76" fmla="*/ 89493 h 339570"/>
              <a:gd name="connsiteX77" fmla="*/ 128197 w 329204"/>
              <a:gd name="connsiteY77" fmla="*/ 113782 h 339570"/>
              <a:gd name="connsiteX78" fmla="*/ 122599 w 329204"/>
              <a:gd name="connsiteY78" fmla="*/ 116849 h 339570"/>
              <a:gd name="connsiteX79" fmla="*/ 119040 w 329204"/>
              <a:gd name="connsiteY79" fmla="*/ 115809 h 339570"/>
              <a:gd name="connsiteX80" fmla="*/ 117013 w 329204"/>
              <a:gd name="connsiteY80" fmla="*/ 106651 h 339570"/>
              <a:gd name="connsiteX81" fmla="*/ 118853 w 329204"/>
              <a:gd name="connsiteY81" fmla="*/ 92947 h 339570"/>
              <a:gd name="connsiteX82" fmla="*/ 111499 w 329204"/>
              <a:gd name="connsiteY82" fmla="*/ 84467 h 339570"/>
              <a:gd name="connsiteX83" fmla="*/ 108644 w 329204"/>
              <a:gd name="connsiteY83" fmla="*/ 75533 h 339570"/>
              <a:gd name="connsiteX84" fmla="*/ 117579 w 329204"/>
              <a:gd name="connsiteY84" fmla="*/ 72677 h 339570"/>
              <a:gd name="connsiteX85" fmla="*/ 99127 w 329204"/>
              <a:gd name="connsiteY85" fmla="*/ 55350 h 339570"/>
              <a:gd name="connsiteX86" fmla="*/ 55613 w 329204"/>
              <a:gd name="connsiteY86" fmla="*/ 98863 h 339570"/>
              <a:gd name="connsiteX87" fmla="*/ 76431 w 329204"/>
              <a:gd name="connsiteY87" fmla="*/ 135997 h 339570"/>
              <a:gd name="connsiteX88" fmla="*/ 88057 w 329204"/>
              <a:gd name="connsiteY88" fmla="*/ 150207 h 339570"/>
              <a:gd name="connsiteX89" fmla="*/ 99125 w 329204"/>
              <a:gd name="connsiteY89" fmla="*/ 150203 h 339570"/>
              <a:gd name="connsiteX90" fmla="*/ 110198 w 329204"/>
              <a:gd name="connsiteY90" fmla="*/ 150207 h 339570"/>
              <a:gd name="connsiteX91" fmla="*/ 121823 w 329204"/>
              <a:gd name="connsiteY91" fmla="*/ 135998 h 339570"/>
              <a:gd name="connsiteX92" fmla="*/ 142641 w 329204"/>
              <a:gd name="connsiteY92" fmla="*/ 98863 h 339570"/>
              <a:gd name="connsiteX93" fmla="*/ 99127 w 329204"/>
              <a:gd name="connsiteY93" fmla="*/ 55350 h 339570"/>
              <a:gd name="connsiteX94" fmla="*/ 22338 w 329204"/>
              <a:gd name="connsiteY94" fmla="*/ 47138 h 339570"/>
              <a:gd name="connsiteX95" fmla="*/ 38707 w 329204"/>
              <a:gd name="connsiteY95" fmla="*/ 56589 h 339570"/>
              <a:gd name="connsiteX96" fmla="*/ 41135 w 329204"/>
              <a:gd name="connsiteY96" fmla="*/ 65648 h 339570"/>
              <a:gd name="connsiteX97" fmla="*/ 35385 w 329204"/>
              <a:gd name="connsiteY97" fmla="*/ 68966 h 339570"/>
              <a:gd name="connsiteX98" fmla="*/ 32075 w 329204"/>
              <a:gd name="connsiteY98" fmla="*/ 68076 h 339570"/>
              <a:gd name="connsiteX99" fmla="*/ 15706 w 329204"/>
              <a:gd name="connsiteY99" fmla="*/ 58625 h 339570"/>
              <a:gd name="connsiteX100" fmla="*/ 13279 w 329204"/>
              <a:gd name="connsiteY100" fmla="*/ 49565 h 339570"/>
              <a:gd name="connsiteX101" fmla="*/ 22338 w 329204"/>
              <a:gd name="connsiteY101" fmla="*/ 47138 h 339570"/>
              <a:gd name="connsiteX102" fmla="*/ 175919 w 329204"/>
              <a:gd name="connsiteY102" fmla="*/ 47137 h 339570"/>
              <a:gd name="connsiteX103" fmla="*/ 184979 w 329204"/>
              <a:gd name="connsiteY103" fmla="*/ 49564 h 339570"/>
              <a:gd name="connsiteX104" fmla="*/ 182551 w 329204"/>
              <a:gd name="connsiteY104" fmla="*/ 58624 h 339570"/>
              <a:gd name="connsiteX105" fmla="*/ 166182 w 329204"/>
              <a:gd name="connsiteY105" fmla="*/ 68075 h 339570"/>
              <a:gd name="connsiteX106" fmla="*/ 162872 w 329204"/>
              <a:gd name="connsiteY106" fmla="*/ 68965 h 339570"/>
              <a:gd name="connsiteX107" fmla="*/ 157123 w 329204"/>
              <a:gd name="connsiteY107" fmla="*/ 65647 h 339570"/>
              <a:gd name="connsiteX108" fmla="*/ 159550 w 329204"/>
              <a:gd name="connsiteY108" fmla="*/ 56588 h 339570"/>
              <a:gd name="connsiteX109" fmla="*/ 99126 w 329204"/>
              <a:gd name="connsiteY109" fmla="*/ 42086 h 339570"/>
              <a:gd name="connsiteX110" fmla="*/ 154967 w 329204"/>
              <a:gd name="connsiteY110" fmla="*/ 88649 h 339570"/>
              <a:gd name="connsiteX111" fmla="*/ 209643 w 329204"/>
              <a:gd name="connsiteY111" fmla="*/ 75364 h 339570"/>
              <a:gd name="connsiteX112" fmla="*/ 306454 w 329204"/>
              <a:gd name="connsiteY112" fmla="*/ 126726 h 339570"/>
              <a:gd name="connsiteX113" fmla="*/ 314446 w 329204"/>
              <a:gd name="connsiteY113" fmla="*/ 186348 h 339570"/>
              <a:gd name="connsiteX114" fmla="*/ 321748 w 329204"/>
              <a:gd name="connsiteY114" fmla="*/ 204622 h 339570"/>
              <a:gd name="connsiteX115" fmla="*/ 329204 w 329204"/>
              <a:gd name="connsiteY115" fmla="*/ 225188 h 339570"/>
              <a:gd name="connsiteX116" fmla="*/ 317047 w 329204"/>
              <a:gd name="connsiteY116" fmla="*/ 239701 h 339570"/>
              <a:gd name="connsiteX117" fmla="*/ 311174 w 329204"/>
              <a:gd name="connsiteY117" fmla="*/ 244078 h 339570"/>
              <a:gd name="connsiteX118" fmla="*/ 311244 w 329204"/>
              <a:gd name="connsiteY118" fmla="*/ 262783 h 339570"/>
              <a:gd name="connsiteX119" fmla="*/ 306915 w 329204"/>
              <a:gd name="connsiteY119" fmla="*/ 295333 h 339570"/>
              <a:gd name="connsiteX120" fmla="*/ 262197 w 329204"/>
              <a:gd name="connsiteY120" fmla="*/ 309456 h 339570"/>
              <a:gd name="connsiteX121" fmla="*/ 237034 w 329204"/>
              <a:gd name="connsiteY121" fmla="*/ 308611 h 339570"/>
              <a:gd name="connsiteX122" fmla="*/ 236004 w 329204"/>
              <a:gd name="connsiteY122" fmla="*/ 308530 h 339570"/>
              <a:gd name="connsiteX123" fmla="*/ 235636 w 329204"/>
              <a:gd name="connsiteY123" fmla="*/ 308508 h 339570"/>
              <a:gd name="connsiteX124" fmla="*/ 231164 w 329204"/>
              <a:gd name="connsiteY124" fmla="*/ 321501 h 339570"/>
              <a:gd name="connsiteX125" fmla="*/ 228419 w 329204"/>
              <a:gd name="connsiteY125" fmla="*/ 331541 h 339570"/>
              <a:gd name="connsiteX126" fmla="*/ 218347 w 329204"/>
              <a:gd name="connsiteY126" fmla="*/ 339570 h 339570"/>
              <a:gd name="connsiteX127" fmla="*/ 123675 w 329204"/>
              <a:gd name="connsiteY127" fmla="*/ 339570 h 339570"/>
              <a:gd name="connsiteX128" fmla="*/ 118323 w 329204"/>
              <a:gd name="connsiteY128" fmla="*/ 336853 h 339570"/>
              <a:gd name="connsiteX129" fmla="*/ 117354 w 329204"/>
              <a:gd name="connsiteY129" fmla="*/ 330929 h 339570"/>
              <a:gd name="connsiteX130" fmla="*/ 121791 w 329204"/>
              <a:gd name="connsiteY130" fmla="*/ 319146 h 339570"/>
              <a:gd name="connsiteX131" fmla="*/ 129772 w 329204"/>
              <a:gd name="connsiteY131" fmla="*/ 297080 h 339570"/>
              <a:gd name="connsiteX132" fmla="*/ 131584 w 329204"/>
              <a:gd name="connsiteY132" fmla="*/ 284190 h 339570"/>
              <a:gd name="connsiteX133" fmla="*/ 91586 w 329204"/>
              <a:gd name="connsiteY133" fmla="*/ 209400 h 339570"/>
              <a:gd name="connsiteX134" fmla="*/ 89331 w 329204"/>
              <a:gd name="connsiteY134" fmla="*/ 209400 h 339570"/>
              <a:gd name="connsiteX135" fmla="*/ 75904 w 329204"/>
              <a:gd name="connsiteY135" fmla="*/ 195970 h 339570"/>
              <a:gd name="connsiteX136" fmla="*/ 75904 w 329204"/>
              <a:gd name="connsiteY136" fmla="*/ 179805 h 339570"/>
              <a:gd name="connsiteX137" fmla="*/ 75904 w 329204"/>
              <a:gd name="connsiteY137" fmla="*/ 157161 h 339570"/>
              <a:gd name="connsiteX138" fmla="*/ 69500 w 329204"/>
              <a:gd name="connsiteY138" fmla="*/ 147309 h 339570"/>
              <a:gd name="connsiteX139" fmla="*/ 42348 w 329204"/>
              <a:gd name="connsiteY139" fmla="*/ 98864 h 339570"/>
              <a:gd name="connsiteX140" fmla="*/ 99126 w 329204"/>
              <a:gd name="connsiteY140" fmla="*/ 42086 h 339570"/>
              <a:gd name="connsiteX141" fmla="*/ 148694 w 329204"/>
              <a:gd name="connsiteY141" fmla="*/ 13281 h 339570"/>
              <a:gd name="connsiteX142" fmla="*/ 151121 w 329204"/>
              <a:gd name="connsiteY142" fmla="*/ 22340 h 339570"/>
              <a:gd name="connsiteX143" fmla="*/ 141670 w 329204"/>
              <a:gd name="connsiteY143" fmla="*/ 38707 h 339570"/>
              <a:gd name="connsiteX144" fmla="*/ 135920 w 329204"/>
              <a:gd name="connsiteY144" fmla="*/ 42025 h 339570"/>
              <a:gd name="connsiteX145" fmla="*/ 132610 w 329204"/>
              <a:gd name="connsiteY145" fmla="*/ 41135 h 339570"/>
              <a:gd name="connsiteX146" fmla="*/ 130183 w 329204"/>
              <a:gd name="connsiteY146" fmla="*/ 32075 h 339570"/>
              <a:gd name="connsiteX147" fmla="*/ 139634 w 329204"/>
              <a:gd name="connsiteY147" fmla="*/ 15708 h 339570"/>
              <a:gd name="connsiteX148" fmla="*/ 148694 w 329204"/>
              <a:gd name="connsiteY148" fmla="*/ 13281 h 339570"/>
              <a:gd name="connsiteX149" fmla="*/ 49563 w 329204"/>
              <a:gd name="connsiteY149" fmla="*/ 13280 h 339570"/>
              <a:gd name="connsiteX150" fmla="*/ 58623 w 329204"/>
              <a:gd name="connsiteY150" fmla="*/ 15708 h 339570"/>
              <a:gd name="connsiteX151" fmla="*/ 68074 w 329204"/>
              <a:gd name="connsiteY151" fmla="*/ 32075 h 339570"/>
              <a:gd name="connsiteX152" fmla="*/ 65646 w 329204"/>
              <a:gd name="connsiteY152" fmla="*/ 41134 h 339570"/>
              <a:gd name="connsiteX153" fmla="*/ 62336 w 329204"/>
              <a:gd name="connsiteY153" fmla="*/ 42024 h 339570"/>
              <a:gd name="connsiteX154" fmla="*/ 56587 w 329204"/>
              <a:gd name="connsiteY154" fmla="*/ 38707 h 339570"/>
              <a:gd name="connsiteX155" fmla="*/ 47136 w 329204"/>
              <a:gd name="connsiteY155" fmla="*/ 22340 h 339570"/>
              <a:gd name="connsiteX156" fmla="*/ 49563 w 329204"/>
              <a:gd name="connsiteY156" fmla="*/ 13280 h 339570"/>
              <a:gd name="connsiteX157" fmla="*/ 99127 w 329204"/>
              <a:gd name="connsiteY157" fmla="*/ 0 h 339570"/>
              <a:gd name="connsiteX158" fmla="*/ 105759 w 329204"/>
              <a:gd name="connsiteY158" fmla="*/ 6632 h 339570"/>
              <a:gd name="connsiteX159" fmla="*/ 105759 w 329204"/>
              <a:gd name="connsiteY159" fmla="*/ 25539 h 339570"/>
              <a:gd name="connsiteX160" fmla="*/ 99127 w 329204"/>
              <a:gd name="connsiteY160" fmla="*/ 32172 h 339570"/>
              <a:gd name="connsiteX161" fmla="*/ 92495 w 329204"/>
              <a:gd name="connsiteY161" fmla="*/ 25539 h 339570"/>
              <a:gd name="connsiteX162" fmla="*/ 92495 w 329204"/>
              <a:gd name="connsiteY162" fmla="*/ 6632 h 339570"/>
              <a:gd name="connsiteX163" fmla="*/ 99127 w 329204"/>
              <a:gd name="connsiteY163" fmla="*/ 0 h 33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29204" h="339570">
                <a:moveTo>
                  <a:pt x="89170" y="186437"/>
                </a:moveTo>
                <a:lnTo>
                  <a:pt x="89170" y="195969"/>
                </a:lnTo>
                <a:cubicBezTo>
                  <a:pt x="89170" y="196043"/>
                  <a:pt x="89259" y="196135"/>
                  <a:pt x="89333" y="196135"/>
                </a:cubicBezTo>
                <a:lnTo>
                  <a:pt x="108921" y="196135"/>
                </a:lnTo>
                <a:cubicBezTo>
                  <a:pt x="108996" y="196135"/>
                  <a:pt x="109085" y="196044"/>
                  <a:pt x="109085" y="195969"/>
                </a:cubicBezTo>
                <a:lnTo>
                  <a:pt x="109085" y="186437"/>
                </a:lnTo>
                <a:close/>
                <a:moveTo>
                  <a:pt x="89170" y="163473"/>
                </a:moveTo>
                <a:lnTo>
                  <a:pt x="89170" y="173172"/>
                </a:lnTo>
                <a:lnTo>
                  <a:pt x="109085" y="173172"/>
                </a:lnTo>
                <a:lnTo>
                  <a:pt x="109085" y="163473"/>
                </a:lnTo>
                <a:close/>
                <a:moveTo>
                  <a:pt x="64282" y="159482"/>
                </a:moveTo>
                <a:cubicBezTo>
                  <a:pt x="67455" y="161314"/>
                  <a:pt x="68542" y="165369"/>
                  <a:pt x="66710" y="168542"/>
                </a:cubicBezTo>
                <a:lnTo>
                  <a:pt x="58623" y="182551"/>
                </a:lnTo>
                <a:cubicBezTo>
                  <a:pt x="57395" y="184679"/>
                  <a:pt x="55165" y="185868"/>
                  <a:pt x="52873" y="185868"/>
                </a:cubicBezTo>
                <a:cubicBezTo>
                  <a:pt x="51748" y="185868"/>
                  <a:pt x="50608" y="185582"/>
                  <a:pt x="49563" y="184978"/>
                </a:cubicBezTo>
                <a:cubicBezTo>
                  <a:pt x="46391" y="183148"/>
                  <a:pt x="45304" y="179091"/>
                  <a:pt x="47135" y="175919"/>
                </a:cubicBezTo>
                <a:lnTo>
                  <a:pt x="55223" y="161909"/>
                </a:lnTo>
                <a:cubicBezTo>
                  <a:pt x="57055" y="158739"/>
                  <a:pt x="61111" y="157652"/>
                  <a:pt x="64282" y="159482"/>
                </a:cubicBezTo>
                <a:close/>
                <a:moveTo>
                  <a:pt x="32080" y="130179"/>
                </a:moveTo>
                <a:cubicBezTo>
                  <a:pt x="35253" y="128350"/>
                  <a:pt x="39308" y="129436"/>
                  <a:pt x="41138" y="132608"/>
                </a:cubicBezTo>
                <a:cubicBezTo>
                  <a:pt x="42970" y="135780"/>
                  <a:pt x="41882" y="139837"/>
                  <a:pt x="38710" y="141668"/>
                </a:cubicBezTo>
                <a:lnTo>
                  <a:pt x="22338" y="151119"/>
                </a:lnTo>
                <a:cubicBezTo>
                  <a:pt x="21293" y="151721"/>
                  <a:pt x="20153" y="152007"/>
                  <a:pt x="19028" y="152007"/>
                </a:cubicBezTo>
                <a:cubicBezTo>
                  <a:pt x="16736" y="152007"/>
                  <a:pt x="14507" y="150818"/>
                  <a:pt x="13278" y="148690"/>
                </a:cubicBezTo>
                <a:cubicBezTo>
                  <a:pt x="11447" y="145518"/>
                  <a:pt x="12535" y="141461"/>
                  <a:pt x="15707" y="139630"/>
                </a:cubicBezTo>
                <a:close/>
                <a:moveTo>
                  <a:pt x="265505" y="129688"/>
                </a:moveTo>
                <a:cubicBezTo>
                  <a:pt x="268095" y="127099"/>
                  <a:pt x="272295" y="127099"/>
                  <a:pt x="274885" y="129688"/>
                </a:cubicBezTo>
                <a:cubicBezTo>
                  <a:pt x="277558" y="132192"/>
                  <a:pt x="277695" y="136390"/>
                  <a:pt x="275191" y="139063"/>
                </a:cubicBezTo>
                <a:cubicBezTo>
                  <a:pt x="273886" y="140456"/>
                  <a:pt x="272119" y="141161"/>
                  <a:pt x="270350" y="141161"/>
                </a:cubicBezTo>
                <a:cubicBezTo>
                  <a:pt x="268725" y="141161"/>
                  <a:pt x="267096" y="140568"/>
                  <a:pt x="265816" y="139370"/>
                </a:cubicBezTo>
                <a:cubicBezTo>
                  <a:pt x="265714" y="139274"/>
                  <a:pt x="265608" y="139170"/>
                  <a:pt x="265505" y="139068"/>
                </a:cubicBezTo>
                <a:cubicBezTo>
                  <a:pt x="262916" y="136478"/>
                  <a:pt x="262916" y="132278"/>
                  <a:pt x="265505" y="129688"/>
                </a:cubicBezTo>
                <a:close/>
                <a:moveTo>
                  <a:pt x="216141" y="102016"/>
                </a:moveTo>
                <a:cubicBezTo>
                  <a:pt x="227488" y="103097"/>
                  <a:pt x="238821" y="106422"/>
                  <a:pt x="249826" y="111960"/>
                </a:cubicBezTo>
                <a:cubicBezTo>
                  <a:pt x="253717" y="113918"/>
                  <a:pt x="257614" y="116217"/>
                  <a:pt x="261411" y="118795"/>
                </a:cubicBezTo>
                <a:cubicBezTo>
                  <a:pt x="264441" y="120853"/>
                  <a:pt x="265230" y="124978"/>
                  <a:pt x="263173" y="128008"/>
                </a:cubicBezTo>
                <a:cubicBezTo>
                  <a:pt x="261890" y="129898"/>
                  <a:pt x="259803" y="130916"/>
                  <a:pt x="257679" y="130916"/>
                </a:cubicBezTo>
                <a:cubicBezTo>
                  <a:pt x="256397" y="130916"/>
                  <a:pt x="255102" y="130544"/>
                  <a:pt x="253961" y="129770"/>
                </a:cubicBezTo>
                <a:cubicBezTo>
                  <a:pt x="250684" y="127547"/>
                  <a:pt x="247193" y="125485"/>
                  <a:pt x="243863" y="123807"/>
                </a:cubicBezTo>
                <a:cubicBezTo>
                  <a:pt x="224983" y="114307"/>
                  <a:pt x="205082" y="112367"/>
                  <a:pt x="186310" y="118197"/>
                </a:cubicBezTo>
                <a:cubicBezTo>
                  <a:pt x="182810" y="119283"/>
                  <a:pt x="179096" y="117329"/>
                  <a:pt x="178009" y="113830"/>
                </a:cubicBezTo>
                <a:cubicBezTo>
                  <a:pt x="176922" y="110333"/>
                  <a:pt x="178878" y="106617"/>
                  <a:pt x="182376" y="105530"/>
                </a:cubicBezTo>
                <a:cubicBezTo>
                  <a:pt x="193435" y="102096"/>
                  <a:pt x="204795" y="100934"/>
                  <a:pt x="216141" y="102016"/>
                </a:cubicBezTo>
                <a:close/>
                <a:moveTo>
                  <a:pt x="6632" y="92496"/>
                </a:moveTo>
                <a:lnTo>
                  <a:pt x="25539" y="92496"/>
                </a:lnTo>
                <a:cubicBezTo>
                  <a:pt x="29202" y="92496"/>
                  <a:pt x="32172" y="95467"/>
                  <a:pt x="32172" y="99128"/>
                </a:cubicBezTo>
                <a:cubicBezTo>
                  <a:pt x="32172" y="102791"/>
                  <a:pt x="29202" y="105760"/>
                  <a:pt x="25540" y="105760"/>
                </a:cubicBezTo>
                <a:lnTo>
                  <a:pt x="6632" y="105760"/>
                </a:lnTo>
                <a:cubicBezTo>
                  <a:pt x="2969" y="105760"/>
                  <a:pt x="0" y="102791"/>
                  <a:pt x="0" y="99128"/>
                </a:cubicBezTo>
                <a:cubicBezTo>
                  <a:pt x="0" y="95467"/>
                  <a:pt x="2969" y="92496"/>
                  <a:pt x="6632" y="92496"/>
                </a:cubicBezTo>
                <a:close/>
                <a:moveTo>
                  <a:pt x="209644" y="88628"/>
                </a:moveTo>
                <a:cubicBezTo>
                  <a:pt x="190567" y="88628"/>
                  <a:pt x="172000" y="93731"/>
                  <a:pt x="155722" y="103404"/>
                </a:cubicBezTo>
                <a:cubicBezTo>
                  <a:pt x="154304" y="121509"/>
                  <a:pt x="144453" y="137690"/>
                  <a:pt x="128754" y="147308"/>
                </a:cubicBezTo>
                <a:cubicBezTo>
                  <a:pt x="123849" y="150314"/>
                  <a:pt x="122744" y="152912"/>
                  <a:pt x="122350" y="157173"/>
                </a:cubicBezTo>
                <a:lnTo>
                  <a:pt x="122350" y="179804"/>
                </a:lnTo>
                <a:lnTo>
                  <a:pt x="122350" y="195969"/>
                </a:lnTo>
                <a:cubicBezTo>
                  <a:pt x="122350" y="203375"/>
                  <a:pt x="116326" y="209399"/>
                  <a:pt x="108921" y="209399"/>
                </a:cubicBezTo>
                <a:lnTo>
                  <a:pt x="104973" y="209399"/>
                </a:lnTo>
                <a:cubicBezTo>
                  <a:pt x="108543" y="234628"/>
                  <a:pt x="120993" y="257492"/>
                  <a:pt x="140516" y="274377"/>
                </a:cubicBezTo>
                <a:cubicBezTo>
                  <a:pt x="149727" y="282340"/>
                  <a:pt x="143676" y="299984"/>
                  <a:pt x="134121" y="324041"/>
                </a:cubicBezTo>
                <a:cubicBezTo>
                  <a:pt x="133813" y="324816"/>
                  <a:pt x="133514" y="325571"/>
                  <a:pt x="133223" y="326304"/>
                </a:cubicBezTo>
                <a:lnTo>
                  <a:pt x="216241" y="326304"/>
                </a:lnTo>
                <a:cubicBezTo>
                  <a:pt x="216938" y="324434"/>
                  <a:pt x="217681" y="321054"/>
                  <a:pt x="218210" y="318648"/>
                </a:cubicBezTo>
                <a:cubicBezTo>
                  <a:pt x="219263" y="313862"/>
                  <a:pt x="220457" y="308436"/>
                  <a:pt x="222679" y="304119"/>
                </a:cubicBezTo>
                <a:cubicBezTo>
                  <a:pt x="227053" y="295615"/>
                  <a:pt x="233608" y="294888"/>
                  <a:pt x="237481" y="295345"/>
                </a:cubicBezTo>
                <a:cubicBezTo>
                  <a:pt x="247568" y="295359"/>
                  <a:pt x="256076" y="295831"/>
                  <a:pt x="262933" y="296212"/>
                </a:cubicBezTo>
                <a:cubicBezTo>
                  <a:pt x="283713" y="297366"/>
                  <a:pt x="289421" y="297274"/>
                  <a:pt x="296020" y="287767"/>
                </a:cubicBezTo>
                <a:cubicBezTo>
                  <a:pt x="299071" y="283372"/>
                  <a:pt x="298502" y="272813"/>
                  <a:pt x="297999" y="263496"/>
                </a:cubicBezTo>
                <a:cubicBezTo>
                  <a:pt x="297594" y="255987"/>
                  <a:pt x="297175" y="248222"/>
                  <a:pt x="298174" y="241194"/>
                </a:cubicBezTo>
                <a:cubicBezTo>
                  <a:pt x="298901" y="236071"/>
                  <a:pt x="303831" y="232686"/>
                  <a:pt x="309540" y="228765"/>
                </a:cubicBezTo>
                <a:cubicBezTo>
                  <a:pt x="311425" y="227471"/>
                  <a:pt x="314371" y="225448"/>
                  <a:pt x="315742" y="224141"/>
                </a:cubicBezTo>
                <a:cubicBezTo>
                  <a:pt x="314934" y="221151"/>
                  <a:pt x="311883" y="214751"/>
                  <a:pt x="309775" y="210330"/>
                </a:cubicBezTo>
                <a:cubicBezTo>
                  <a:pt x="303265" y="196673"/>
                  <a:pt x="299406" y="187983"/>
                  <a:pt x="302009" y="181718"/>
                </a:cubicBezTo>
                <a:cubicBezTo>
                  <a:pt x="309999" y="162478"/>
                  <a:pt x="302837" y="145198"/>
                  <a:pt x="295422" y="134090"/>
                </a:cubicBezTo>
                <a:cubicBezTo>
                  <a:pt x="278122" y="108173"/>
                  <a:pt x="241245" y="88628"/>
                  <a:pt x="209644" y="88628"/>
                </a:cubicBezTo>
                <a:close/>
                <a:moveTo>
                  <a:pt x="117579" y="72677"/>
                </a:moveTo>
                <a:cubicBezTo>
                  <a:pt x="124833" y="76420"/>
                  <a:pt x="129701" y="82234"/>
                  <a:pt x="131660" y="89493"/>
                </a:cubicBezTo>
                <a:cubicBezTo>
                  <a:pt x="134283" y="99214"/>
                  <a:pt x="131026" y="109346"/>
                  <a:pt x="128197" y="113782"/>
                </a:cubicBezTo>
                <a:cubicBezTo>
                  <a:pt x="126933" y="115766"/>
                  <a:pt x="124789" y="116849"/>
                  <a:pt x="122599" y="116849"/>
                </a:cubicBezTo>
                <a:cubicBezTo>
                  <a:pt x="121379" y="116849"/>
                  <a:pt x="120145" y="116514"/>
                  <a:pt x="119040" y="115809"/>
                </a:cubicBezTo>
                <a:cubicBezTo>
                  <a:pt x="115951" y="113840"/>
                  <a:pt x="115043" y="109740"/>
                  <a:pt x="117013" y="106651"/>
                </a:cubicBezTo>
                <a:cubicBezTo>
                  <a:pt x="118051" y="105021"/>
                  <a:pt x="120418" y="98747"/>
                  <a:pt x="118853" y="92947"/>
                </a:cubicBezTo>
                <a:cubicBezTo>
                  <a:pt x="117865" y="89284"/>
                  <a:pt x="115459" y="86510"/>
                  <a:pt x="111499" y="84467"/>
                </a:cubicBezTo>
                <a:cubicBezTo>
                  <a:pt x="108243" y="82788"/>
                  <a:pt x="106965" y="78788"/>
                  <a:pt x="108644" y="75533"/>
                </a:cubicBezTo>
                <a:cubicBezTo>
                  <a:pt x="110324" y="72276"/>
                  <a:pt x="114324" y="71000"/>
                  <a:pt x="117579" y="72677"/>
                </a:cubicBezTo>
                <a:close/>
                <a:moveTo>
                  <a:pt x="99127" y="55350"/>
                </a:moveTo>
                <a:cubicBezTo>
                  <a:pt x="75134" y="55350"/>
                  <a:pt x="55613" y="74869"/>
                  <a:pt x="55613" y="98863"/>
                </a:cubicBezTo>
                <a:cubicBezTo>
                  <a:pt x="55613" y="114130"/>
                  <a:pt x="63395" y="128012"/>
                  <a:pt x="76431" y="135997"/>
                </a:cubicBezTo>
                <a:cubicBezTo>
                  <a:pt x="82627" y="139795"/>
                  <a:pt x="86308" y="144224"/>
                  <a:pt x="88057" y="150207"/>
                </a:cubicBezTo>
                <a:lnTo>
                  <a:pt x="99125" y="150203"/>
                </a:lnTo>
                <a:lnTo>
                  <a:pt x="110198" y="150207"/>
                </a:lnTo>
                <a:cubicBezTo>
                  <a:pt x="111946" y="144223"/>
                  <a:pt x="115628" y="139795"/>
                  <a:pt x="121823" y="135998"/>
                </a:cubicBezTo>
                <a:cubicBezTo>
                  <a:pt x="134859" y="128012"/>
                  <a:pt x="142641" y="114130"/>
                  <a:pt x="142641" y="98863"/>
                </a:cubicBezTo>
                <a:cubicBezTo>
                  <a:pt x="142641" y="74870"/>
                  <a:pt x="123121" y="55350"/>
                  <a:pt x="99127" y="55350"/>
                </a:cubicBezTo>
                <a:close/>
                <a:moveTo>
                  <a:pt x="22338" y="47138"/>
                </a:moveTo>
                <a:lnTo>
                  <a:pt x="38707" y="56589"/>
                </a:lnTo>
                <a:cubicBezTo>
                  <a:pt x="41880" y="58421"/>
                  <a:pt x="42967" y="62478"/>
                  <a:pt x="41135" y="65648"/>
                </a:cubicBezTo>
                <a:cubicBezTo>
                  <a:pt x="39906" y="67777"/>
                  <a:pt x="37677" y="68966"/>
                  <a:pt x="35385" y="68966"/>
                </a:cubicBezTo>
                <a:cubicBezTo>
                  <a:pt x="34260" y="68966"/>
                  <a:pt x="33119" y="68679"/>
                  <a:pt x="32075" y="68076"/>
                </a:cubicBezTo>
                <a:lnTo>
                  <a:pt x="15706" y="58625"/>
                </a:lnTo>
                <a:cubicBezTo>
                  <a:pt x="12534" y="56793"/>
                  <a:pt x="11447" y="52738"/>
                  <a:pt x="13279" y="49565"/>
                </a:cubicBezTo>
                <a:cubicBezTo>
                  <a:pt x="15110" y="46395"/>
                  <a:pt x="19167" y="45308"/>
                  <a:pt x="22338" y="47138"/>
                </a:cubicBezTo>
                <a:close/>
                <a:moveTo>
                  <a:pt x="175919" y="47137"/>
                </a:moveTo>
                <a:cubicBezTo>
                  <a:pt x="179091" y="45305"/>
                  <a:pt x="183146" y="46392"/>
                  <a:pt x="184979" y="49564"/>
                </a:cubicBezTo>
                <a:cubicBezTo>
                  <a:pt x="186811" y="52736"/>
                  <a:pt x="185724" y="56792"/>
                  <a:pt x="182551" y="58624"/>
                </a:cubicBezTo>
                <a:lnTo>
                  <a:pt x="166182" y="68075"/>
                </a:lnTo>
                <a:cubicBezTo>
                  <a:pt x="165138" y="68678"/>
                  <a:pt x="163997" y="68965"/>
                  <a:pt x="162872" y="68965"/>
                </a:cubicBezTo>
                <a:cubicBezTo>
                  <a:pt x="160580" y="68965"/>
                  <a:pt x="158351" y="67776"/>
                  <a:pt x="157123" y="65647"/>
                </a:cubicBezTo>
                <a:cubicBezTo>
                  <a:pt x="155291" y="62477"/>
                  <a:pt x="156378" y="58420"/>
                  <a:pt x="159550" y="56588"/>
                </a:cubicBezTo>
                <a:close/>
                <a:moveTo>
                  <a:pt x="99126" y="42086"/>
                </a:moveTo>
                <a:cubicBezTo>
                  <a:pt x="126946" y="42086"/>
                  <a:pt x="150140" y="62202"/>
                  <a:pt x="154967" y="88649"/>
                </a:cubicBezTo>
                <a:cubicBezTo>
                  <a:pt x="171791" y="79931"/>
                  <a:pt x="190492" y="75364"/>
                  <a:pt x="209643" y="75364"/>
                </a:cubicBezTo>
                <a:cubicBezTo>
                  <a:pt x="245873" y="75364"/>
                  <a:pt x="286588" y="96966"/>
                  <a:pt x="306454" y="126726"/>
                </a:cubicBezTo>
                <a:cubicBezTo>
                  <a:pt x="319372" y="146077"/>
                  <a:pt x="322201" y="167232"/>
                  <a:pt x="314446" y="186348"/>
                </a:cubicBezTo>
                <a:cubicBezTo>
                  <a:pt x="314527" y="189473"/>
                  <a:pt x="319029" y="198918"/>
                  <a:pt x="321748" y="204622"/>
                </a:cubicBezTo>
                <a:cubicBezTo>
                  <a:pt x="326372" y="214320"/>
                  <a:pt x="329206" y="220502"/>
                  <a:pt x="329204" y="225188"/>
                </a:cubicBezTo>
                <a:cubicBezTo>
                  <a:pt x="329204" y="231353"/>
                  <a:pt x="323299" y="235407"/>
                  <a:pt x="317047" y="239701"/>
                </a:cubicBezTo>
                <a:cubicBezTo>
                  <a:pt x="315230" y="240949"/>
                  <a:pt x="312331" y="242938"/>
                  <a:pt x="311174" y="244078"/>
                </a:cubicBezTo>
                <a:cubicBezTo>
                  <a:pt x="310535" y="249632"/>
                  <a:pt x="310895" y="256312"/>
                  <a:pt x="311244" y="262783"/>
                </a:cubicBezTo>
                <a:cubicBezTo>
                  <a:pt x="311921" y="275340"/>
                  <a:pt x="312561" y="287200"/>
                  <a:pt x="306915" y="295333"/>
                </a:cubicBezTo>
                <a:cubicBezTo>
                  <a:pt x="295815" y="311322"/>
                  <a:pt x="283161" y="310619"/>
                  <a:pt x="262197" y="309456"/>
                </a:cubicBezTo>
                <a:cubicBezTo>
                  <a:pt x="255050" y="309060"/>
                  <a:pt x="246948" y="308611"/>
                  <a:pt x="237034" y="308611"/>
                </a:cubicBezTo>
                <a:cubicBezTo>
                  <a:pt x="236689" y="308611"/>
                  <a:pt x="236345" y="308585"/>
                  <a:pt x="236004" y="308530"/>
                </a:cubicBezTo>
                <a:cubicBezTo>
                  <a:pt x="235745" y="308490"/>
                  <a:pt x="235638" y="308508"/>
                  <a:pt x="235636" y="308508"/>
                </a:cubicBezTo>
                <a:cubicBezTo>
                  <a:pt x="233799" y="309522"/>
                  <a:pt x="231952" y="317917"/>
                  <a:pt x="231164" y="321501"/>
                </a:cubicBezTo>
                <a:cubicBezTo>
                  <a:pt x="230354" y="325180"/>
                  <a:pt x="229590" y="328654"/>
                  <a:pt x="228419" y="331541"/>
                </a:cubicBezTo>
                <a:cubicBezTo>
                  <a:pt x="225730" y="338177"/>
                  <a:pt x="221457" y="339570"/>
                  <a:pt x="218347" y="339570"/>
                </a:cubicBezTo>
                <a:lnTo>
                  <a:pt x="123675" y="339570"/>
                </a:lnTo>
                <a:cubicBezTo>
                  <a:pt x="121560" y="339570"/>
                  <a:pt x="119572" y="338560"/>
                  <a:pt x="118323" y="336853"/>
                </a:cubicBezTo>
                <a:cubicBezTo>
                  <a:pt x="117074" y="335145"/>
                  <a:pt x="116714" y="332945"/>
                  <a:pt x="117354" y="330929"/>
                </a:cubicBezTo>
                <a:cubicBezTo>
                  <a:pt x="118325" y="327872"/>
                  <a:pt x="119932" y="323828"/>
                  <a:pt x="121791" y="319146"/>
                </a:cubicBezTo>
                <a:cubicBezTo>
                  <a:pt x="124569" y="312149"/>
                  <a:pt x="127720" y="304219"/>
                  <a:pt x="129772" y="297080"/>
                </a:cubicBezTo>
                <a:cubicBezTo>
                  <a:pt x="132408" y="287917"/>
                  <a:pt x="131795" y="284845"/>
                  <a:pt x="131584" y="284190"/>
                </a:cubicBezTo>
                <a:cubicBezTo>
                  <a:pt x="109280" y="264793"/>
                  <a:pt x="95229" y="238433"/>
                  <a:pt x="91586" y="209400"/>
                </a:cubicBezTo>
                <a:lnTo>
                  <a:pt x="89331" y="209400"/>
                </a:lnTo>
                <a:cubicBezTo>
                  <a:pt x="81928" y="209400"/>
                  <a:pt x="75904" y="203375"/>
                  <a:pt x="75904" y="195970"/>
                </a:cubicBezTo>
                <a:lnTo>
                  <a:pt x="75904" y="179805"/>
                </a:lnTo>
                <a:lnTo>
                  <a:pt x="75904" y="157161"/>
                </a:lnTo>
                <a:cubicBezTo>
                  <a:pt x="75510" y="152908"/>
                  <a:pt x="74401" y="150312"/>
                  <a:pt x="69500" y="147309"/>
                </a:cubicBezTo>
                <a:cubicBezTo>
                  <a:pt x="52499" y="136893"/>
                  <a:pt x="42348" y="118782"/>
                  <a:pt x="42348" y="98864"/>
                </a:cubicBezTo>
                <a:cubicBezTo>
                  <a:pt x="42348" y="67556"/>
                  <a:pt x="67818" y="42086"/>
                  <a:pt x="99126" y="42086"/>
                </a:cubicBezTo>
                <a:close/>
                <a:moveTo>
                  <a:pt x="148694" y="13281"/>
                </a:moveTo>
                <a:cubicBezTo>
                  <a:pt x="151866" y="15113"/>
                  <a:pt x="152953" y="19168"/>
                  <a:pt x="151121" y="22340"/>
                </a:cubicBezTo>
                <a:lnTo>
                  <a:pt x="141670" y="38707"/>
                </a:lnTo>
                <a:cubicBezTo>
                  <a:pt x="140441" y="40836"/>
                  <a:pt x="138212" y="42025"/>
                  <a:pt x="135920" y="42025"/>
                </a:cubicBezTo>
                <a:cubicBezTo>
                  <a:pt x="134795" y="42025"/>
                  <a:pt x="133654" y="41738"/>
                  <a:pt x="132610" y="41135"/>
                </a:cubicBezTo>
                <a:cubicBezTo>
                  <a:pt x="129438" y="39304"/>
                  <a:pt x="128351" y="35247"/>
                  <a:pt x="130183" y="32075"/>
                </a:cubicBezTo>
                <a:lnTo>
                  <a:pt x="139634" y="15708"/>
                </a:lnTo>
                <a:cubicBezTo>
                  <a:pt x="141466" y="12536"/>
                  <a:pt x="145521" y="11449"/>
                  <a:pt x="148694" y="13281"/>
                </a:cubicBezTo>
                <a:close/>
                <a:moveTo>
                  <a:pt x="49563" y="13280"/>
                </a:moveTo>
                <a:cubicBezTo>
                  <a:pt x="52734" y="11450"/>
                  <a:pt x="56791" y="12535"/>
                  <a:pt x="58623" y="15708"/>
                </a:cubicBezTo>
                <a:lnTo>
                  <a:pt x="68074" y="32075"/>
                </a:lnTo>
                <a:cubicBezTo>
                  <a:pt x="69906" y="35247"/>
                  <a:pt x="68819" y="39302"/>
                  <a:pt x="65646" y="41134"/>
                </a:cubicBezTo>
                <a:cubicBezTo>
                  <a:pt x="64602" y="41738"/>
                  <a:pt x="63462" y="42024"/>
                  <a:pt x="62336" y="42024"/>
                </a:cubicBezTo>
                <a:cubicBezTo>
                  <a:pt x="60044" y="42024"/>
                  <a:pt x="57816" y="40835"/>
                  <a:pt x="56587" y="38707"/>
                </a:cubicBezTo>
                <a:lnTo>
                  <a:pt x="47136" y="22340"/>
                </a:lnTo>
                <a:cubicBezTo>
                  <a:pt x="45304" y="19168"/>
                  <a:pt x="46391" y="15112"/>
                  <a:pt x="49563" y="13280"/>
                </a:cubicBezTo>
                <a:close/>
                <a:moveTo>
                  <a:pt x="99127" y="0"/>
                </a:moveTo>
                <a:cubicBezTo>
                  <a:pt x="102790" y="0"/>
                  <a:pt x="105759" y="2971"/>
                  <a:pt x="105759" y="6632"/>
                </a:cubicBezTo>
                <a:lnTo>
                  <a:pt x="105759" y="25539"/>
                </a:lnTo>
                <a:cubicBezTo>
                  <a:pt x="105759" y="29201"/>
                  <a:pt x="102790" y="32172"/>
                  <a:pt x="99127" y="32172"/>
                </a:cubicBezTo>
                <a:cubicBezTo>
                  <a:pt x="95464" y="32172"/>
                  <a:pt x="92495" y="29201"/>
                  <a:pt x="92495" y="25539"/>
                </a:cubicBezTo>
                <a:lnTo>
                  <a:pt x="92495" y="6632"/>
                </a:lnTo>
                <a:cubicBezTo>
                  <a:pt x="92495" y="2971"/>
                  <a:pt x="95464" y="0"/>
                  <a:pt x="99127" y="0"/>
                </a:cubicBezTo>
                <a:close/>
              </a:path>
            </a:pathLst>
          </a:custGeom>
          <a:solidFill>
            <a:schemeClr val="bg1"/>
          </a:solidFill>
          <a:ln w="1188" cap="flat">
            <a:noFill/>
            <a:prstDash val="solid"/>
            <a:miter/>
          </a:ln>
        </p:spPr>
        <p:txBody>
          <a:bodyPr rtlCol="0" anchor="ctr"/>
          <a:lstStyle/>
          <a:p>
            <a:endParaRPr lang="en-US"/>
          </a:p>
        </p:txBody>
      </p:sp>
      <p:pic>
        <p:nvPicPr>
          <p:cNvPr id="11" name="Graphic 10">
            <a:extLst>
              <a:ext uri="{FF2B5EF4-FFF2-40B4-BE49-F238E27FC236}">
                <a16:creationId xmlns:a16="http://schemas.microsoft.com/office/drawing/2014/main" id="{1C2ADEFD-84C5-C282-CDF6-E1CF21EB10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704" y="5184849"/>
            <a:ext cx="295063" cy="295063"/>
          </a:xfrm>
          <a:prstGeom prst="rect">
            <a:avLst/>
          </a:prstGeom>
        </p:spPr>
      </p:pic>
      <p:sp>
        <p:nvSpPr>
          <p:cNvPr id="13" name="TextBox 12">
            <a:extLst>
              <a:ext uri="{FF2B5EF4-FFF2-40B4-BE49-F238E27FC236}">
                <a16:creationId xmlns:a16="http://schemas.microsoft.com/office/drawing/2014/main" id="{245EC77A-BFD0-3B09-2BD1-3BC36C8431B4}"/>
              </a:ext>
            </a:extLst>
          </p:cNvPr>
          <p:cNvSpPr txBox="1"/>
          <p:nvPr/>
        </p:nvSpPr>
        <p:spPr>
          <a:xfrm>
            <a:off x="264270" y="192427"/>
            <a:ext cx="6094378" cy="369332"/>
          </a:xfrm>
          <a:prstGeom prst="rect">
            <a:avLst/>
          </a:prstGeom>
          <a:noFill/>
        </p:spPr>
        <p:txBody>
          <a:bodyPr wrap="square">
            <a:spAutoFit/>
          </a:bodyPr>
          <a:lstStyle/>
          <a:p>
            <a:r>
              <a:rPr lang="en-US" sz="1800" b="1" kern="0" dirty="0">
                <a:effectLst/>
                <a:ea typeface="Times New Roman" panose="02020603050405020304" pitchFamily="18" charset="0"/>
                <a:cs typeface="Times New Roman" panose="02020603050405020304" pitchFamily="18" charset="0"/>
              </a:rPr>
              <a:t>Benefits of UDL</a:t>
            </a:r>
            <a:endParaRPr lang="en-US" dirty="0"/>
          </a:p>
        </p:txBody>
      </p:sp>
      <p:sp>
        <p:nvSpPr>
          <p:cNvPr id="14" name="Rectangle 13">
            <a:extLst>
              <a:ext uri="{FF2B5EF4-FFF2-40B4-BE49-F238E27FC236}">
                <a16:creationId xmlns:a16="http://schemas.microsoft.com/office/drawing/2014/main" id="{1194EAD9-B162-1957-D740-7E9C347E03C7}"/>
              </a:ext>
            </a:extLst>
          </p:cNvPr>
          <p:cNvSpPr/>
          <p:nvPr/>
        </p:nvSpPr>
        <p:spPr>
          <a:xfrm>
            <a:off x="0" y="6770451"/>
            <a:ext cx="12192000" cy="87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logo with text on it&#10;&#10;Description automatically generated">
            <a:extLst>
              <a:ext uri="{FF2B5EF4-FFF2-40B4-BE49-F238E27FC236}">
                <a16:creationId xmlns:a16="http://schemas.microsoft.com/office/drawing/2014/main" id="{6228A8A3-5823-7CCD-BEE5-BFBD9E52F366}"/>
              </a:ext>
            </a:extLst>
          </p:cNvPr>
          <p:cNvPicPr>
            <a:picLocks noChangeAspect="1"/>
          </p:cNvPicPr>
          <p:nvPr/>
        </p:nvPicPr>
        <p:blipFill>
          <a:blip r:embed="rId7">
            <a:alphaModFix amt="46000"/>
            <a:extLst>
              <a:ext uri="{28A0092B-C50C-407E-A947-70E740481C1C}">
                <a14:useLocalDpi xmlns:a14="http://schemas.microsoft.com/office/drawing/2010/main" val="0"/>
              </a:ext>
            </a:extLst>
          </a:blip>
          <a:stretch>
            <a:fillRect/>
          </a:stretch>
        </p:blipFill>
        <p:spPr>
          <a:xfrm>
            <a:off x="11559599" y="126460"/>
            <a:ext cx="478238" cy="369332"/>
          </a:xfrm>
          <a:prstGeom prst="rect">
            <a:avLst/>
          </a:prstGeom>
        </p:spPr>
      </p:pic>
    </p:spTree>
    <p:extLst>
      <p:ext uri="{BB962C8B-B14F-4D97-AF65-F5344CB8AC3E}">
        <p14:creationId xmlns:p14="http://schemas.microsoft.com/office/powerpoint/2010/main" val="333751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A793-D1AE-F9A8-571F-41E08B634AC6}"/>
              </a:ext>
            </a:extLst>
          </p:cNvPr>
          <p:cNvSpPr>
            <a:spLocks noGrp="1"/>
          </p:cNvSpPr>
          <p:nvPr>
            <p:ph type="title"/>
          </p:nvPr>
        </p:nvSpPr>
        <p:spPr>
          <a:xfrm>
            <a:off x="543561" y="129209"/>
            <a:ext cx="10515600" cy="1325563"/>
          </a:xfrm>
        </p:spPr>
        <p:txBody>
          <a:bodyPr>
            <a:normAutofit/>
          </a:bodyPr>
          <a:lstStyle/>
          <a:p>
            <a:pPr marL="0" marR="0">
              <a:lnSpc>
                <a:spcPct val="107000"/>
              </a:lnSpc>
              <a:spcBef>
                <a:spcPts val="0"/>
              </a:spcBef>
              <a:spcAft>
                <a:spcPts val="800"/>
              </a:spcAft>
            </a:pPr>
            <a:r>
              <a:rPr lang="en-US" sz="3600" b="1" kern="0" dirty="0">
                <a:effectLst/>
                <a:latin typeface="+mn-lt"/>
                <a:ea typeface="Times New Roman" panose="02020603050405020304" pitchFamily="18" charset="0"/>
                <a:cs typeface="Times New Roman" panose="02020603050405020304" pitchFamily="18" charset="0"/>
              </a:rPr>
              <a:t>Three UDL Principles Overview</a:t>
            </a:r>
            <a:endParaRPr lang="en-US" sz="3600" kern="100" dirty="0">
              <a:effectLst/>
              <a:latin typeface="+mn-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539701A-3974-11CE-0995-9473E6C3A58C}"/>
              </a:ext>
            </a:extLst>
          </p:cNvPr>
          <p:cNvSpPr>
            <a:spLocks noGrp="1"/>
          </p:cNvSpPr>
          <p:nvPr>
            <p:ph idx="1"/>
          </p:nvPr>
        </p:nvSpPr>
        <p:spPr>
          <a:xfrm>
            <a:off x="1020218" y="1391569"/>
            <a:ext cx="6921422" cy="5122565"/>
          </a:xfrm>
        </p:spPr>
        <p:txBody>
          <a:bodyPr>
            <a:normAutofit/>
          </a:bodyPr>
          <a:lstStyle/>
          <a:p>
            <a:pPr marL="0" marR="0" indent="0">
              <a:lnSpc>
                <a:spcPct val="107000"/>
              </a:lnSpc>
              <a:spcBef>
                <a:spcPts val="0"/>
              </a:spcBef>
              <a:spcAft>
                <a:spcPts val="800"/>
              </a:spcAft>
              <a:buNone/>
            </a:pPr>
            <a:r>
              <a:rPr lang="en-US" sz="2400" b="1" kern="0" dirty="0">
                <a:solidFill>
                  <a:srgbClr val="89C177"/>
                </a:solidFill>
                <a:effectLst/>
                <a:ea typeface="Times New Roman" panose="02020603050405020304" pitchFamily="18" charset="0"/>
                <a:cs typeface="Times New Roman" panose="02020603050405020304" pitchFamily="18" charset="0"/>
              </a:rPr>
              <a:t>Engagement</a:t>
            </a:r>
          </a:p>
          <a:p>
            <a:pPr>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This principle involves offering diverse methods for students to engage with content. </a:t>
            </a:r>
            <a:r>
              <a:rPr lang="en-US" sz="1800" kern="0" dirty="0">
                <a:effectLst/>
                <a:ea typeface="Times New Roman" panose="02020603050405020304" pitchFamily="18" charset="0"/>
                <a:cs typeface="Times New Roman" panose="02020603050405020304" pitchFamily="18" charset="0"/>
              </a:rPr>
              <a:t>Present information in multiple formats to accommodate different learning styles and needs. </a:t>
            </a:r>
            <a:r>
              <a:rPr lang="en-US" sz="1800" dirty="0"/>
              <a:t>Focuses on creating an engaging learning environment that motivates all students.</a:t>
            </a:r>
            <a:endParaRPr lang="en-US" sz="1800" kern="0" dirty="0">
              <a:effectLst/>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2400" b="1" kern="0" dirty="0">
                <a:solidFill>
                  <a:srgbClr val="AC6F9A"/>
                </a:solidFill>
                <a:effectLst/>
                <a:ea typeface="Times New Roman" panose="02020603050405020304" pitchFamily="18" charset="0"/>
                <a:cs typeface="Times New Roman" panose="02020603050405020304" pitchFamily="18" charset="0"/>
              </a:rPr>
              <a:t>Representation</a:t>
            </a:r>
          </a:p>
          <a:p>
            <a:pPr>
              <a:lnSpc>
                <a:spcPct val="107000"/>
              </a:lnSpc>
              <a:spcBef>
                <a:spcPts val="0"/>
              </a:spcBef>
              <a:spcAft>
                <a:spcPts val="800"/>
              </a:spcAft>
            </a:pPr>
            <a:r>
              <a:rPr lang="en-US" sz="1800" kern="0" dirty="0">
                <a:effectLst/>
                <a:ea typeface="Times New Roman" panose="02020603050405020304" pitchFamily="18" charset="0"/>
                <a:cs typeface="Times New Roman" panose="02020603050405020304" pitchFamily="18" charset="0"/>
              </a:rPr>
              <a:t>Offer diverse presentation methods (text, audio, visuals).</a:t>
            </a:r>
          </a:p>
          <a:p>
            <a:pPr>
              <a:lnSpc>
                <a:spcPct val="107000"/>
              </a:lnSpc>
              <a:spcBef>
                <a:spcPts val="0"/>
              </a:spcBef>
              <a:spcAft>
                <a:spcPts val="800"/>
              </a:spcAft>
            </a:pPr>
            <a:r>
              <a:rPr lang="en-US" sz="1800" kern="0" dirty="0">
                <a:effectLst/>
                <a:ea typeface="Times New Roman" panose="02020603050405020304" pitchFamily="18" charset="0"/>
                <a:cs typeface="Times New Roman" panose="02020603050405020304" pitchFamily="18" charset="0"/>
              </a:rPr>
              <a:t>Ensure content accessibility through various formats.</a:t>
            </a:r>
            <a:br>
              <a:rPr lang="en-US" sz="1800" kern="0" dirty="0">
                <a:effectLst/>
                <a:ea typeface="Times New Roman" panose="02020603050405020304" pitchFamily="18" charset="0"/>
                <a:cs typeface="Times New Roman" panose="02020603050405020304" pitchFamily="18" charset="0"/>
              </a:rPr>
            </a:br>
            <a:endParaRPr lang="en-US" sz="1800" kern="0" dirty="0">
              <a:effectLst/>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2400" b="1" kern="0" dirty="0">
                <a:solidFill>
                  <a:srgbClr val="6BADD7"/>
                </a:solidFill>
                <a:effectLst/>
                <a:ea typeface="Times New Roman" panose="02020603050405020304" pitchFamily="18" charset="0"/>
                <a:cs typeface="Times New Roman" panose="02020603050405020304" pitchFamily="18" charset="0"/>
              </a:rPr>
              <a:t>Action &amp; Expression</a:t>
            </a:r>
          </a:p>
          <a:p>
            <a:pPr>
              <a:lnSpc>
                <a:spcPct val="107000"/>
              </a:lnSpc>
              <a:spcBef>
                <a:spcPts val="0"/>
              </a:spcBef>
              <a:spcAft>
                <a:spcPts val="800"/>
              </a:spcAft>
            </a:pPr>
            <a:r>
              <a:rPr lang="en-US" sz="1800" kern="0" dirty="0">
                <a:effectLst/>
                <a:ea typeface="Times New Roman" panose="02020603050405020304" pitchFamily="18" charset="0"/>
                <a:cs typeface="Times New Roman" panose="02020603050405020304" pitchFamily="18" charset="0"/>
              </a:rPr>
              <a:t>Provide multiple ways for students to demonstrate knowledge.</a:t>
            </a:r>
          </a:p>
          <a:p>
            <a:pPr>
              <a:lnSpc>
                <a:spcPct val="107000"/>
              </a:lnSpc>
              <a:spcBef>
                <a:spcPts val="0"/>
              </a:spcBef>
              <a:spcAft>
                <a:spcPts val="800"/>
              </a:spcAft>
            </a:pPr>
            <a:r>
              <a:rPr lang="en-US" sz="1800" kern="0" dirty="0">
                <a:effectLst/>
                <a:ea typeface="Times New Roman" panose="02020603050405020304" pitchFamily="18" charset="0"/>
                <a:cs typeface="Times New Roman" panose="02020603050405020304" pitchFamily="18" charset="0"/>
              </a:rPr>
              <a:t>Encourage creativity and individual expression in assignments.</a:t>
            </a:r>
            <a:endParaRPr lang="en-US" sz="1600" kern="100" dirty="0">
              <a:effectLst/>
              <a:ea typeface="Calibri" panose="020F0502020204030204" pitchFamily="34" charset="0"/>
              <a:cs typeface="Times New Roman" panose="02020603050405020304" pitchFamily="18" charset="0"/>
            </a:endParaRPr>
          </a:p>
        </p:txBody>
      </p:sp>
      <p:pic>
        <p:nvPicPr>
          <p:cNvPr id="5123" name="Picture 3" descr="Principles of UDL - Centre for Innovation in Campus Mental Health">
            <a:extLst>
              <a:ext uri="{FF2B5EF4-FFF2-40B4-BE49-F238E27FC236}">
                <a16:creationId xmlns:a16="http://schemas.microsoft.com/office/drawing/2014/main" id="{ED3D5A13-5772-B45A-80C1-DC280CC8C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605" y="509888"/>
            <a:ext cx="3884880" cy="36499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96AFE45F-256D-2753-51CB-4326A511610A}"/>
              </a:ext>
            </a:extLst>
          </p:cNvPr>
          <p:cNvGraphicFramePr>
            <a:graphicFrameLocks noChangeAspect="1"/>
          </p:cNvGraphicFramePr>
          <p:nvPr>
            <p:extLst>
              <p:ext uri="{D42A27DB-BD31-4B8C-83A1-F6EECF244321}">
                <p14:modId xmlns:p14="http://schemas.microsoft.com/office/powerpoint/2010/main" val="769395131"/>
              </p:ext>
            </p:extLst>
          </p:nvPr>
        </p:nvGraphicFramePr>
        <p:xfrm>
          <a:off x="264320" y="5277172"/>
          <a:ext cx="683693" cy="683277"/>
        </p:xfrm>
        <a:graphic>
          <a:graphicData uri="http://schemas.openxmlformats.org/presentationml/2006/ole">
            <mc:AlternateContent xmlns:mc="http://schemas.openxmlformats.org/markup-compatibility/2006">
              <mc:Choice xmlns:v="urn:schemas-microsoft-com:vml" Requires="v">
                <p:oleObj r:id="rId4" imgW="2615043" imgH="2613025" progId="">
                  <p:embed/>
                </p:oleObj>
              </mc:Choice>
              <mc:Fallback>
                <p:oleObj r:id="rId4" imgW="2615043" imgH="2613025" progId="">
                  <p:embed/>
                  <p:pic>
                    <p:nvPicPr>
                      <p:cNvPr id="0" name=""/>
                      <p:cNvPicPr/>
                      <p:nvPr/>
                    </p:nvPicPr>
                    <p:blipFill>
                      <a:blip r:embed="rId5"/>
                      <a:stretch>
                        <a:fillRect/>
                      </a:stretch>
                    </p:blipFill>
                    <p:spPr>
                      <a:xfrm>
                        <a:off x="264320" y="5277172"/>
                        <a:ext cx="683693" cy="68327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FC471B1-7D87-4D31-5CAC-602E680F28CD}"/>
              </a:ext>
            </a:extLst>
          </p:cNvPr>
          <p:cNvGraphicFramePr>
            <a:graphicFrameLocks noChangeAspect="1"/>
          </p:cNvGraphicFramePr>
          <p:nvPr>
            <p:extLst>
              <p:ext uri="{D42A27DB-BD31-4B8C-83A1-F6EECF244321}">
                <p14:modId xmlns:p14="http://schemas.microsoft.com/office/powerpoint/2010/main" val="1713523910"/>
              </p:ext>
            </p:extLst>
          </p:nvPr>
        </p:nvGraphicFramePr>
        <p:xfrm>
          <a:off x="264320" y="1522867"/>
          <a:ext cx="683693" cy="683268"/>
        </p:xfrm>
        <a:graphic>
          <a:graphicData uri="http://schemas.openxmlformats.org/presentationml/2006/ole">
            <mc:AlternateContent xmlns:mc="http://schemas.openxmlformats.org/markup-compatibility/2006">
              <mc:Choice xmlns:v="urn:schemas-microsoft-com:vml" Requires="v">
                <p:oleObj r:id="rId6" imgW="2552906" imgH="2550936" progId="">
                  <p:embed/>
                </p:oleObj>
              </mc:Choice>
              <mc:Fallback>
                <p:oleObj r:id="rId6" imgW="2552906" imgH="2550936" progId="">
                  <p:embed/>
                  <p:pic>
                    <p:nvPicPr>
                      <p:cNvPr id="0" name=""/>
                      <p:cNvPicPr/>
                      <p:nvPr/>
                    </p:nvPicPr>
                    <p:blipFill>
                      <a:blip r:embed="rId7"/>
                      <a:stretch>
                        <a:fillRect/>
                      </a:stretch>
                    </p:blipFill>
                    <p:spPr>
                      <a:xfrm>
                        <a:off x="264320" y="1522867"/>
                        <a:ext cx="683693" cy="68326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558D537-C569-356C-3A46-EE2BC73D8710}"/>
              </a:ext>
            </a:extLst>
          </p:cNvPr>
          <p:cNvGraphicFramePr>
            <a:graphicFrameLocks noChangeAspect="1"/>
          </p:cNvGraphicFramePr>
          <p:nvPr>
            <p:extLst>
              <p:ext uri="{D42A27DB-BD31-4B8C-83A1-F6EECF244321}">
                <p14:modId xmlns:p14="http://schemas.microsoft.com/office/powerpoint/2010/main" val="1117485551"/>
              </p:ext>
            </p:extLst>
          </p:nvPr>
        </p:nvGraphicFramePr>
        <p:xfrm>
          <a:off x="286431" y="3624127"/>
          <a:ext cx="639469" cy="635725"/>
        </p:xfrm>
        <a:graphic>
          <a:graphicData uri="http://schemas.openxmlformats.org/presentationml/2006/ole">
            <mc:AlternateContent xmlns:mc="http://schemas.openxmlformats.org/markup-compatibility/2006">
              <mc:Choice xmlns:v="urn:schemas-microsoft-com:vml" Requires="v">
                <p:oleObj r:id="rId8" imgW="2440636" imgH="2426406" progId="">
                  <p:embed/>
                </p:oleObj>
              </mc:Choice>
              <mc:Fallback>
                <p:oleObj r:id="rId8" imgW="2440636" imgH="2426406" progId="">
                  <p:embed/>
                  <p:pic>
                    <p:nvPicPr>
                      <p:cNvPr id="0" name=""/>
                      <p:cNvPicPr/>
                      <p:nvPr/>
                    </p:nvPicPr>
                    <p:blipFill>
                      <a:blip r:embed="rId9"/>
                      <a:stretch>
                        <a:fillRect/>
                      </a:stretch>
                    </p:blipFill>
                    <p:spPr>
                      <a:xfrm>
                        <a:off x="286431" y="3624127"/>
                        <a:ext cx="639469" cy="635725"/>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BA272206-F8B5-9954-B695-B8168043B948}"/>
              </a:ext>
            </a:extLst>
          </p:cNvPr>
          <p:cNvSpPr txBox="1"/>
          <p:nvPr/>
        </p:nvSpPr>
        <p:spPr>
          <a:xfrm>
            <a:off x="7956682" y="4227618"/>
            <a:ext cx="3980725" cy="1815882"/>
          </a:xfrm>
          <a:prstGeom prst="rect">
            <a:avLst/>
          </a:prstGeom>
          <a:noFill/>
          <a:ln w="3175">
            <a:solidFill>
              <a:schemeClr val="tx1"/>
            </a:solidFill>
          </a:ln>
        </p:spPr>
        <p:txBody>
          <a:bodyPr wrap="square" rtlCol="0">
            <a:spAutoFit/>
          </a:bodyPr>
          <a:lstStyle/>
          <a:p>
            <a:pPr marL="285750" indent="-285750">
              <a:buFont typeface="Arial" panose="020B0604020202020204" pitchFamily="34" charset="0"/>
              <a:buChar char="•"/>
            </a:pPr>
            <a:r>
              <a:rPr lang="en-US" sz="1600" b="1" dirty="0">
                <a:solidFill>
                  <a:srgbClr val="89C177"/>
                </a:solidFill>
              </a:rPr>
              <a:t>Engagement</a:t>
            </a:r>
            <a:r>
              <a:rPr lang="en-US" sz="1600" dirty="0"/>
              <a:t> addresses how learners interact with the content.</a:t>
            </a:r>
          </a:p>
          <a:p>
            <a:pPr marL="285750" indent="-285750">
              <a:buFont typeface="Arial" panose="020B0604020202020204" pitchFamily="34" charset="0"/>
              <a:buChar char="•"/>
            </a:pPr>
            <a:r>
              <a:rPr lang="en-US" sz="1600" b="1" dirty="0">
                <a:solidFill>
                  <a:srgbClr val="AC6F9A"/>
                </a:solidFill>
              </a:rPr>
              <a:t>Representation</a:t>
            </a:r>
            <a:r>
              <a:rPr lang="en-US" sz="1600" dirty="0"/>
              <a:t> deals with the delivery of content.</a:t>
            </a:r>
          </a:p>
          <a:p>
            <a:pPr marL="285750" indent="-285750">
              <a:buFont typeface="Arial" panose="020B0604020202020204" pitchFamily="34" charset="0"/>
              <a:buChar char="•"/>
            </a:pPr>
            <a:r>
              <a:rPr lang="en-US" sz="1600" b="1" dirty="0">
                <a:solidFill>
                  <a:srgbClr val="6BADD7"/>
                </a:solidFill>
              </a:rPr>
              <a:t>Action &amp; Expression </a:t>
            </a:r>
            <a:r>
              <a:rPr lang="en-US" sz="1600" dirty="0"/>
              <a:t>is concerned with how learners demonstrate their understanding.</a:t>
            </a:r>
          </a:p>
        </p:txBody>
      </p:sp>
      <p:cxnSp>
        <p:nvCxnSpPr>
          <p:cNvPr id="12" name="Straight Connector 11">
            <a:extLst>
              <a:ext uri="{FF2B5EF4-FFF2-40B4-BE49-F238E27FC236}">
                <a16:creationId xmlns:a16="http://schemas.microsoft.com/office/drawing/2014/main" id="{CBC530C0-F989-7BC6-77F7-69F99F2EA3F8}"/>
              </a:ext>
            </a:extLst>
          </p:cNvPr>
          <p:cNvCxnSpPr/>
          <p:nvPr/>
        </p:nvCxnSpPr>
        <p:spPr>
          <a:xfrm>
            <a:off x="7731373" y="350864"/>
            <a:ext cx="0" cy="616327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C36373E5-E869-BBCF-81D6-6117B46CFD50}"/>
              </a:ext>
            </a:extLst>
          </p:cNvPr>
          <p:cNvSpPr/>
          <p:nvPr/>
        </p:nvSpPr>
        <p:spPr>
          <a:xfrm>
            <a:off x="0" y="6770451"/>
            <a:ext cx="12192000" cy="87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logo with text on it&#10;&#10;Description automatically generated">
            <a:extLst>
              <a:ext uri="{FF2B5EF4-FFF2-40B4-BE49-F238E27FC236}">
                <a16:creationId xmlns:a16="http://schemas.microsoft.com/office/drawing/2014/main" id="{89D79E39-46D7-9CDC-9A10-CF4D2EEABC4C}"/>
              </a:ext>
            </a:extLst>
          </p:cNvPr>
          <p:cNvPicPr>
            <a:picLocks noChangeAspect="1"/>
          </p:cNvPicPr>
          <p:nvPr/>
        </p:nvPicPr>
        <p:blipFill>
          <a:blip r:embed="rId10">
            <a:alphaModFix amt="37000"/>
            <a:extLst>
              <a:ext uri="{28A0092B-C50C-407E-A947-70E740481C1C}">
                <a14:useLocalDpi xmlns:a14="http://schemas.microsoft.com/office/drawing/2010/main" val="0"/>
              </a:ext>
            </a:extLst>
          </a:blip>
          <a:stretch>
            <a:fillRect/>
          </a:stretch>
        </p:blipFill>
        <p:spPr>
          <a:xfrm>
            <a:off x="11559599" y="126460"/>
            <a:ext cx="478238" cy="369332"/>
          </a:xfrm>
          <a:prstGeom prst="rect">
            <a:avLst/>
          </a:prstGeom>
        </p:spPr>
      </p:pic>
    </p:spTree>
    <p:extLst>
      <p:ext uri="{BB962C8B-B14F-4D97-AF65-F5344CB8AC3E}">
        <p14:creationId xmlns:p14="http://schemas.microsoft.com/office/powerpoint/2010/main" val="119391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6A026DDA-D453-C048-CE34-A649DF9BDBD5}"/>
              </a:ext>
            </a:extLst>
          </p:cNvPr>
          <p:cNvSpPr txBox="1"/>
          <p:nvPr/>
        </p:nvSpPr>
        <p:spPr>
          <a:xfrm>
            <a:off x="434388" y="1975340"/>
            <a:ext cx="3604778" cy="4555093"/>
          </a:xfrm>
          <a:prstGeom prst="rect">
            <a:avLst/>
          </a:prstGeom>
          <a:noFill/>
          <a:ln w="3175">
            <a:solidFill>
              <a:schemeClr val="tx1"/>
            </a:solidFill>
          </a:ln>
        </p:spPr>
        <p:txBody>
          <a:bodyPr wrap="square">
            <a:spAutoFit/>
          </a:bodyPr>
          <a:lstStyle/>
          <a:p>
            <a:r>
              <a:rPr lang="en-US" sz="2000" b="1" dirty="0">
                <a:solidFill>
                  <a:schemeClr val="accent6">
                    <a:lumMod val="75000"/>
                  </a:schemeClr>
                </a:solidFill>
              </a:rPr>
              <a:t>1. Gamification Elements</a:t>
            </a:r>
            <a:br>
              <a:rPr lang="en-US" sz="2000" b="1" dirty="0">
                <a:solidFill>
                  <a:schemeClr val="accent6">
                    <a:lumMod val="75000"/>
                  </a:schemeClr>
                </a:solidFill>
              </a:rPr>
            </a:br>
            <a:br>
              <a:rPr lang="en-US" sz="1800" b="1" dirty="0"/>
            </a:br>
            <a:r>
              <a:rPr lang="en-US" sz="1800" b="1" dirty="0"/>
              <a:t>Badges and Points</a:t>
            </a:r>
            <a:br>
              <a:rPr lang="en-US" b="1" dirty="0"/>
            </a:br>
            <a:r>
              <a:rPr lang="en-US" sz="1800" dirty="0"/>
              <a:t>Use tools like </a:t>
            </a:r>
            <a:r>
              <a:rPr lang="en-US" sz="1800" b="1" dirty="0" err="1">
                <a:hlinkClick r:id="rId3"/>
              </a:rPr>
              <a:t>Badgr</a:t>
            </a:r>
            <a:r>
              <a:rPr lang="en-US" sz="1800" dirty="0"/>
              <a:t> to award badges for achievements, which can motivate students to complete tasks.</a:t>
            </a:r>
            <a:br>
              <a:rPr lang="en-US" sz="1800" dirty="0"/>
            </a:br>
            <a:br>
              <a:rPr lang="en-US" sz="1800" dirty="0"/>
            </a:br>
            <a:r>
              <a:rPr lang="en-US" sz="1800" b="1" dirty="0"/>
              <a:t>Leaderboards</a:t>
            </a:r>
            <a:br>
              <a:rPr lang="en-US" b="1" dirty="0"/>
            </a:br>
            <a:r>
              <a:rPr lang="en-US" sz="1800" dirty="0"/>
              <a:t>Incorporate leaderboards for friendly competition, encouraging students to participate actively in discussions and assignments.</a:t>
            </a:r>
            <a:br>
              <a:rPr lang="en-US" sz="1800" dirty="0"/>
            </a:br>
            <a:br>
              <a:rPr lang="en-US" sz="1800" dirty="0"/>
            </a:br>
            <a:br>
              <a:rPr lang="en-US" sz="1800" dirty="0"/>
            </a:br>
            <a:endParaRPr lang="en-US" sz="1800" dirty="0"/>
          </a:p>
        </p:txBody>
      </p:sp>
      <p:sp>
        <p:nvSpPr>
          <p:cNvPr id="2" name="Title 1">
            <a:extLst>
              <a:ext uri="{FF2B5EF4-FFF2-40B4-BE49-F238E27FC236}">
                <a16:creationId xmlns:a16="http://schemas.microsoft.com/office/drawing/2014/main" id="{1AB1A793-D1AE-F9A8-571F-41E08B634AC6}"/>
              </a:ext>
            </a:extLst>
          </p:cNvPr>
          <p:cNvSpPr>
            <a:spLocks noGrp="1"/>
          </p:cNvSpPr>
          <p:nvPr>
            <p:ph type="title"/>
          </p:nvPr>
        </p:nvSpPr>
        <p:spPr>
          <a:xfrm>
            <a:off x="444116" y="116733"/>
            <a:ext cx="10515600" cy="1087849"/>
          </a:xfrm>
        </p:spPr>
        <p:txBody>
          <a:bodyPr>
            <a:normAutofit fontScale="90000"/>
          </a:bodyPr>
          <a:lstStyle/>
          <a:p>
            <a:pPr marL="0" marR="0">
              <a:lnSpc>
                <a:spcPct val="100000"/>
              </a:lnSpc>
              <a:spcBef>
                <a:spcPts val="0"/>
              </a:spcBef>
              <a:spcAft>
                <a:spcPts val="800"/>
              </a:spcAft>
            </a:pPr>
            <a:r>
              <a:rPr lang="en-US" sz="1800" b="1" kern="0" dirty="0">
                <a:effectLst/>
                <a:latin typeface="+mn-lt"/>
                <a:ea typeface="Times New Roman" panose="02020603050405020304" pitchFamily="18" charset="0"/>
                <a:cs typeface="Times New Roman" panose="02020603050405020304" pitchFamily="18" charset="0"/>
              </a:rPr>
              <a:t>Principle 1#</a:t>
            </a:r>
            <a:r>
              <a:rPr lang="en-US" sz="3600" b="1" kern="0" dirty="0">
                <a:effectLst/>
                <a:latin typeface="+mn-lt"/>
                <a:ea typeface="Times New Roman" panose="02020603050405020304" pitchFamily="18" charset="0"/>
                <a:cs typeface="Times New Roman" panose="02020603050405020304" pitchFamily="18" charset="0"/>
              </a:rPr>
              <a:t> </a:t>
            </a:r>
            <a:br>
              <a:rPr lang="en-US" sz="3600" b="1" kern="0" dirty="0">
                <a:effectLst/>
                <a:latin typeface="+mn-lt"/>
                <a:ea typeface="Times New Roman" panose="02020603050405020304" pitchFamily="18" charset="0"/>
                <a:cs typeface="Times New Roman" panose="02020603050405020304" pitchFamily="18" charset="0"/>
              </a:rPr>
            </a:br>
            <a:r>
              <a:rPr lang="en-US" sz="3600" b="1" kern="0" dirty="0">
                <a:solidFill>
                  <a:srgbClr val="0070C0"/>
                </a:solidFill>
                <a:effectLst/>
                <a:latin typeface="+mn-lt"/>
                <a:ea typeface="Times New Roman" panose="02020603050405020304" pitchFamily="18" charset="0"/>
                <a:cs typeface="Times New Roman" panose="02020603050405020304" pitchFamily="18" charset="0"/>
              </a:rPr>
              <a:t>What Does Engagement in Canvas Look Like?</a:t>
            </a:r>
            <a:endParaRPr lang="en-US" sz="3600" kern="100" dirty="0">
              <a:solidFill>
                <a:srgbClr val="0070C0"/>
              </a:solidFill>
              <a:effectLst/>
              <a:latin typeface="+mn-lt"/>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6147BE4F-16B2-D7A5-FEEB-E29B246D90D0}"/>
              </a:ext>
            </a:extLst>
          </p:cNvPr>
          <p:cNvPicPr>
            <a:picLocks noChangeAspect="1"/>
          </p:cNvPicPr>
          <p:nvPr/>
        </p:nvPicPr>
        <p:blipFill>
          <a:blip r:embed="rId4"/>
          <a:stretch>
            <a:fillRect/>
          </a:stretch>
        </p:blipFill>
        <p:spPr>
          <a:xfrm>
            <a:off x="3297677" y="5868141"/>
            <a:ext cx="612840" cy="569480"/>
          </a:xfrm>
          <a:prstGeom prst="rect">
            <a:avLst/>
          </a:prstGeom>
        </p:spPr>
      </p:pic>
      <p:sp>
        <p:nvSpPr>
          <p:cNvPr id="23" name="TextBox 22">
            <a:extLst>
              <a:ext uri="{FF2B5EF4-FFF2-40B4-BE49-F238E27FC236}">
                <a16:creationId xmlns:a16="http://schemas.microsoft.com/office/drawing/2014/main" id="{39AD3F05-4DA4-7191-8B1D-DABFB3525EB8}"/>
              </a:ext>
            </a:extLst>
          </p:cNvPr>
          <p:cNvSpPr txBox="1"/>
          <p:nvPr/>
        </p:nvSpPr>
        <p:spPr>
          <a:xfrm>
            <a:off x="4032215" y="1974764"/>
            <a:ext cx="3827732" cy="4555093"/>
          </a:xfrm>
          <a:prstGeom prst="rect">
            <a:avLst/>
          </a:prstGeom>
          <a:noFill/>
          <a:ln w="3175">
            <a:solidFill>
              <a:schemeClr val="tx1"/>
            </a:solidFill>
          </a:ln>
        </p:spPr>
        <p:txBody>
          <a:bodyPr wrap="square">
            <a:spAutoFit/>
          </a:bodyPr>
          <a:lstStyle/>
          <a:p>
            <a:r>
              <a:rPr lang="en-US" sz="2000" b="1" dirty="0">
                <a:solidFill>
                  <a:schemeClr val="accent6">
                    <a:lumMod val="75000"/>
                  </a:schemeClr>
                </a:solidFill>
              </a:rPr>
              <a:t>2. Real-World Connections</a:t>
            </a:r>
            <a:br>
              <a:rPr lang="en-US" sz="2000" b="1" dirty="0">
                <a:solidFill>
                  <a:schemeClr val="accent6">
                    <a:lumMod val="75000"/>
                  </a:schemeClr>
                </a:solidFill>
              </a:rPr>
            </a:br>
            <a:br>
              <a:rPr lang="en-US" sz="1800" b="1" dirty="0"/>
            </a:br>
            <a:r>
              <a:rPr lang="en-US" sz="1800" b="1" dirty="0"/>
              <a:t>Project-Based Learning / Case Studies</a:t>
            </a:r>
            <a:br>
              <a:rPr lang="en-US" b="1" dirty="0"/>
            </a:br>
            <a:r>
              <a:rPr lang="en-US" sz="1800" dirty="0"/>
              <a:t>Create assignments that relate to real-world issues or local community projects. For instance, students might analyze a community problem and propose solutions.</a:t>
            </a:r>
            <a:br>
              <a:rPr lang="en-US" sz="1800" dirty="0"/>
            </a:br>
            <a:br>
              <a:rPr lang="en-US" sz="1800" dirty="0"/>
            </a:br>
            <a:r>
              <a:rPr lang="en-US" sz="1800" b="1" dirty="0"/>
              <a:t>Guest Speakers</a:t>
            </a:r>
            <a:br>
              <a:rPr lang="en-US" b="1" dirty="0"/>
            </a:br>
            <a:r>
              <a:rPr lang="en-US" sz="1800" dirty="0"/>
              <a:t>Use Canvas to schedule virtual guest lectures from professionals in relevant fields, allowing students to connect course content with real-world applications.</a:t>
            </a:r>
            <a:br>
              <a:rPr lang="en-US" sz="1800" dirty="0"/>
            </a:br>
            <a:endParaRPr lang="en-US" sz="1800" dirty="0"/>
          </a:p>
        </p:txBody>
      </p:sp>
      <p:sp>
        <p:nvSpPr>
          <p:cNvPr id="25" name="TextBox 24">
            <a:extLst>
              <a:ext uri="{FF2B5EF4-FFF2-40B4-BE49-F238E27FC236}">
                <a16:creationId xmlns:a16="http://schemas.microsoft.com/office/drawing/2014/main" id="{D5E94586-6888-F23B-F374-7F0AF740B2AF}"/>
              </a:ext>
            </a:extLst>
          </p:cNvPr>
          <p:cNvSpPr txBox="1"/>
          <p:nvPr/>
        </p:nvSpPr>
        <p:spPr>
          <a:xfrm>
            <a:off x="7859947" y="1974188"/>
            <a:ext cx="3907387" cy="4555093"/>
          </a:xfrm>
          <a:prstGeom prst="rect">
            <a:avLst/>
          </a:prstGeom>
          <a:noFill/>
          <a:ln w="3175">
            <a:solidFill>
              <a:schemeClr val="tx1"/>
            </a:solidFill>
          </a:ln>
        </p:spPr>
        <p:txBody>
          <a:bodyPr wrap="square">
            <a:spAutoFit/>
          </a:bodyPr>
          <a:lstStyle/>
          <a:p>
            <a:r>
              <a:rPr lang="en-US" sz="2000" b="1" dirty="0">
                <a:solidFill>
                  <a:schemeClr val="accent6">
                    <a:lumMod val="75000"/>
                  </a:schemeClr>
                </a:solidFill>
              </a:rPr>
              <a:t>3. Collaborative Activities</a:t>
            </a:r>
            <a:br>
              <a:rPr lang="en-US" sz="2000" b="1" dirty="0">
                <a:solidFill>
                  <a:schemeClr val="accent6">
                    <a:lumMod val="75000"/>
                  </a:schemeClr>
                </a:solidFill>
              </a:rPr>
            </a:br>
            <a:br>
              <a:rPr lang="en-US" sz="1800" b="1" dirty="0"/>
            </a:br>
            <a:r>
              <a:rPr lang="en-US" sz="1800" b="1" dirty="0"/>
              <a:t>Group Assignments</a:t>
            </a:r>
            <a:br>
              <a:rPr lang="en-US" b="1" dirty="0"/>
            </a:br>
            <a:r>
              <a:rPr lang="en-US" sz="1800" dirty="0"/>
              <a:t>Leverage the </a:t>
            </a:r>
            <a:r>
              <a:rPr lang="en-US" sz="1800" b="1" dirty="0"/>
              <a:t>Group feature</a:t>
            </a:r>
            <a:r>
              <a:rPr lang="en-US" sz="1800" dirty="0"/>
              <a:t> in Canvas to facilitate collaborative projects. Students can work together to research topics, share resources, and create presentations.</a:t>
            </a:r>
            <a:br>
              <a:rPr lang="en-US" sz="1800" dirty="0"/>
            </a:br>
            <a:br>
              <a:rPr lang="en-US" sz="1800" dirty="0"/>
            </a:br>
            <a:r>
              <a:rPr lang="en-US" sz="1800" b="1" dirty="0"/>
              <a:t>Discussion Boards</a:t>
            </a:r>
            <a:br>
              <a:rPr lang="en-US" b="1" dirty="0"/>
            </a:br>
            <a:r>
              <a:rPr lang="en-US" sz="1800" dirty="0"/>
              <a:t>Create discussion forums where students can share ideas, ask questions, and provide feedback on each other’s work. This promotes a sense of community and engagement.</a:t>
            </a:r>
          </a:p>
          <a:p>
            <a:endParaRPr lang="en-US" dirty="0"/>
          </a:p>
        </p:txBody>
      </p:sp>
      <p:graphicFrame>
        <p:nvGraphicFramePr>
          <p:cNvPr id="28" name="Object 27">
            <a:extLst>
              <a:ext uri="{FF2B5EF4-FFF2-40B4-BE49-F238E27FC236}">
                <a16:creationId xmlns:a16="http://schemas.microsoft.com/office/drawing/2014/main" id="{98CCFFBE-AB16-3CDD-25A8-2EC55A1A9D91}"/>
              </a:ext>
            </a:extLst>
          </p:cNvPr>
          <p:cNvGraphicFramePr>
            <a:graphicFrameLocks noChangeAspect="1"/>
          </p:cNvGraphicFramePr>
          <p:nvPr>
            <p:extLst>
              <p:ext uri="{D42A27DB-BD31-4B8C-83A1-F6EECF244321}">
                <p14:modId xmlns:p14="http://schemas.microsoft.com/office/powerpoint/2010/main" val="1248216613"/>
              </p:ext>
            </p:extLst>
          </p:nvPr>
        </p:nvGraphicFramePr>
        <p:xfrm>
          <a:off x="7173794" y="5943599"/>
          <a:ext cx="564455" cy="537041"/>
        </p:xfrm>
        <a:graphic>
          <a:graphicData uri="http://schemas.openxmlformats.org/presentationml/2006/ole">
            <mc:AlternateContent xmlns:mc="http://schemas.openxmlformats.org/markup-compatibility/2006">
              <mc:Choice xmlns:v="urn:schemas-microsoft-com:vml" Requires="v">
                <p:oleObj r:id="rId5" imgW="1830565" imgH="1742017" progId="">
                  <p:embed/>
                </p:oleObj>
              </mc:Choice>
              <mc:Fallback>
                <p:oleObj r:id="rId5" imgW="1830565" imgH="1742017" progId="">
                  <p:embed/>
                  <p:pic>
                    <p:nvPicPr>
                      <p:cNvPr id="0" name=""/>
                      <p:cNvPicPr/>
                      <p:nvPr/>
                    </p:nvPicPr>
                    <p:blipFill>
                      <a:blip r:embed="rId6"/>
                      <a:stretch>
                        <a:fillRect/>
                      </a:stretch>
                    </p:blipFill>
                    <p:spPr>
                      <a:xfrm>
                        <a:off x="7173794" y="5943599"/>
                        <a:ext cx="564455" cy="537041"/>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5FB44D4C-EFE3-9293-8B31-9DC010D87941}"/>
              </a:ext>
            </a:extLst>
          </p:cNvPr>
          <p:cNvGraphicFramePr>
            <a:graphicFrameLocks noChangeAspect="1"/>
          </p:cNvGraphicFramePr>
          <p:nvPr>
            <p:extLst>
              <p:ext uri="{D42A27DB-BD31-4B8C-83A1-F6EECF244321}">
                <p14:modId xmlns:p14="http://schemas.microsoft.com/office/powerpoint/2010/main" val="2193084621"/>
              </p:ext>
            </p:extLst>
          </p:nvPr>
        </p:nvGraphicFramePr>
        <p:xfrm>
          <a:off x="11025468" y="5874112"/>
          <a:ext cx="568418" cy="553782"/>
        </p:xfrm>
        <a:graphic>
          <a:graphicData uri="http://schemas.openxmlformats.org/presentationml/2006/ole">
            <mc:AlternateContent xmlns:mc="http://schemas.openxmlformats.org/markup-compatibility/2006">
              <mc:Choice xmlns:v="urn:schemas-microsoft-com:vml" Requires="v">
                <p:oleObj r:id="rId7" imgW="4993542" imgH="4865158" progId="">
                  <p:embed/>
                </p:oleObj>
              </mc:Choice>
              <mc:Fallback>
                <p:oleObj r:id="rId7" imgW="4993542" imgH="4865158" progId="">
                  <p:embed/>
                  <p:pic>
                    <p:nvPicPr>
                      <p:cNvPr id="0" name=""/>
                      <p:cNvPicPr/>
                      <p:nvPr/>
                    </p:nvPicPr>
                    <p:blipFill>
                      <a:blip r:embed="rId8"/>
                      <a:stretch>
                        <a:fillRect/>
                      </a:stretch>
                    </p:blipFill>
                    <p:spPr>
                      <a:xfrm>
                        <a:off x="11025468" y="5874112"/>
                        <a:ext cx="568418" cy="553782"/>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9A6B2D8E-657A-8CCC-7FD3-115F28B3BE80}"/>
              </a:ext>
            </a:extLst>
          </p:cNvPr>
          <p:cNvSpPr txBox="1"/>
          <p:nvPr/>
        </p:nvSpPr>
        <p:spPr>
          <a:xfrm>
            <a:off x="458808" y="1233766"/>
            <a:ext cx="11303768" cy="369332"/>
          </a:xfrm>
          <a:prstGeom prst="rect">
            <a:avLst/>
          </a:prstGeom>
          <a:noFill/>
        </p:spPr>
        <p:txBody>
          <a:bodyPr wrap="square">
            <a:spAutoFit/>
          </a:bodyPr>
          <a:lstStyle/>
          <a:p>
            <a:r>
              <a:rPr lang="en-US" b="0" i="0" dirty="0">
                <a:solidFill>
                  <a:srgbClr val="111111"/>
                </a:solidFill>
                <a:effectLst/>
                <a:latin typeface="-apple-system"/>
              </a:rPr>
              <a:t>This principle is about tapping into students’ interests, offering appropriate challenges, and increasing motivation.</a:t>
            </a:r>
            <a:endParaRPr lang="en-US" dirty="0"/>
          </a:p>
        </p:txBody>
      </p:sp>
      <p:sp>
        <p:nvSpPr>
          <p:cNvPr id="31" name="Rectangle 30">
            <a:extLst>
              <a:ext uri="{FF2B5EF4-FFF2-40B4-BE49-F238E27FC236}">
                <a16:creationId xmlns:a16="http://schemas.microsoft.com/office/drawing/2014/main" id="{D611E7BC-CFC3-B731-86DD-FF76675B3645}"/>
              </a:ext>
            </a:extLst>
          </p:cNvPr>
          <p:cNvSpPr/>
          <p:nvPr/>
        </p:nvSpPr>
        <p:spPr>
          <a:xfrm>
            <a:off x="0" y="6770451"/>
            <a:ext cx="12192000" cy="87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90C27C42-F7A5-67A5-052E-691DDBB3D3E2}"/>
              </a:ext>
            </a:extLst>
          </p:cNvPr>
          <p:cNvGrpSpPr/>
          <p:nvPr/>
        </p:nvGrpSpPr>
        <p:grpSpPr>
          <a:xfrm>
            <a:off x="9568847" y="336684"/>
            <a:ext cx="750528" cy="844468"/>
            <a:chOff x="6497397" y="893355"/>
            <a:chExt cx="4507153" cy="5071290"/>
          </a:xfrm>
        </p:grpSpPr>
        <p:grpSp>
          <p:nvGrpSpPr>
            <p:cNvPr id="33" name="Group 32">
              <a:extLst>
                <a:ext uri="{FF2B5EF4-FFF2-40B4-BE49-F238E27FC236}">
                  <a16:creationId xmlns:a16="http://schemas.microsoft.com/office/drawing/2014/main" id="{AD78037A-9689-9AC1-D21C-D14E6EF8BBC7}"/>
                </a:ext>
              </a:extLst>
            </p:cNvPr>
            <p:cNvGrpSpPr/>
            <p:nvPr/>
          </p:nvGrpSpPr>
          <p:grpSpPr>
            <a:xfrm>
              <a:off x="6497397" y="926102"/>
              <a:ext cx="4507153" cy="5038543"/>
              <a:chOff x="6497397" y="926102"/>
              <a:chExt cx="4507153" cy="5038543"/>
            </a:xfrm>
          </p:grpSpPr>
          <p:sp>
            <p:nvSpPr>
              <p:cNvPr id="37" name="Freeform 51">
                <a:extLst>
                  <a:ext uri="{FF2B5EF4-FFF2-40B4-BE49-F238E27FC236}">
                    <a16:creationId xmlns:a16="http://schemas.microsoft.com/office/drawing/2014/main" id="{8026206C-AB20-BE34-6AE7-FA3A9EF8AE10}"/>
                  </a:ext>
                </a:extLst>
              </p:cNvPr>
              <p:cNvSpPr>
                <a:spLocks/>
              </p:cNvSpPr>
              <p:nvPr/>
            </p:nvSpPr>
            <p:spPr bwMode="auto">
              <a:xfrm>
                <a:off x="6497397" y="2777785"/>
                <a:ext cx="3887940" cy="2143428"/>
              </a:xfrm>
              <a:custGeom>
                <a:avLst/>
                <a:gdLst>
                  <a:gd name="T0" fmla="*/ 0 w 10446"/>
                  <a:gd name="T1" fmla="*/ 4626 h 5761"/>
                  <a:gd name="T2" fmla="*/ 7999 w 10446"/>
                  <a:gd name="T3" fmla="*/ 0 h 5761"/>
                  <a:gd name="T4" fmla="*/ 10446 w 10446"/>
                  <a:gd name="T5" fmla="*/ 1408 h 5761"/>
                  <a:gd name="T6" fmla="*/ 1965 w 10446"/>
                  <a:gd name="T7" fmla="*/ 5761 h 5761"/>
                  <a:gd name="T8" fmla="*/ 0 w 10446"/>
                  <a:gd name="T9" fmla="*/ 4626 h 5761"/>
                </a:gdLst>
                <a:ahLst/>
                <a:cxnLst>
                  <a:cxn ang="0">
                    <a:pos x="T0" y="T1"/>
                  </a:cxn>
                  <a:cxn ang="0">
                    <a:pos x="T2" y="T3"/>
                  </a:cxn>
                  <a:cxn ang="0">
                    <a:pos x="T4" y="T5"/>
                  </a:cxn>
                  <a:cxn ang="0">
                    <a:pos x="T6" y="T7"/>
                  </a:cxn>
                  <a:cxn ang="0">
                    <a:pos x="T8" y="T9"/>
                  </a:cxn>
                </a:cxnLst>
                <a:rect l="0" t="0" r="r" b="b"/>
                <a:pathLst>
                  <a:path w="10446" h="5761">
                    <a:moveTo>
                      <a:pt x="0" y="4626"/>
                    </a:moveTo>
                    <a:lnTo>
                      <a:pt x="7999" y="0"/>
                    </a:lnTo>
                    <a:lnTo>
                      <a:pt x="10446" y="1408"/>
                    </a:lnTo>
                    <a:lnTo>
                      <a:pt x="1965" y="5761"/>
                    </a:lnTo>
                    <a:lnTo>
                      <a:pt x="0" y="4626"/>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8" name="Group 37">
                <a:extLst>
                  <a:ext uri="{FF2B5EF4-FFF2-40B4-BE49-F238E27FC236}">
                    <a16:creationId xmlns:a16="http://schemas.microsoft.com/office/drawing/2014/main" id="{AF6BC589-F27B-248F-DD51-285B178A272A}"/>
                  </a:ext>
                </a:extLst>
              </p:cNvPr>
              <p:cNvGrpSpPr/>
              <p:nvPr/>
            </p:nvGrpSpPr>
            <p:grpSpPr>
              <a:xfrm>
                <a:off x="6497397" y="2745038"/>
                <a:ext cx="4507153" cy="3219607"/>
                <a:chOff x="6497397" y="2745038"/>
                <a:chExt cx="4507153" cy="3219607"/>
              </a:xfrm>
            </p:grpSpPr>
            <p:sp>
              <p:nvSpPr>
                <p:cNvPr id="6186" name="Freeform 40">
                  <a:extLst>
                    <a:ext uri="{FF2B5EF4-FFF2-40B4-BE49-F238E27FC236}">
                      <a16:creationId xmlns:a16="http://schemas.microsoft.com/office/drawing/2014/main" id="{DB409B3B-9B7D-3C0C-54A9-1EEF54ACE88C}"/>
                    </a:ext>
                  </a:extLst>
                </p:cNvPr>
                <p:cNvSpPr>
                  <a:spLocks/>
                </p:cNvSpPr>
                <p:nvPr/>
              </p:nvSpPr>
              <p:spPr bwMode="auto">
                <a:xfrm>
                  <a:off x="6497397" y="4035560"/>
                  <a:ext cx="2272927" cy="1929085"/>
                </a:xfrm>
                <a:custGeom>
                  <a:avLst/>
                  <a:gdLst>
                    <a:gd name="T0" fmla="*/ 6109 w 6109"/>
                    <a:gd name="T1" fmla="*/ 2370 h 5183"/>
                    <a:gd name="T2" fmla="*/ 1998 w 6109"/>
                    <a:gd name="T3" fmla="*/ 0 h 5183"/>
                    <a:gd name="T4" fmla="*/ 0 w 6109"/>
                    <a:gd name="T5" fmla="*/ 1156 h 5183"/>
                    <a:gd name="T6" fmla="*/ 0 w 6109"/>
                    <a:gd name="T7" fmla="*/ 1156 h 5183"/>
                    <a:gd name="T8" fmla="*/ 0 w 6109"/>
                    <a:gd name="T9" fmla="*/ 1942 h 5183"/>
                    <a:gd name="T10" fmla="*/ 0 w 6109"/>
                    <a:gd name="T11" fmla="*/ 2084 h 5183"/>
                    <a:gd name="T12" fmla="*/ 0 w 6109"/>
                    <a:gd name="T13" fmla="*/ 2726 h 5183"/>
                    <a:gd name="T14" fmla="*/ 0 w 6109"/>
                    <a:gd name="T15" fmla="*/ 2776 h 5183"/>
                    <a:gd name="T16" fmla="*/ 0 w 6109"/>
                    <a:gd name="T17" fmla="*/ 2814 h 5183"/>
                    <a:gd name="T18" fmla="*/ 4109 w 6109"/>
                    <a:gd name="T19" fmla="*/ 5183 h 5183"/>
                    <a:gd name="T20" fmla="*/ 4109 w 6109"/>
                    <a:gd name="T21" fmla="*/ 5145 h 5183"/>
                    <a:gd name="T22" fmla="*/ 4109 w 6109"/>
                    <a:gd name="T23" fmla="*/ 5095 h 5183"/>
                    <a:gd name="T24" fmla="*/ 4109 w 6109"/>
                    <a:gd name="T25" fmla="*/ 4453 h 5183"/>
                    <a:gd name="T26" fmla="*/ 4109 w 6109"/>
                    <a:gd name="T27" fmla="*/ 4311 h 5183"/>
                    <a:gd name="T28" fmla="*/ 4109 w 6109"/>
                    <a:gd name="T29" fmla="*/ 3525 h 5183"/>
                    <a:gd name="T30" fmla="*/ 4109 w 6109"/>
                    <a:gd name="T31" fmla="*/ 3525 h 5183"/>
                    <a:gd name="T32" fmla="*/ 6109 w 6109"/>
                    <a:gd name="T33" fmla="*/ 2370 h 5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09" h="5183">
                      <a:moveTo>
                        <a:pt x="6109" y="2370"/>
                      </a:moveTo>
                      <a:lnTo>
                        <a:pt x="1998" y="0"/>
                      </a:lnTo>
                      <a:lnTo>
                        <a:pt x="0" y="1156"/>
                      </a:lnTo>
                      <a:lnTo>
                        <a:pt x="0" y="1156"/>
                      </a:lnTo>
                      <a:lnTo>
                        <a:pt x="0" y="1942"/>
                      </a:lnTo>
                      <a:lnTo>
                        <a:pt x="0" y="2084"/>
                      </a:lnTo>
                      <a:lnTo>
                        <a:pt x="0" y="2726"/>
                      </a:lnTo>
                      <a:lnTo>
                        <a:pt x="0" y="2776"/>
                      </a:lnTo>
                      <a:lnTo>
                        <a:pt x="0" y="2814"/>
                      </a:lnTo>
                      <a:lnTo>
                        <a:pt x="4109" y="5183"/>
                      </a:lnTo>
                      <a:lnTo>
                        <a:pt x="4109" y="5145"/>
                      </a:lnTo>
                      <a:lnTo>
                        <a:pt x="4109" y="5095"/>
                      </a:lnTo>
                      <a:lnTo>
                        <a:pt x="4109" y="4453"/>
                      </a:lnTo>
                      <a:lnTo>
                        <a:pt x="4109" y="4311"/>
                      </a:lnTo>
                      <a:lnTo>
                        <a:pt x="4109" y="3525"/>
                      </a:lnTo>
                      <a:lnTo>
                        <a:pt x="4109" y="3525"/>
                      </a:lnTo>
                      <a:lnTo>
                        <a:pt x="6109" y="2370"/>
                      </a:lnTo>
                      <a:close/>
                    </a:path>
                  </a:pathLst>
                </a:custGeom>
                <a:solidFill>
                  <a:srgbClr val="3B50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7" name="Freeform 41">
                  <a:extLst>
                    <a:ext uri="{FF2B5EF4-FFF2-40B4-BE49-F238E27FC236}">
                      <a16:creationId xmlns:a16="http://schemas.microsoft.com/office/drawing/2014/main" id="{5C883D44-6DD3-E0D8-B498-21EBEE63EA34}"/>
                    </a:ext>
                  </a:extLst>
                </p:cNvPr>
                <p:cNvSpPr>
                  <a:spLocks/>
                </p:cNvSpPr>
                <p:nvPr/>
              </p:nvSpPr>
              <p:spPr bwMode="auto">
                <a:xfrm>
                  <a:off x="6497397" y="3431233"/>
                  <a:ext cx="4507152" cy="2500666"/>
                </a:xfrm>
                <a:custGeom>
                  <a:avLst/>
                  <a:gdLst>
                    <a:gd name="T0" fmla="*/ 0 w 12110"/>
                    <a:gd name="T1" fmla="*/ 4351 h 6720"/>
                    <a:gd name="T2" fmla="*/ 8480 w 12110"/>
                    <a:gd name="T3" fmla="*/ 0 h 6720"/>
                    <a:gd name="T4" fmla="*/ 12110 w 12110"/>
                    <a:gd name="T5" fmla="*/ 2096 h 6720"/>
                    <a:gd name="T6" fmla="*/ 4109 w 12110"/>
                    <a:gd name="T7" fmla="*/ 6720 h 6720"/>
                    <a:gd name="T8" fmla="*/ 0 w 12110"/>
                    <a:gd name="T9" fmla="*/ 4351 h 6720"/>
                  </a:gdLst>
                  <a:ahLst/>
                  <a:cxnLst>
                    <a:cxn ang="0">
                      <a:pos x="T0" y="T1"/>
                    </a:cxn>
                    <a:cxn ang="0">
                      <a:pos x="T2" y="T3"/>
                    </a:cxn>
                    <a:cxn ang="0">
                      <a:pos x="T4" y="T5"/>
                    </a:cxn>
                    <a:cxn ang="0">
                      <a:pos x="T6" y="T7"/>
                    </a:cxn>
                    <a:cxn ang="0">
                      <a:pos x="T8" y="T9"/>
                    </a:cxn>
                  </a:cxnLst>
                  <a:rect l="0" t="0" r="r" b="b"/>
                  <a:pathLst>
                    <a:path w="12110" h="6720">
                      <a:moveTo>
                        <a:pt x="0" y="4351"/>
                      </a:moveTo>
                      <a:lnTo>
                        <a:pt x="8480" y="0"/>
                      </a:lnTo>
                      <a:lnTo>
                        <a:pt x="12110" y="2096"/>
                      </a:lnTo>
                      <a:lnTo>
                        <a:pt x="4109" y="6720"/>
                      </a:lnTo>
                      <a:lnTo>
                        <a:pt x="0" y="4351"/>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88" name="Freeform 42">
                  <a:extLst>
                    <a:ext uri="{FF2B5EF4-FFF2-40B4-BE49-F238E27FC236}">
                      <a16:creationId xmlns:a16="http://schemas.microsoft.com/office/drawing/2014/main" id="{758FF4D9-085B-A9B5-B5C0-4215CD2C0DB7}"/>
                    </a:ext>
                  </a:extLst>
                </p:cNvPr>
                <p:cNvSpPr>
                  <a:spLocks/>
                </p:cNvSpPr>
                <p:nvPr/>
              </p:nvSpPr>
              <p:spPr bwMode="auto">
                <a:xfrm>
                  <a:off x="6497397" y="3429744"/>
                  <a:ext cx="4394027" cy="2438149"/>
                </a:xfrm>
                <a:custGeom>
                  <a:avLst/>
                  <a:gdLst>
                    <a:gd name="T0" fmla="*/ 0 w 11807"/>
                    <a:gd name="T1" fmla="*/ 4180 h 6549"/>
                    <a:gd name="T2" fmla="*/ 8178 w 11807"/>
                    <a:gd name="T3" fmla="*/ 0 h 6549"/>
                    <a:gd name="T4" fmla="*/ 11807 w 11807"/>
                    <a:gd name="T5" fmla="*/ 2095 h 6549"/>
                    <a:gd name="T6" fmla="*/ 4109 w 11807"/>
                    <a:gd name="T7" fmla="*/ 6549 h 6549"/>
                    <a:gd name="T8" fmla="*/ 0 w 11807"/>
                    <a:gd name="T9" fmla="*/ 4180 h 6549"/>
                  </a:gdLst>
                  <a:ahLst/>
                  <a:cxnLst>
                    <a:cxn ang="0">
                      <a:pos x="T0" y="T1"/>
                    </a:cxn>
                    <a:cxn ang="0">
                      <a:pos x="T2" y="T3"/>
                    </a:cxn>
                    <a:cxn ang="0">
                      <a:pos x="T4" y="T5"/>
                    </a:cxn>
                    <a:cxn ang="0">
                      <a:pos x="T6" y="T7"/>
                    </a:cxn>
                    <a:cxn ang="0">
                      <a:pos x="T8" y="T9"/>
                    </a:cxn>
                  </a:cxnLst>
                  <a:rect l="0" t="0" r="r" b="b"/>
                  <a:pathLst>
                    <a:path w="11807" h="6549">
                      <a:moveTo>
                        <a:pt x="0" y="4180"/>
                      </a:moveTo>
                      <a:lnTo>
                        <a:pt x="8178" y="0"/>
                      </a:lnTo>
                      <a:lnTo>
                        <a:pt x="11807" y="2095"/>
                      </a:lnTo>
                      <a:lnTo>
                        <a:pt x="4109" y="6549"/>
                      </a:lnTo>
                      <a:lnTo>
                        <a:pt x="0" y="418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9" name="Freeform 43">
                  <a:extLst>
                    <a:ext uri="{FF2B5EF4-FFF2-40B4-BE49-F238E27FC236}">
                      <a16:creationId xmlns:a16="http://schemas.microsoft.com/office/drawing/2014/main" id="{915F349B-ABFE-9E0E-7EBD-D96BC77B797B}"/>
                    </a:ext>
                  </a:extLst>
                </p:cNvPr>
                <p:cNvSpPr>
                  <a:spLocks/>
                </p:cNvSpPr>
                <p:nvPr/>
              </p:nvSpPr>
              <p:spPr bwMode="auto">
                <a:xfrm>
                  <a:off x="6497397" y="3170747"/>
                  <a:ext cx="3887940" cy="2042210"/>
                </a:xfrm>
                <a:custGeom>
                  <a:avLst/>
                  <a:gdLst>
                    <a:gd name="T0" fmla="*/ 0 w 10446"/>
                    <a:gd name="T1" fmla="*/ 4352 h 5487"/>
                    <a:gd name="T2" fmla="*/ 8480 w 10446"/>
                    <a:gd name="T3" fmla="*/ 0 h 5487"/>
                    <a:gd name="T4" fmla="*/ 10446 w 10446"/>
                    <a:gd name="T5" fmla="*/ 1134 h 5487"/>
                    <a:gd name="T6" fmla="*/ 1965 w 10446"/>
                    <a:gd name="T7" fmla="*/ 5487 h 5487"/>
                    <a:gd name="T8" fmla="*/ 0 w 10446"/>
                    <a:gd name="T9" fmla="*/ 4352 h 5487"/>
                  </a:gdLst>
                  <a:ahLst/>
                  <a:cxnLst>
                    <a:cxn ang="0">
                      <a:pos x="T0" y="T1"/>
                    </a:cxn>
                    <a:cxn ang="0">
                      <a:pos x="T2" y="T3"/>
                    </a:cxn>
                    <a:cxn ang="0">
                      <a:pos x="T4" y="T5"/>
                    </a:cxn>
                    <a:cxn ang="0">
                      <a:pos x="T6" y="T7"/>
                    </a:cxn>
                    <a:cxn ang="0">
                      <a:pos x="T8" y="T9"/>
                    </a:cxn>
                  </a:cxnLst>
                  <a:rect l="0" t="0" r="r" b="b"/>
                  <a:pathLst>
                    <a:path w="10446" h="5487">
                      <a:moveTo>
                        <a:pt x="0" y="4352"/>
                      </a:moveTo>
                      <a:lnTo>
                        <a:pt x="8480" y="0"/>
                      </a:lnTo>
                      <a:lnTo>
                        <a:pt x="10446" y="1134"/>
                      </a:lnTo>
                      <a:lnTo>
                        <a:pt x="1965" y="5487"/>
                      </a:lnTo>
                      <a:lnTo>
                        <a:pt x="0" y="4352"/>
                      </a:lnTo>
                      <a:close/>
                    </a:path>
                  </a:pathLst>
                </a:custGeom>
                <a:solidFill>
                  <a:srgbClr val="429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0" name="Freeform 44">
                  <a:extLst>
                    <a:ext uri="{FF2B5EF4-FFF2-40B4-BE49-F238E27FC236}">
                      <a16:creationId xmlns:a16="http://schemas.microsoft.com/office/drawing/2014/main" id="{504A9701-A2D4-51E6-C9A3-E2A50E4F72D4}"/>
                    </a:ext>
                  </a:extLst>
                </p:cNvPr>
                <p:cNvSpPr>
                  <a:spLocks/>
                </p:cNvSpPr>
                <p:nvPr/>
              </p:nvSpPr>
              <p:spPr bwMode="auto">
                <a:xfrm>
                  <a:off x="6497397" y="4790226"/>
                  <a:ext cx="1528681" cy="1077668"/>
                </a:xfrm>
                <a:custGeom>
                  <a:avLst/>
                  <a:gdLst>
                    <a:gd name="T0" fmla="*/ 0 w 4109"/>
                    <a:gd name="T1" fmla="*/ 525 h 2894"/>
                    <a:gd name="T2" fmla="*/ 0 w 4109"/>
                    <a:gd name="T3" fmla="*/ 0 h 2894"/>
                    <a:gd name="T4" fmla="*/ 4109 w 4109"/>
                    <a:gd name="T5" fmla="*/ 2369 h 2894"/>
                    <a:gd name="T6" fmla="*/ 4109 w 4109"/>
                    <a:gd name="T7" fmla="*/ 2894 h 2894"/>
                    <a:gd name="T8" fmla="*/ 0 w 4109"/>
                    <a:gd name="T9" fmla="*/ 525 h 2894"/>
                  </a:gdLst>
                  <a:ahLst/>
                  <a:cxnLst>
                    <a:cxn ang="0">
                      <a:pos x="T0" y="T1"/>
                    </a:cxn>
                    <a:cxn ang="0">
                      <a:pos x="T2" y="T3"/>
                    </a:cxn>
                    <a:cxn ang="0">
                      <a:pos x="T4" y="T5"/>
                    </a:cxn>
                    <a:cxn ang="0">
                      <a:pos x="T6" y="T7"/>
                    </a:cxn>
                    <a:cxn ang="0">
                      <a:pos x="T8" y="T9"/>
                    </a:cxn>
                  </a:cxnLst>
                  <a:rect l="0" t="0" r="r" b="b"/>
                  <a:pathLst>
                    <a:path w="4109" h="2894">
                      <a:moveTo>
                        <a:pt x="0" y="525"/>
                      </a:moveTo>
                      <a:lnTo>
                        <a:pt x="0" y="0"/>
                      </a:lnTo>
                      <a:lnTo>
                        <a:pt x="4109" y="2369"/>
                      </a:lnTo>
                      <a:lnTo>
                        <a:pt x="4109" y="2894"/>
                      </a:lnTo>
                      <a:lnTo>
                        <a:pt x="0" y="525"/>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1" name="Freeform 45">
                  <a:extLst>
                    <a:ext uri="{FF2B5EF4-FFF2-40B4-BE49-F238E27FC236}">
                      <a16:creationId xmlns:a16="http://schemas.microsoft.com/office/drawing/2014/main" id="{CD76D89A-55B0-1D48-B63F-11FF325A457D}"/>
                    </a:ext>
                  </a:extLst>
                </p:cNvPr>
                <p:cNvSpPr>
                  <a:spLocks/>
                </p:cNvSpPr>
                <p:nvPr/>
              </p:nvSpPr>
              <p:spPr bwMode="auto">
                <a:xfrm>
                  <a:off x="6497397" y="3170747"/>
                  <a:ext cx="3887940" cy="2042210"/>
                </a:xfrm>
                <a:custGeom>
                  <a:avLst/>
                  <a:gdLst>
                    <a:gd name="T0" fmla="*/ 0 w 10446"/>
                    <a:gd name="T1" fmla="*/ 4352 h 5487"/>
                    <a:gd name="T2" fmla="*/ 8480 w 10446"/>
                    <a:gd name="T3" fmla="*/ 0 h 5487"/>
                    <a:gd name="T4" fmla="*/ 10446 w 10446"/>
                    <a:gd name="T5" fmla="*/ 1135 h 5487"/>
                    <a:gd name="T6" fmla="*/ 1965 w 10446"/>
                    <a:gd name="T7" fmla="*/ 5487 h 5487"/>
                    <a:gd name="T8" fmla="*/ 0 w 10446"/>
                    <a:gd name="T9" fmla="*/ 4352 h 5487"/>
                  </a:gdLst>
                  <a:ahLst/>
                  <a:cxnLst>
                    <a:cxn ang="0">
                      <a:pos x="T0" y="T1"/>
                    </a:cxn>
                    <a:cxn ang="0">
                      <a:pos x="T2" y="T3"/>
                    </a:cxn>
                    <a:cxn ang="0">
                      <a:pos x="T4" y="T5"/>
                    </a:cxn>
                    <a:cxn ang="0">
                      <a:pos x="T6" y="T7"/>
                    </a:cxn>
                    <a:cxn ang="0">
                      <a:pos x="T8" y="T9"/>
                    </a:cxn>
                  </a:cxnLst>
                  <a:rect l="0" t="0" r="r" b="b"/>
                  <a:pathLst>
                    <a:path w="10446" h="5487">
                      <a:moveTo>
                        <a:pt x="0" y="4352"/>
                      </a:moveTo>
                      <a:lnTo>
                        <a:pt x="8480" y="0"/>
                      </a:lnTo>
                      <a:lnTo>
                        <a:pt x="10446" y="1135"/>
                      </a:lnTo>
                      <a:lnTo>
                        <a:pt x="1965" y="5487"/>
                      </a:lnTo>
                      <a:lnTo>
                        <a:pt x="0" y="435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2" name="Freeform 46">
                  <a:extLst>
                    <a:ext uri="{FF2B5EF4-FFF2-40B4-BE49-F238E27FC236}">
                      <a16:creationId xmlns:a16="http://schemas.microsoft.com/office/drawing/2014/main" id="{6200CFF2-4CF9-184E-BBC5-04ABA7371568}"/>
                    </a:ext>
                  </a:extLst>
                </p:cNvPr>
                <p:cNvSpPr>
                  <a:spLocks/>
                </p:cNvSpPr>
                <p:nvPr/>
              </p:nvSpPr>
              <p:spPr bwMode="auto">
                <a:xfrm>
                  <a:off x="6497397" y="4757479"/>
                  <a:ext cx="1528681" cy="915422"/>
                </a:xfrm>
                <a:custGeom>
                  <a:avLst/>
                  <a:gdLst>
                    <a:gd name="T0" fmla="*/ 0 w 4109"/>
                    <a:gd name="T1" fmla="*/ 88 h 2457"/>
                    <a:gd name="T2" fmla="*/ 0 w 4109"/>
                    <a:gd name="T3" fmla="*/ 0 h 2457"/>
                    <a:gd name="T4" fmla="*/ 4109 w 4109"/>
                    <a:gd name="T5" fmla="*/ 2369 h 2457"/>
                    <a:gd name="T6" fmla="*/ 4109 w 4109"/>
                    <a:gd name="T7" fmla="*/ 2457 h 2457"/>
                    <a:gd name="T8" fmla="*/ 0 w 4109"/>
                    <a:gd name="T9" fmla="*/ 88 h 2457"/>
                  </a:gdLst>
                  <a:ahLst/>
                  <a:cxnLst>
                    <a:cxn ang="0">
                      <a:pos x="T0" y="T1"/>
                    </a:cxn>
                    <a:cxn ang="0">
                      <a:pos x="T2" y="T3"/>
                    </a:cxn>
                    <a:cxn ang="0">
                      <a:pos x="T4" y="T5"/>
                    </a:cxn>
                    <a:cxn ang="0">
                      <a:pos x="T6" y="T7"/>
                    </a:cxn>
                    <a:cxn ang="0">
                      <a:pos x="T8" y="T9"/>
                    </a:cxn>
                  </a:cxnLst>
                  <a:rect l="0" t="0" r="r" b="b"/>
                  <a:pathLst>
                    <a:path w="4109" h="2457">
                      <a:moveTo>
                        <a:pt x="0" y="88"/>
                      </a:moveTo>
                      <a:lnTo>
                        <a:pt x="0" y="0"/>
                      </a:lnTo>
                      <a:lnTo>
                        <a:pt x="4109" y="2369"/>
                      </a:lnTo>
                      <a:lnTo>
                        <a:pt x="4109" y="2457"/>
                      </a:lnTo>
                      <a:lnTo>
                        <a:pt x="0" y="88"/>
                      </a:lnTo>
                      <a:close/>
                    </a:path>
                  </a:pathLst>
                </a:custGeom>
                <a:solidFill>
                  <a:srgbClr val="1A33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3" name="Freeform 47">
                  <a:extLst>
                    <a:ext uri="{FF2B5EF4-FFF2-40B4-BE49-F238E27FC236}">
                      <a16:creationId xmlns:a16="http://schemas.microsoft.com/office/drawing/2014/main" id="{B2157ACD-4953-7E11-73C0-30DCF08D7A1B}"/>
                    </a:ext>
                  </a:extLst>
                </p:cNvPr>
                <p:cNvSpPr>
                  <a:spLocks/>
                </p:cNvSpPr>
                <p:nvPr/>
              </p:nvSpPr>
              <p:spPr bwMode="auto">
                <a:xfrm>
                  <a:off x="6497397" y="3138000"/>
                  <a:ext cx="4394027" cy="2438149"/>
                </a:xfrm>
                <a:custGeom>
                  <a:avLst/>
                  <a:gdLst>
                    <a:gd name="T0" fmla="*/ 0 w 11807"/>
                    <a:gd name="T1" fmla="*/ 4181 h 6550"/>
                    <a:gd name="T2" fmla="*/ 8178 w 11807"/>
                    <a:gd name="T3" fmla="*/ 0 h 6550"/>
                    <a:gd name="T4" fmla="*/ 11807 w 11807"/>
                    <a:gd name="T5" fmla="*/ 2096 h 6550"/>
                    <a:gd name="T6" fmla="*/ 4109 w 11807"/>
                    <a:gd name="T7" fmla="*/ 6550 h 6550"/>
                    <a:gd name="T8" fmla="*/ 0 w 11807"/>
                    <a:gd name="T9" fmla="*/ 4181 h 6550"/>
                  </a:gdLst>
                  <a:ahLst/>
                  <a:cxnLst>
                    <a:cxn ang="0">
                      <a:pos x="T0" y="T1"/>
                    </a:cxn>
                    <a:cxn ang="0">
                      <a:pos x="T2" y="T3"/>
                    </a:cxn>
                    <a:cxn ang="0">
                      <a:pos x="T4" y="T5"/>
                    </a:cxn>
                    <a:cxn ang="0">
                      <a:pos x="T6" y="T7"/>
                    </a:cxn>
                    <a:cxn ang="0">
                      <a:pos x="T8" y="T9"/>
                    </a:cxn>
                  </a:cxnLst>
                  <a:rect l="0" t="0" r="r" b="b"/>
                  <a:pathLst>
                    <a:path w="11807" h="6550">
                      <a:moveTo>
                        <a:pt x="0" y="4181"/>
                      </a:moveTo>
                      <a:lnTo>
                        <a:pt x="8178" y="0"/>
                      </a:lnTo>
                      <a:lnTo>
                        <a:pt x="11807" y="2096"/>
                      </a:lnTo>
                      <a:lnTo>
                        <a:pt x="4109" y="6550"/>
                      </a:lnTo>
                      <a:lnTo>
                        <a:pt x="0" y="4181"/>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4" name="Freeform 48">
                  <a:extLst>
                    <a:ext uri="{FF2B5EF4-FFF2-40B4-BE49-F238E27FC236}">
                      <a16:creationId xmlns:a16="http://schemas.microsoft.com/office/drawing/2014/main" id="{C4C5D0CD-2C94-90C6-CB1F-EBA21FA76A22}"/>
                    </a:ext>
                  </a:extLst>
                </p:cNvPr>
                <p:cNvSpPr>
                  <a:spLocks/>
                </p:cNvSpPr>
                <p:nvPr/>
              </p:nvSpPr>
              <p:spPr bwMode="auto">
                <a:xfrm>
                  <a:off x="6497397" y="2777785"/>
                  <a:ext cx="3887940" cy="2141939"/>
                </a:xfrm>
                <a:custGeom>
                  <a:avLst/>
                  <a:gdLst>
                    <a:gd name="T0" fmla="*/ 0 w 10446"/>
                    <a:gd name="T1" fmla="*/ 4625 h 5760"/>
                    <a:gd name="T2" fmla="*/ 7999 w 10446"/>
                    <a:gd name="T3" fmla="*/ 0 h 5760"/>
                    <a:gd name="T4" fmla="*/ 10446 w 10446"/>
                    <a:gd name="T5" fmla="*/ 1408 h 5760"/>
                    <a:gd name="T6" fmla="*/ 1965 w 10446"/>
                    <a:gd name="T7" fmla="*/ 5760 h 5760"/>
                    <a:gd name="T8" fmla="*/ 0 w 10446"/>
                    <a:gd name="T9" fmla="*/ 4625 h 5760"/>
                  </a:gdLst>
                  <a:ahLst/>
                  <a:cxnLst>
                    <a:cxn ang="0">
                      <a:pos x="T0" y="T1"/>
                    </a:cxn>
                    <a:cxn ang="0">
                      <a:pos x="T2" y="T3"/>
                    </a:cxn>
                    <a:cxn ang="0">
                      <a:pos x="T4" y="T5"/>
                    </a:cxn>
                    <a:cxn ang="0">
                      <a:pos x="T6" y="T7"/>
                    </a:cxn>
                    <a:cxn ang="0">
                      <a:pos x="T8" y="T9"/>
                    </a:cxn>
                  </a:cxnLst>
                  <a:rect l="0" t="0" r="r" b="b"/>
                  <a:pathLst>
                    <a:path w="10446" h="5760">
                      <a:moveTo>
                        <a:pt x="0" y="4625"/>
                      </a:moveTo>
                      <a:lnTo>
                        <a:pt x="7999" y="0"/>
                      </a:lnTo>
                      <a:lnTo>
                        <a:pt x="10446" y="1408"/>
                      </a:lnTo>
                      <a:lnTo>
                        <a:pt x="1965" y="5760"/>
                      </a:lnTo>
                      <a:lnTo>
                        <a:pt x="0" y="4625"/>
                      </a:lnTo>
                      <a:close/>
                    </a:path>
                  </a:pathLst>
                </a:custGeom>
                <a:solidFill>
                  <a:srgbClr val="429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5" name="Freeform 49">
                  <a:extLst>
                    <a:ext uri="{FF2B5EF4-FFF2-40B4-BE49-F238E27FC236}">
                      <a16:creationId xmlns:a16="http://schemas.microsoft.com/office/drawing/2014/main" id="{230DAD77-A366-45F1-0F24-A8E73C1B84AC}"/>
                    </a:ext>
                  </a:extLst>
                </p:cNvPr>
                <p:cNvSpPr>
                  <a:spLocks/>
                </p:cNvSpPr>
                <p:nvPr/>
              </p:nvSpPr>
              <p:spPr bwMode="auto">
                <a:xfrm>
                  <a:off x="6497397" y="4498481"/>
                  <a:ext cx="1528681" cy="1077668"/>
                </a:xfrm>
                <a:custGeom>
                  <a:avLst/>
                  <a:gdLst>
                    <a:gd name="T0" fmla="*/ 0 w 4109"/>
                    <a:gd name="T1" fmla="*/ 527 h 2896"/>
                    <a:gd name="T2" fmla="*/ 0 w 4109"/>
                    <a:gd name="T3" fmla="*/ 0 h 2896"/>
                    <a:gd name="T4" fmla="*/ 4109 w 4109"/>
                    <a:gd name="T5" fmla="*/ 2369 h 2896"/>
                    <a:gd name="T6" fmla="*/ 4109 w 4109"/>
                    <a:gd name="T7" fmla="*/ 2896 h 2896"/>
                    <a:gd name="T8" fmla="*/ 0 w 4109"/>
                    <a:gd name="T9" fmla="*/ 527 h 2896"/>
                  </a:gdLst>
                  <a:ahLst/>
                  <a:cxnLst>
                    <a:cxn ang="0">
                      <a:pos x="T0" y="T1"/>
                    </a:cxn>
                    <a:cxn ang="0">
                      <a:pos x="T2" y="T3"/>
                    </a:cxn>
                    <a:cxn ang="0">
                      <a:pos x="T4" y="T5"/>
                    </a:cxn>
                    <a:cxn ang="0">
                      <a:pos x="T6" y="T7"/>
                    </a:cxn>
                    <a:cxn ang="0">
                      <a:pos x="T8" y="T9"/>
                    </a:cxn>
                  </a:cxnLst>
                  <a:rect l="0" t="0" r="r" b="b"/>
                  <a:pathLst>
                    <a:path w="4109" h="2896">
                      <a:moveTo>
                        <a:pt x="0" y="527"/>
                      </a:moveTo>
                      <a:lnTo>
                        <a:pt x="0" y="0"/>
                      </a:lnTo>
                      <a:lnTo>
                        <a:pt x="4109" y="2369"/>
                      </a:lnTo>
                      <a:lnTo>
                        <a:pt x="4109" y="2896"/>
                      </a:lnTo>
                      <a:lnTo>
                        <a:pt x="0" y="527"/>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6" name="Freeform 50">
                  <a:extLst>
                    <a:ext uri="{FF2B5EF4-FFF2-40B4-BE49-F238E27FC236}">
                      <a16:creationId xmlns:a16="http://schemas.microsoft.com/office/drawing/2014/main" id="{172EF815-80E3-9146-2D05-3C4F2839DE57}"/>
                    </a:ext>
                  </a:extLst>
                </p:cNvPr>
                <p:cNvSpPr>
                  <a:spLocks/>
                </p:cNvSpPr>
                <p:nvPr/>
              </p:nvSpPr>
              <p:spPr bwMode="auto">
                <a:xfrm>
                  <a:off x="8026078" y="3696184"/>
                  <a:ext cx="2910001" cy="2202967"/>
                </a:xfrm>
                <a:custGeom>
                  <a:avLst/>
                  <a:gdLst>
                    <a:gd name="T0" fmla="*/ 0 w 7819"/>
                    <a:gd name="T1" fmla="*/ 4524 h 5920"/>
                    <a:gd name="T2" fmla="*/ 0 w 7819"/>
                    <a:gd name="T3" fmla="*/ 5054 h 5920"/>
                    <a:gd name="T4" fmla="*/ 0 w 7819"/>
                    <a:gd name="T5" fmla="*/ 5137 h 5920"/>
                    <a:gd name="T6" fmla="*/ 0 w 7819"/>
                    <a:gd name="T7" fmla="*/ 5920 h 5920"/>
                    <a:gd name="T8" fmla="*/ 7819 w 7819"/>
                    <a:gd name="T9" fmla="*/ 1397 h 5920"/>
                    <a:gd name="T10" fmla="*/ 7819 w 7819"/>
                    <a:gd name="T11" fmla="*/ 613 h 5920"/>
                    <a:gd name="T12" fmla="*/ 7819 w 7819"/>
                    <a:gd name="T13" fmla="*/ 531 h 5920"/>
                    <a:gd name="T14" fmla="*/ 7819 w 7819"/>
                    <a:gd name="T15" fmla="*/ 0 h 5920"/>
                    <a:gd name="T16" fmla="*/ 0 w 7819"/>
                    <a:gd name="T17" fmla="*/ 4524 h 5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9" h="5920">
                      <a:moveTo>
                        <a:pt x="0" y="4524"/>
                      </a:moveTo>
                      <a:lnTo>
                        <a:pt x="0" y="5054"/>
                      </a:lnTo>
                      <a:lnTo>
                        <a:pt x="0" y="5137"/>
                      </a:lnTo>
                      <a:lnTo>
                        <a:pt x="0" y="5920"/>
                      </a:lnTo>
                      <a:lnTo>
                        <a:pt x="7819" y="1397"/>
                      </a:lnTo>
                      <a:lnTo>
                        <a:pt x="7819" y="613"/>
                      </a:lnTo>
                      <a:lnTo>
                        <a:pt x="7819" y="531"/>
                      </a:lnTo>
                      <a:lnTo>
                        <a:pt x="7819" y="0"/>
                      </a:lnTo>
                      <a:lnTo>
                        <a:pt x="0" y="4524"/>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7" name="Freeform 52">
                  <a:extLst>
                    <a:ext uri="{FF2B5EF4-FFF2-40B4-BE49-F238E27FC236}">
                      <a16:creationId xmlns:a16="http://schemas.microsoft.com/office/drawing/2014/main" id="{02477251-FA8A-DCC0-4A57-DA3D9D0CCC7F}"/>
                    </a:ext>
                  </a:extLst>
                </p:cNvPr>
                <p:cNvSpPr>
                  <a:spLocks/>
                </p:cNvSpPr>
                <p:nvPr/>
              </p:nvSpPr>
              <p:spPr bwMode="auto">
                <a:xfrm>
                  <a:off x="6497397" y="2745038"/>
                  <a:ext cx="4507152" cy="2601883"/>
                </a:xfrm>
                <a:custGeom>
                  <a:avLst/>
                  <a:gdLst>
                    <a:gd name="T0" fmla="*/ 0 w 12110"/>
                    <a:gd name="T1" fmla="*/ 4625 h 6994"/>
                    <a:gd name="T2" fmla="*/ 7999 w 12110"/>
                    <a:gd name="T3" fmla="*/ 0 h 6994"/>
                    <a:gd name="T4" fmla="*/ 12110 w 12110"/>
                    <a:gd name="T5" fmla="*/ 2369 h 6994"/>
                    <a:gd name="T6" fmla="*/ 4109 w 12110"/>
                    <a:gd name="T7" fmla="*/ 6994 h 6994"/>
                    <a:gd name="T8" fmla="*/ 0 w 12110"/>
                    <a:gd name="T9" fmla="*/ 4625 h 6994"/>
                  </a:gdLst>
                  <a:ahLst/>
                  <a:cxnLst>
                    <a:cxn ang="0">
                      <a:pos x="T0" y="T1"/>
                    </a:cxn>
                    <a:cxn ang="0">
                      <a:pos x="T2" y="T3"/>
                    </a:cxn>
                    <a:cxn ang="0">
                      <a:pos x="T4" y="T5"/>
                    </a:cxn>
                    <a:cxn ang="0">
                      <a:pos x="T6" y="T7"/>
                    </a:cxn>
                    <a:cxn ang="0">
                      <a:pos x="T8" y="T9"/>
                    </a:cxn>
                  </a:cxnLst>
                  <a:rect l="0" t="0" r="r" b="b"/>
                  <a:pathLst>
                    <a:path w="12110" h="6994">
                      <a:moveTo>
                        <a:pt x="0" y="4625"/>
                      </a:moveTo>
                      <a:lnTo>
                        <a:pt x="7999" y="0"/>
                      </a:lnTo>
                      <a:lnTo>
                        <a:pt x="12110" y="2369"/>
                      </a:lnTo>
                      <a:lnTo>
                        <a:pt x="4109" y="6994"/>
                      </a:lnTo>
                      <a:lnTo>
                        <a:pt x="0" y="46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198" name="Freeform 96">
                  <a:extLst>
                    <a:ext uri="{FF2B5EF4-FFF2-40B4-BE49-F238E27FC236}">
                      <a16:creationId xmlns:a16="http://schemas.microsoft.com/office/drawing/2014/main" id="{CD82DB42-366D-5A81-495A-EF1A824EDCCF}"/>
                    </a:ext>
                  </a:extLst>
                </p:cNvPr>
                <p:cNvSpPr>
                  <a:spLocks/>
                </p:cNvSpPr>
                <p:nvPr/>
              </p:nvSpPr>
              <p:spPr bwMode="auto">
                <a:xfrm>
                  <a:off x="8026078" y="4141243"/>
                  <a:ext cx="2910001" cy="1684972"/>
                </a:xfrm>
                <a:custGeom>
                  <a:avLst/>
                  <a:gdLst>
                    <a:gd name="T0" fmla="*/ 7823 w 7823"/>
                    <a:gd name="T1" fmla="*/ 0 h 4528"/>
                    <a:gd name="T2" fmla="*/ 8 w 7823"/>
                    <a:gd name="T3" fmla="*/ 4528 h 4528"/>
                    <a:gd name="T4" fmla="*/ 0 w 7823"/>
                    <a:gd name="T5" fmla="*/ 4517 h 4528"/>
                    <a:gd name="T6" fmla="*/ 7823 w 7823"/>
                    <a:gd name="T7" fmla="*/ 0 h 4528"/>
                  </a:gdLst>
                  <a:ahLst/>
                  <a:cxnLst>
                    <a:cxn ang="0">
                      <a:pos x="T0" y="T1"/>
                    </a:cxn>
                    <a:cxn ang="0">
                      <a:pos x="T2" y="T3"/>
                    </a:cxn>
                    <a:cxn ang="0">
                      <a:pos x="T4" y="T5"/>
                    </a:cxn>
                    <a:cxn ang="0">
                      <a:pos x="T6" y="T7"/>
                    </a:cxn>
                  </a:cxnLst>
                  <a:rect l="0" t="0" r="r" b="b"/>
                  <a:pathLst>
                    <a:path w="7823" h="4528">
                      <a:moveTo>
                        <a:pt x="7823" y="0"/>
                      </a:moveTo>
                      <a:lnTo>
                        <a:pt x="8" y="4528"/>
                      </a:lnTo>
                      <a:lnTo>
                        <a:pt x="0" y="4517"/>
                      </a:lnTo>
                      <a:lnTo>
                        <a:pt x="7823"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9" name="Freeform 97">
                  <a:extLst>
                    <a:ext uri="{FF2B5EF4-FFF2-40B4-BE49-F238E27FC236}">
                      <a16:creationId xmlns:a16="http://schemas.microsoft.com/office/drawing/2014/main" id="{3EE7A73E-F8F3-2832-6FD8-FD3453A3AEAE}"/>
                    </a:ext>
                  </a:extLst>
                </p:cNvPr>
                <p:cNvSpPr>
                  <a:spLocks/>
                </p:cNvSpPr>
                <p:nvPr/>
              </p:nvSpPr>
              <p:spPr bwMode="auto">
                <a:xfrm>
                  <a:off x="8026078" y="4066819"/>
                  <a:ext cx="2910001" cy="1686460"/>
                </a:xfrm>
                <a:custGeom>
                  <a:avLst/>
                  <a:gdLst>
                    <a:gd name="T0" fmla="*/ 7823 w 7823"/>
                    <a:gd name="T1" fmla="*/ 0 h 4530"/>
                    <a:gd name="T2" fmla="*/ 8 w 7823"/>
                    <a:gd name="T3" fmla="*/ 4530 h 4530"/>
                    <a:gd name="T4" fmla="*/ 0 w 7823"/>
                    <a:gd name="T5" fmla="*/ 4519 h 4530"/>
                    <a:gd name="T6" fmla="*/ 7823 w 7823"/>
                    <a:gd name="T7" fmla="*/ 0 h 4530"/>
                  </a:gdLst>
                  <a:ahLst/>
                  <a:cxnLst>
                    <a:cxn ang="0">
                      <a:pos x="T0" y="T1"/>
                    </a:cxn>
                    <a:cxn ang="0">
                      <a:pos x="T2" y="T3"/>
                    </a:cxn>
                    <a:cxn ang="0">
                      <a:pos x="T4" y="T5"/>
                    </a:cxn>
                    <a:cxn ang="0">
                      <a:pos x="T6" y="T7"/>
                    </a:cxn>
                  </a:cxnLst>
                  <a:rect l="0" t="0" r="r" b="b"/>
                  <a:pathLst>
                    <a:path w="7823" h="4530">
                      <a:moveTo>
                        <a:pt x="7823" y="0"/>
                      </a:moveTo>
                      <a:lnTo>
                        <a:pt x="8" y="4530"/>
                      </a:lnTo>
                      <a:lnTo>
                        <a:pt x="0" y="4519"/>
                      </a:lnTo>
                      <a:lnTo>
                        <a:pt x="7823"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0" name="Freeform 98">
                  <a:extLst>
                    <a:ext uri="{FF2B5EF4-FFF2-40B4-BE49-F238E27FC236}">
                      <a16:creationId xmlns:a16="http://schemas.microsoft.com/office/drawing/2014/main" id="{DF9C410C-B0BB-2C56-0AD8-8F425C226CC1}"/>
                    </a:ext>
                  </a:extLst>
                </p:cNvPr>
                <p:cNvSpPr>
                  <a:spLocks/>
                </p:cNvSpPr>
                <p:nvPr/>
              </p:nvSpPr>
              <p:spPr bwMode="auto">
                <a:xfrm>
                  <a:off x="8026078" y="3993882"/>
                  <a:ext cx="2910001" cy="1684972"/>
                </a:xfrm>
                <a:custGeom>
                  <a:avLst/>
                  <a:gdLst>
                    <a:gd name="T0" fmla="*/ 7823 w 7823"/>
                    <a:gd name="T1" fmla="*/ 0 h 4530"/>
                    <a:gd name="T2" fmla="*/ 8 w 7823"/>
                    <a:gd name="T3" fmla="*/ 4530 h 4530"/>
                    <a:gd name="T4" fmla="*/ 0 w 7823"/>
                    <a:gd name="T5" fmla="*/ 4518 h 4530"/>
                    <a:gd name="T6" fmla="*/ 7823 w 7823"/>
                    <a:gd name="T7" fmla="*/ 0 h 4530"/>
                  </a:gdLst>
                  <a:ahLst/>
                  <a:cxnLst>
                    <a:cxn ang="0">
                      <a:pos x="T0" y="T1"/>
                    </a:cxn>
                    <a:cxn ang="0">
                      <a:pos x="T2" y="T3"/>
                    </a:cxn>
                    <a:cxn ang="0">
                      <a:pos x="T4" y="T5"/>
                    </a:cxn>
                    <a:cxn ang="0">
                      <a:pos x="T6" y="T7"/>
                    </a:cxn>
                  </a:cxnLst>
                  <a:rect l="0" t="0" r="r" b="b"/>
                  <a:pathLst>
                    <a:path w="7823" h="4530">
                      <a:moveTo>
                        <a:pt x="7823" y="0"/>
                      </a:moveTo>
                      <a:lnTo>
                        <a:pt x="8" y="4530"/>
                      </a:lnTo>
                      <a:lnTo>
                        <a:pt x="0" y="4518"/>
                      </a:lnTo>
                      <a:lnTo>
                        <a:pt x="7823"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1" name="Freeform 99">
                  <a:extLst>
                    <a:ext uri="{FF2B5EF4-FFF2-40B4-BE49-F238E27FC236}">
                      <a16:creationId xmlns:a16="http://schemas.microsoft.com/office/drawing/2014/main" id="{A9CE8427-8077-B16D-99B9-E9BA6D5D53B4}"/>
                    </a:ext>
                  </a:extLst>
                </p:cNvPr>
                <p:cNvSpPr>
                  <a:spLocks/>
                </p:cNvSpPr>
                <p:nvPr/>
              </p:nvSpPr>
              <p:spPr bwMode="auto">
                <a:xfrm>
                  <a:off x="8026078" y="3919458"/>
                  <a:ext cx="2910001" cy="1684972"/>
                </a:xfrm>
                <a:custGeom>
                  <a:avLst/>
                  <a:gdLst>
                    <a:gd name="T0" fmla="*/ 7823 w 7823"/>
                    <a:gd name="T1" fmla="*/ 0 h 4528"/>
                    <a:gd name="T2" fmla="*/ 8 w 7823"/>
                    <a:gd name="T3" fmla="*/ 4528 h 4528"/>
                    <a:gd name="T4" fmla="*/ 0 w 7823"/>
                    <a:gd name="T5" fmla="*/ 4518 h 4528"/>
                    <a:gd name="T6" fmla="*/ 7823 w 7823"/>
                    <a:gd name="T7" fmla="*/ 0 h 4528"/>
                  </a:gdLst>
                  <a:ahLst/>
                  <a:cxnLst>
                    <a:cxn ang="0">
                      <a:pos x="T0" y="T1"/>
                    </a:cxn>
                    <a:cxn ang="0">
                      <a:pos x="T2" y="T3"/>
                    </a:cxn>
                    <a:cxn ang="0">
                      <a:pos x="T4" y="T5"/>
                    </a:cxn>
                    <a:cxn ang="0">
                      <a:pos x="T6" y="T7"/>
                    </a:cxn>
                  </a:cxnLst>
                  <a:rect l="0" t="0" r="r" b="b"/>
                  <a:pathLst>
                    <a:path w="7823" h="4528">
                      <a:moveTo>
                        <a:pt x="7823" y="0"/>
                      </a:moveTo>
                      <a:lnTo>
                        <a:pt x="8" y="4528"/>
                      </a:lnTo>
                      <a:lnTo>
                        <a:pt x="0" y="4518"/>
                      </a:lnTo>
                      <a:lnTo>
                        <a:pt x="7823"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2" name="Freeform 100">
                  <a:extLst>
                    <a:ext uri="{FF2B5EF4-FFF2-40B4-BE49-F238E27FC236}">
                      <a16:creationId xmlns:a16="http://schemas.microsoft.com/office/drawing/2014/main" id="{7C92A334-7507-9401-4DA9-1624679FD67F}"/>
                    </a:ext>
                  </a:extLst>
                </p:cNvPr>
                <p:cNvSpPr>
                  <a:spLocks/>
                </p:cNvSpPr>
                <p:nvPr/>
              </p:nvSpPr>
              <p:spPr bwMode="auto">
                <a:xfrm>
                  <a:off x="8026078" y="3845033"/>
                  <a:ext cx="2910001" cy="1684972"/>
                </a:xfrm>
                <a:custGeom>
                  <a:avLst/>
                  <a:gdLst>
                    <a:gd name="T0" fmla="*/ 7823 w 7823"/>
                    <a:gd name="T1" fmla="*/ 0 h 4529"/>
                    <a:gd name="T2" fmla="*/ 8 w 7823"/>
                    <a:gd name="T3" fmla="*/ 4529 h 4529"/>
                    <a:gd name="T4" fmla="*/ 0 w 7823"/>
                    <a:gd name="T5" fmla="*/ 4517 h 4529"/>
                    <a:gd name="T6" fmla="*/ 7823 w 7823"/>
                    <a:gd name="T7" fmla="*/ 0 h 4529"/>
                  </a:gdLst>
                  <a:ahLst/>
                  <a:cxnLst>
                    <a:cxn ang="0">
                      <a:pos x="T0" y="T1"/>
                    </a:cxn>
                    <a:cxn ang="0">
                      <a:pos x="T2" y="T3"/>
                    </a:cxn>
                    <a:cxn ang="0">
                      <a:pos x="T4" y="T5"/>
                    </a:cxn>
                    <a:cxn ang="0">
                      <a:pos x="T6" y="T7"/>
                    </a:cxn>
                  </a:cxnLst>
                  <a:rect l="0" t="0" r="r" b="b"/>
                  <a:pathLst>
                    <a:path w="7823" h="4529">
                      <a:moveTo>
                        <a:pt x="7823" y="0"/>
                      </a:moveTo>
                      <a:lnTo>
                        <a:pt x="8" y="4529"/>
                      </a:lnTo>
                      <a:lnTo>
                        <a:pt x="0" y="4517"/>
                      </a:lnTo>
                      <a:lnTo>
                        <a:pt x="7823"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3" name="Freeform 101">
                  <a:extLst>
                    <a:ext uri="{FF2B5EF4-FFF2-40B4-BE49-F238E27FC236}">
                      <a16:creationId xmlns:a16="http://schemas.microsoft.com/office/drawing/2014/main" id="{BE75D689-ABF4-28F8-0F92-0488BA815D4F}"/>
                    </a:ext>
                  </a:extLst>
                </p:cNvPr>
                <p:cNvSpPr>
                  <a:spLocks/>
                </p:cNvSpPr>
                <p:nvPr/>
              </p:nvSpPr>
              <p:spPr bwMode="auto">
                <a:xfrm>
                  <a:off x="8026078" y="3770609"/>
                  <a:ext cx="2910001" cy="1684972"/>
                </a:xfrm>
                <a:custGeom>
                  <a:avLst/>
                  <a:gdLst>
                    <a:gd name="T0" fmla="*/ 7823 w 7823"/>
                    <a:gd name="T1" fmla="*/ 0 h 4528"/>
                    <a:gd name="T2" fmla="*/ 8 w 7823"/>
                    <a:gd name="T3" fmla="*/ 4528 h 4528"/>
                    <a:gd name="T4" fmla="*/ 0 w 7823"/>
                    <a:gd name="T5" fmla="*/ 4517 h 4528"/>
                    <a:gd name="T6" fmla="*/ 7823 w 7823"/>
                    <a:gd name="T7" fmla="*/ 0 h 4528"/>
                  </a:gdLst>
                  <a:ahLst/>
                  <a:cxnLst>
                    <a:cxn ang="0">
                      <a:pos x="T0" y="T1"/>
                    </a:cxn>
                    <a:cxn ang="0">
                      <a:pos x="T2" y="T3"/>
                    </a:cxn>
                    <a:cxn ang="0">
                      <a:pos x="T4" y="T5"/>
                    </a:cxn>
                    <a:cxn ang="0">
                      <a:pos x="T6" y="T7"/>
                    </a:cxn>
                  </a:cxnLst>
                  <a:rect l="0" t="0" r="r" b="b"/>
                  <a:pathLst>
                    <a:path w="7823" h="4528">
                      <a:moveTo>
                        <a:pt x="7823" y="0"/>
                      </a:moveTo>
                      <a:lnTo>
                        <a:pt x="8" y="4528"/>
                      </a:lnTo>
                      <a:lnTo>
                        <a:pt x="0" y="4517"/>
                      </a:lnTo>
                      <a:lnTo>
                        <a:pt x="7823"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4" name="Freeform 121">
                  <a:extLst>
                    <a:ext uri="{FF2B5EF4-FFF2-40B4-BE49-F238E27FC236}">
                      <a16:creationId xmlns:a16="http://schemas.microsoft.com/office/drawing/2014/main" id="{9714F92F-71AB-AB4B-B84C-7FDE86F26B3D}"/>
                    </a:ext>
                  </a:extLst>
                </p:cNvPr>
                <p:cNvSpPr>
                  <a:spLocks/>
                </p:cNvSpPr>
                <p:nvPr/>
              </p:nvSpPr>
              <p:spPr bwMode="auto">
                <a:xfrm>
                  <a:off x="8026078" y="3626225"/>
                  <a:ext cx="2978472" cy="2338420"/>
                </a:xfrm>
                <a:custGeom>
                  <a:avLst/>
                  <a:gdLst>
                    <a:gd name="T0" fmla="*/ 75 w 8001"/>
                    <a:gd name="T1" fmla="*/ 5365 h 6282"/>
                    <a:gd name="T2" fmla="*/ 75 w 8001"/>
                    <a:gd name="T3" fmla="*/ 4668 h 6282"/>
                    <a:gd name="T4" fmla="*/ 8001 w 8001"/>
                    <a:gd name="T5" fmla="*/ 86 h 6282"/>
                    <a:gd name="T6" fmla="*/ 8001 w 8001"/>
                    <a:gd name="T7" fmla="*/ 0 h 6282"/>
                    <a:gd name="T8" fmla="*/ 0 w 8001"/>
                    <a:gd name="T9" fmla="*/ 4625 h 6282"/>
                    <a:gd name="T10" fmla="*/ 0 w 8001"/>
                    <a:gd name="T11" fmla="*/ 4626 h 6282"/>
                    <a:gd name="T12" fmla="*/ 0 w 8001"/>
                    <a:gd name="T13" fmla="*/ 4712 h 6282"/>
                    <a:gd name="T14" fmla="*/ 0 w 8001"/>
                    <a:gd name="T15" fmla="*/ 5411 h 6282"/>
                    <a:gd name="T16" fmla="*/ 0 w 8001"/>
                    <a:gd name="T17" fmla="*/ 5498 h 6282"/>
                    <a:gd name="T18" fmla="*/ 0 w 8001"/>
                    <a:gd name="T19" fmla="*/ 6193 h 6282"/>
                    <a:gd name="T20" fmla="*/ 0 w 8001"/>
                    <a:gd name="T21" fmla="*/ 6282 h 6282"/>
                    <a:gd name="T22" fmla="*/ 0 w 8001"/>
                    <a:gd name="T23" fmla="*/ 6282 h 6282"/>
                    <a:gd name="T24" fmla="*/ 0 w 8001"/>
                    <a:gd name="T25" fmla="*/ 6282 h 6282"/>
                    <a:gd name="T26" fmla="*/ 8001 w 8001"/>
                    <a:gd name="T27" fmla="*/ 1657 h 6282"/>
                    <a:gd name="T28" fmla="*/ 8001 w 8001"/>
                    <a:gd name="T29" fmla="*/ 1569 h 6282"/>
                    <a:gd name="T30" fmla="*/ 75 w 8001"/>
                    <a:gd name="T31" fmla="*/ 6150 h 6282"/>
                    <a:gd name="T32" fmla="*/ 75 w 8001"/>
                    <a:gd name="T33" fmla="*/ 5452 h 6282"/>
                    <a:gd name="T34" fmla="*/ 75 w 8001"/>
                    <a:gd name="T35" fmla="*/ 5365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01" h="6282">
                      <a:moveTo>
                        <a:pt x="75" y="5365"/>
                      </a:moveTo>
                      <a:lnTo>
                        <a:pt x="75" y="4668"/>
                      </a:lnTo>
                      <a:lnTo>
                        <a:pt x="8001" y="86"/>
                      </a:lnTo>
                      <a:lnTo>
                        <a:pt x="8001" y="0"/>
                      </a:lnTo>
                      <a:lnTo>
                        <a:pt x="0" y="4625"/>
                      </a:lnTo>
                      <a:lnTo>
                        <a:pt x="0" y="4626"/>
                      </a:lnTo>
                      <a:lnTo>
                        <a:pt x="0" y="4712"/>
                      </a:lnTo>
                      <a:lnTo>
                        <a:pt x="0" y="5411"/>
                      </a:lnTo>
                      <a:lnTo>
                        <a:pt x="0" y="5498"/>
                      </a:lnTo>
                      <a:lnTo>
                        <a:pt x="0" y="6193"/>
                      </a:lnTo>
                      <a:lnTo>
                        <a:pt x="0" y="6282"/>
                      </a:lnTo>
                      <a:lnTo>
                        <a:pt x="0" y="6282"/>
                      </a:lnTo>
                      <a:lnTo>
                        <a:pt x="0" y="6282"/>
                      </a:lnTo>
                      <a:lnTo>
                        <a:pt x="8001" y="1657"/>
                      </a:lnTo>
                      <a:lnTo>
                        <a:pt x="8001" y="1569"/>
                      </a:lnTo>
                      <a:lnTo>
                        <a:pt x="75" y="6150"/>
                      </a:lnTo>
                      <a:lnTo>
                        <a:pt x="75" y="5452"/>
                      </a:lnTo>
                      <a:lnTo>
                        <a:pt x="75" y="5365"/>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05" name="Freeform 123">
                  <a:extLst>
                    <a:ext uri="{FF2B5EF4-FFF2-40B4-BE49-F238E27FC236}">
                      <a16:creationId xmlns:a16="http://schemas.microsoft.com/office/drawing/2014/main" id="{288C9A2A-3284-4594-C611-21011A148FD4}"/>
                    </a:ext>
                  </a:extLst>
                </p:cNvPr>
                <p:cNvSpPr>
                  <a:spLocks/>
                </p:cNvSpPr>
                <p:nvPr/>
              </p:nvSpPr>
              <p:spPr bwMode="auto">
                <a:xfrm>
                  <a:off x="8054359" y="5363294"/>
                  <a:ext cx="0" cy="258998"/>
                </a:xfrm>
                <a:custGeom>
                  <a:avLst/>
                  <a:gdLst>
                    <a:gd name="T0" fmla="*/ 697 h 697"/>
                    <a:gd name="T1" fmla="*/ 0 h 697"/>
                    <a:gd name="T2" fmla="*/ 697 h 697"/>
                  </a:gdLst>
                  <a:ahLst/>
                  <a:cxnLst>
                    <a:cxn ang="0">
                      <a:pos x="0" y="T0"/>
                    </a:cxn>
                    <a:cxn ang="0">
                      <a:pos x="0" y="T1"/>
                    </a:cxn>
                    <a:cxn ang="0">
                      <a:pos x="0" y="T2"/>
                    </a:cxn>
                  </a:cxnLst>
                  <a:rect l="0" t="0" r="r" b="b"/>
                  <a:pathLst>
                    <a:path h="697">
                      <a:moveTo>
                        <a:pt x="0" y="697"/>
                      </a:moveTo>
                      <a:lnTo>
                        <a:pt x="0" y="0"/>
                      </a:lnTo>
                      <a:lnTo>
                        <a:pt x="0" y="697"/>
                      </a:lnTo>
                      <a:close/>
                    </a:path>
                  </a:pathLst>
                </a:custGeom>
                <a:solidFill>
                  <a:srgbClr val="7072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6" name="Freeform 124">
                  <a:extLst>
                    <a:ext uri="{FF2B5EF4-FFF2-40B4-BE49-F238E27FC236}">
                      <a16:creationId xmlns:a16="http://schemas.microsoft.com/office/drawing/2014/main" id="{78BF3C99-2457-99FC-6C6D-E92D7FD03EEE}"/>
                    </a:ext>
                  </a:extLst>
                </p:cNvPr>
                <p:cNvSpPr>
                  <a:spLocks/>
                </p:cNvSpPr>
                <p:nvPr/>
              </p:nvSpPr>
              <p:spPr bwMode="auto">
                <a:xfrm>
                  <a:off x="6497397" y="4465735"/>
                  <a:ext cx="1528681" cy="1498910"/>
                </a:xfrm>
                <a:custGeom>
                  <a:avLst/>
                  <a:gdLst>
                    <a:gd name="T0" fmla="*/ 0 w 4109"/>
                    <a:gd name="T1" fmla="*/ 0 h 4026"/>
                    <a:gd name="T2" fmla="*/ 0 w 4109"/>
                    <a:gd name="T3" fmla="*/ 785 h 4026"/>
                    <a:gd name="T4" fmla="*/ 0 w 4109"/>
                    <a:gd name="T5" fmla="*/ 835 h 4026"/>
                    <a:gd name="T6" fmla="*/ 0 w 4109"/>
                    <a:gd name="T7" fmla="*/ 1568 h 4026"/>
                    <a:gd name="T8" fmla="*/ 0 w 4109"/>
                    <a:gd name="T9" fmla="*/ 1619 h 4026"/>
                    <a:gd name="T10" fmla="*/ 0 w 4109"/>
                    <a:gd name="T11" fmla="*/ 1657 h 4026"/>
                    <a:gd name="T12" fmla="*/ 4109 w 4109"/>
                    <a:gd name="T13" fmla="*/ 4026 h 4026"/>
                    <a:gd name="T14" fmla="*/ 4109 w 4109"/>
                    <a:gd name="T15" fmla="*/ 3988 h 4026"/>
                    <a:gd name="T16" fmla="*/ 4109 w 4109"/>
                    <a:gd name="T17" fmla="*/ 3937 h 4026"/>
                    <a:gd name="T18" fmla="*/ 4109 w 4109"/>
                    <a:gd name="T19" fmla="*/ 3204 h 4026"/>
                    <a:gd name="T20" fmla="*/ 4109 w 4109"/>
                    <a:gd name="T21" fmla="*/ 3154 h 4026"/>
                    <a:gd name="T22" fmla="*/ 4109 w 4109"/>
                    <a:gd name="T23" fmla="*/ 2369 h 4026"/>
                    <a:gd name="T24" fmla="*/ 0 w 4109"/>
                    <a:gd name="T25" fmla="*/ 0 h 4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09" h="4026">
                      <a:moveTo>
                        <a:pt x="0" y="0"/>
                      </a:moveTo>
                      <a:lnTo>
                        <a:pt x="0" y="785"/>
                      </a:lnTo>
                      <a:lnTo>
                        <a:pt x="0" y="835"/>
                      </a:lnTo>
                      <a:lnTo>
                        <a:pt x="0" y="1568"/>
                      </a:lnTo>
                      <a:lnTo>
                        <a:pt x="0" y="1619"/>
                      </a:lnTo>
                      <a:lnTo>
                        <a:pt x="0" y="1657"/>
                      </a:lnTo>
                      <a:lnTo>
                        <a:pt x="4109" y="4026"/>
                      </a:lnTo>
                      <a:lnTo>
                        <a:pt x="4109" y="3988"/>
                      </a:lnTo>
                      <a:lnTo>
                        <a:pt x="4109" y="3937"/>
                      </a:lnTo>
                      <a:lnTo>
                        <a:pt x="4109" y="3204"/>
                      </a:lnTo>
                      <a:lnTo>
                        <a:pt x="4109" y="3154"/>
                      </a:lnTo>
                      <a:lnTo>
                        <a:pt x="4109" y="2369"/>
                      </a:ln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07" name="Freeform 135">
                  <a:extLst>
                    <a:ext uri="{FF2B5EF4-FFF2-40B4-BE49-F238E27FC236}">
                      <a16:creationId xmlns:a16="http://schemas.microsoft.com/office/drawing/2014/main" id="{45D051C0-9ECC-AE58-A0CC-9BCFC60CE899}"/>
                    </a:ext>
                  </a:extLst>
                </p:cNvPr>
                <p:cNvSpPr>
                  <a:spLocks/>
                </p:cNvSpPr>
                <p:nvPr/>
              </p:nvSpPr>
              <p:spPr bwMode="auto">
                <a:xfrm>
                  <a:off x="8054359" y="3697673"/>
                  <a:ext cx="2881720" cy="2185105"/>
                </a:xfrm>
                <a:custGeom>
                  <a:avLst/>
                  <a:gdLst>
                    <a:gd name="T0" fmla="*/ 0 w 7744"/>
                    <a:gd name="T1" fmla="*/ 4477 h 5875"/>
                    <a:gd name="T2" fmla="*/ 0 w 7744"/>
                    <a:gd name="T3" fmla="*/ 5875 h 5875"/>
                    <a:gd name="T4" fmla="*/ 152 w 7744"/>
                    <a:gd name="T5" fmla="*/ 5788 h 5875"/>
                    <a:gd name="T6" fmla="*/ 152 w 7744"/>
                    <a:gd name="T7" fmla="*/ 4564 h 5875"/>
                    <a:gd name="T8" fmla="*/ 7744 w 7744"/>
                    <a:gd name="T9" fmla="*/ 174 h 5875"/>
                    <a:gd name="T10" fmla="*/ 7744 w 7744"/>
                    <a:gd name="T11" fmla="*/ 0 h 5875"/>
                    <a:gd name="T12" fmla="*/ 0 w 7744"/>
                    <a:gd name="T13" fmla="*/ 4477 h 5875"/>
                  </a:gdLst>
                  <a:ahLst/>
                  <a:cxnLst>
                    <a:cxn ang="0">
                      <a:pos x="T0" y="T1"/>
                    </a:cxn>
                    <a:cxn ang="0">
                      <a:pos x="T2" y="T3"/>
                    </a:cxn>
                    <a:cxn ang="0">
                      <a:pos x="T4" y="T5"/>
                    </a:cxn>
                    <a:cxn ang="0">
                      <a:pos x="T6" y="T7"/>
                    </a:cxn>
                    <a:cxn ang="0">
                      <a:pos x="T8" y="T9"/>
                    </a:cxn>
                    <a:cxn ang="0">
                      <a:pos x="T10" y="T11"/>
                    </a:cxn>
                    <a:cxn ang="0">
                      <a:pos x="T12" y="T13"/>
                    </a:cxn>
                  </a:cxnLst>
                  <a:rect l="0" t="0" r="r" b="b"/>
                  <a:pathLst>
                    <a:path w="7744" h="5875">
                      <a:moveTo>
                        <a:pt x="0" y="4477"/>
                      </a:moveTo>
                      <a:lnTo>
                        <a:pt x="0" y="5875"/>
                      </a:lnTo>
                      <a:lnTo>
                        <a:pt x="152" y="5788"/>
                      </a:lnTo>
                      <a:lnTo>
                        <a:pt x="152" y="4564"/>
                      </a:lnTo>
                      <a:lnTo>
                        <a:pt x="7744" y="174"/>
                      </a:lnTo>
                      <a:lnTo>
                        <a:pt x="7744" y="0"/>
                      </a:lnTo>
                      <a:lnTo>
                        <a:pt x="0" y="4477"/>
                      </a:lnTo>
                      <a:close/>
                    </a:path>
                  </a:pathLst>
                </a:custGeom>
                <a:solidFill>
                  <a:srgbClr val="373435">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9" name="Group 38">
                <a:extLst>
                  <a:ext uri="{FF2B5EF4-FFF2-40B4-BE49-F238E27FC236}">
                    <a16:creationId xmlns:a16="http://schemas.microsoft.com/office/drawing/2014/main" id="{0C5D4825-1862-F0D5-A542-38CF7ECCC529}"/>
                  </a:ext>
                </a:extLst>
              </p:cNvPr>
              <p:cNvGrpSpPr/>
              <p:nvPr/>
            </p:nvGrpSpPr>
            <p:grpSpPr>
              <a:xfrm>
                <a:off x="7241642" y="2127314"/>
                <a:ext cx="3762908" cy="2789433"/>
                <a:chOff x="7241642" y="2127314"/>
                <a:chExt cx="3762908" cy="2789433"/>
              </a:xfrm>
            </p:grpSpPr>
            <p:sp>
              <p:nvSpPr>
                <p:cNvPr id="6165" name="Freeform 53">
                  <a:extLst>
                    <a:ext uri="{FF2B5EF4-FFF2-40B4-BE49-F238E27FC236}">
                      <a16:creationId xmlns:a16="http://schemas.microsoft.com/office/drawing/2014/main" id="{864770BD-3CE3-6E18-EE22-5DDE376DEABF}"/>
                    </a:ext>
                  </a:extLst>
                </p:cNvPr>
                <p:cNvSpPr>
                  <a:spLocks/>
                </p:cNvSpPr>
                <p:nvPr/>
              </p:nvSpPr>
              <p:spPr bwMode="auto">
                <a:xfrm>
                  <a:off x="7241642" y="2712292"/>
                  <a:ext cx="3762907" cy="2171709"/>
                </a:xfrm>
                <a:custGeom>
                  <a:avLst/>
                  <a:gdLst>
                    <a:gd name="T0" fmla="*/ 0 w 10112"/>
                    <a:gd name="T1" fmla="*/ 3468 h 5837"/>
                    <a:gd name="T2" fmla="*/ 6002 w 10112"/>
                    <a:gd name="T3" fmla="*/ 0 h 5837"/>
                    <a:gd name="T4" fmla="*/ 10112 w 10112"/>
                    <a:gd name="T5" fmla="*/ 2369 h 5837"/>
                    <a:gd name="T6" fmla="*/ 4111 w 10112"/>
                    <a:gd name="T7" fmla="*/ 5837 h 5837"/>
                    <a:gd name="T8" fmla="*/ 0 w 10112"/>
                    <a:gd name="T9" fmla="*/ 3468 h 5837"/>
                  </a:gdLst>
                  <a:ahLst/>
                  <a:cxnLst>
                    <a:cxn ang="0">
                      <a:pos x="T0" y="T1"/>
                    </a:cxn>
                    <a:cxn ang="0">
                      <a:pos x="T2" y="T3"/>
                    </a:cxn>
                    <a:cxn ang="0">
                      <a:pos x="T4" y="T5"/>
                    </a:cxn>
                    <a:cxn ang="0">
                      <a:pos x="T6" y="T7"/>
                    </a:cxn>
                    <a:cxn ang="0">
                      <a:pos x="T8" y="T9"/>
                    </a:cxn>
                  </a:cxnLst>
                  <a:rect l="0" t="0" r="r" b="b"/>
                  <a:pathLst>
                    <a:path w="10112" h="5837">
                      <a:moveTo>
                        <a:pt x="0" y="3468"/>
                      </a:moveTo>
                      <a:lnTo>
                        <a:pt x="6002" y="0"/>
                      </a:lnTo>
                      <a:lnTo>
                        <a:pt x="10112" y="2369"/>
                      </a:lnTo>
                      <a:lnTo>
                        <a:pt x="4111" y="5837"/>
                      </a:lnTo>
                      <a:lnTo>
                        <a:pt x="0" y="3468"/>
                      </a:lnTo>
                      <a:close/>
                    </a:path>
                  </a:pathLst>
                </a:custGeom>
                <a:solidFill>
                  <a:srgbClr val="1C62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6" name="Freeform 54">
                  <a:extLst>
                    <a:ext uri="{FF2B5EF4-FFF2-40B4-BE49-F238E27FC236}">
                      <a16:creationId xmlns:a16="http://schemas.microsoft.com/office/drawing/2014/main" id="{9C6FB109-DD54-C997-ACB2-614EDC4AA6C6}"/>
                    </a:ext>
                  </a:extLst>
                </p:cNvPr>
                <p:cNvSpPr>
                  <a:spLocks/>
                </p:cNvSpPr>
                <p:nvPr/>
              </p:nvSpPr>
              <p:spPr bwMode="auto">
                <a:xfrm>
                  <a:off x="7241642" y="2712292"/>
                  <a:ext cx="3762907" cy="2171709"/>
                </a:xfrm>
                <a:custGeom>
                  <a:avLst/>
                  <a:gdLst>
                    <a:gd name="T0" fmla="*/ 0 w 10112"/>
                    <a:gd name="T1" fmla="*/ 3468 h 5837"/>
                    <a:gd name="T2" fmla="*/ 6002 w 10112"/>
                    <a:gd name="T3" fmla="*/ 0 h 5837"/>
                    <a:gd name="T4" fmla="*/ 10112 w 10112"/>
                    <a:gd name="T5" fmla="*/ 2369 h 5837"/>
                    <a:gd name="T6" fmla="*/ 4111 w 10112"/>
                    <a:gd name="T7" fmla="*/ 5837 h 5837"/>
                    <a:gd name="T8" fmla="*/ 0 w 10112"/>
                    <a:gd name="T9" fmla="*/ 3468 h 5837"/>
                  </a:gdLst>
                  <a:ahLst/>
                  <a:cxnLst>
                    <a:cxn ang="0">
                      <a:pos x="T0" y="T1"/>
                    </a:cxn>
                    <a:cxn ang="0">
                      <a:pos x="T2" y="T3"/>
                    </a:cxn>
                    <a:cxn ang="0">
                      <a:pos x="T4" y="T5"/>
                    </a:cxn>
                    <a:cxn ang="0">
                      <a:pos x="T6" y="T7"/>
                    </a:cxn>
                    <a:cxn ang="0">
                      <a:pos x="T8" y="T9"/>
                    </a:cxn>
                  </a:cxnLst>
                  <a:rect l="0" t="0" r="r" b="b"/>
                  <a:pathLst>
                    <a:path w="10112" h="5837">
                      <a:moveTo>
                        <a:pt x="0" y="3468"/>
                      </a:moveTo>
                      <a:lnTo>
                        <a:pt x="6002" y="0"/>
                      </a:lnTo>
                      <a:lnTo>
                        <a:pt x="10112" y="2369"/>
                      </a:lnTo>
                      <a:lnTo>
                        <a:pt x="4111" y="5837"/>
                      </a:lnTo>
                      <a:lnTo>
                        <a:pt x="0" y="3468"/>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67" name="Freeform 55">
                  <a:extLst>
                    <a:ext uri="{FF2B5EF4-FFF2-40B4-BE49-F238E27FC236}">
                      <a16:creationId xmlns:a16="http://schemas.microsoft.com/office/drawing/2014/main" id="{EE3F3635-718D-2ADD-EB59-E2B37CE2FD47}"/>
                    </a:ext>
                  </a:extLst>
                </p:cNvPr>
                <p:cNvSpPr>
                  <a:spLocks/>
                </p:cNvSpPr>
                <p:nvPr/>
              </p:nvSpPr>
              <p:spPr bwMode="auto">
                <a:xfrm>
                  <a:off x="7241642" y="2712292"/>
                  <a:ext cx="3649781" cy="2107704"/>
                </a:xfrm>
                <a:custGeom>
                  <a:avLst/>
                  <a:gdLst>
                    <a:gd name="T0" fmla="*/ 0 w 9809"/>
                    <a:gd name="T1" fmla="*/ 3296 h 5665"/>
                    <a:gd name="T2" fmla="*/ 5700 w 9809"/>
                    <a:gd name="T3" fmla="*/ 0 h 5665"/>
                    <a:gd name="T4" fmla="*/ 9809 w 9809"/>
                    <a:gd name="T5" fmla="*/ 2369 h 5665"/>
                    <a:gd name="T6" fmla="*/ 4111 w 9809"/>
                    <a:gd name="T7" fmla="*/ 5665 h 5665"/>
                    <a:gd name="T8" fmla="*/ 0 w 9809"/>
                    <a:gd name="T9" fmla="*/ 3296 h 5665"/>
                  </a:gdLst>
                  <a:ahLst/>
                  <a:cxnLst>
                    <a:cxn ang="0">
                      <a:pos x="T0" y="T1"/>
                    </a:cxn>
                    <a:cxn ang="0">
                      <a:pos x="T2" y="T3"/>
                    </a:cxn>
                    <a:cxn ang="0">
                      <a:pos x="T4" y="T5"/>
                    </a:cxn>
                    <a:cxn ang="0">
                      <a:pos x="T6" y="T7"/>
                    </a:cxn>
                    <a:cxn ang="0">
                      <a:pos x="T8" y="T9"/>
                    </a:cxn>
                  </a:cxnLst>
                  <a:rect l="0" t="0" r="r" b="b"/>
                  <a:pathLst>
                    <a:path w="9809" h="5665">
                      <a:moveTo>
                        <a:pt x="0" y="3296"/>
                      </a:moveTo>
                      <a:lnTo>
                        <a:pt x="5700" y="0"/>
                      </a:lnTo>
                      <a:lnTo>
                        <a:pt x="9809" y="2369"/>
                      </a:lnTo>
                      <a:lnTo>
                        <a:pt x="4111" y="5665"/>
                      </a:lnTo>
                      <a:lnTo>
                        <a:pt x="0" y="3296"/>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8" name="Freeform 56">
                  <a:extLst>
                    <a:ext uri="{FF2B5EF4-FFF2-40B4-BE49-F238E27FC236}">
                      <a16:creationId xmlns:a16="http://schemas.microsoft.com/office/drawing/2014/main" id="{CB09019F-64EB-126B-6A0D-22A1831F5327}"/>
                    </a:ext>
                  </a:extLst>
                </p:cNvPr>
                <p:cNvSpPr>
                  <a:spLocks/>
                </p:cNvSpPr>
                <p:nvPr/>
              </p:nvSpPr>
              <p:spPr bwMode="auto">
                <a:xfrm>
                  <a:off x="7241642" y="2451805"/>
                  <a:ext cx="3143694" cy="1713253"/>
                </a:xfrm>
                <a:custGeom>
                  <a:avLst/>
                  <a:gdLst>
                    <a:gd name="T0" fmla="*/ 0 w 8449"/>
                    <a:gd name="T1" fmla="*/ 3468 h 4603"/>
                    <a:gd name="T2" fmla="*/ 6002 w 8449"/>
                    <a:gd name="T3" fmla="*/ 0 h 4603"/>
                    <a:gd name="T4" fmla="*/ 8449 w 8449"/>
                    <a:gd name="T5" fmla="*/ 1407 h 4603"/>
                    <a:gd name="T6" fmla="*/ 1966 w 8449"/>
                    <a:gd name="T7" fmla="*/ 4603 h 4603"/>
                    <a:gd name="T8" fmla="*/ 0 w 8449"/>
                    <a:gd name="T9" fmla="*/ 3468 h 4603"/>
                  </a:gdLst>
                  <a:ahLst/>
                  <a:cxnLst>
                    <a:cxn ang="0">
                      <a:pos x="T0" y="T1"/>
                    </a:cxn>
                    <a:cxn ang="0">
                      <a:pos x="T2" y="T3"/>
                    </a:cxn>
                    <a:cxn ang="0">
                      <a:pos x="T4" y="T5"/>
                    </a:cxn>
                    <a:cxn ang="0">
                      <a:pos x="T6" y="T7"/>
                    </a:cxn>
                    <a:cxn ang="0">
                      <a:pos x="T8" y="T9"/>
                    </a:cxn>
                  </a:cxnLst>
                  <a:rect l="0" t="0" r="r" b="b"/>
                  <a:pathLst>
                    <a:path w="8449" h="4603">
                      <a:moveTo>
                        <a:pt x="0" y="3468"/>
                      </a:moveTo>
                      <a:lnTo>
                        <a:pt x="6002" y="0"/>
                      </a:lnTo>
                      <a:lnTo>
                        <a:pt x="8449" y="1407"/>
                      </a:lnTo>
                      <a:lnTo>
                        <a:pt x="1966" y="4603"/>
                      </a:lnTo>
                      <a:lnTo>
                        <a:pt x="0" y="3468"/>
                      </a:lnTo>
                      <a:close/>
                    </a:path>
                  </a:pathLst>
                </a:custGeom>
                <a:solidFill>
                  <a:srgbClr val="429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9" name="Freeform 57">
                  <a:extLst>
                    <a:ext uri="{FF2B5EF4-FFF2-40B4-BE49-F238E27FC236}">
                      <a16:creationId xmlns:a16="http://schemas.microsoft.com/office/drawing/2014/main" id="{94DBC327-4311-83A9-0C99-A3DED35142F5}"/>
                    </a:ext>
                  </a:extLst>
                </p:cNvPr>
                <p:cNvSpPr>
                  <a:spLocks/>
                </p:cNvSpPr>
                <p:nvPr/>
              </p:nvSpPr>
              <p:spPr bwMode="auto">
                <a:xfrm>
                  <a:off x="7241642" y="3743816"/>
                  <a:ext cx="1528681" cy="1076179"/>
                </a:xfrm>
                <a:custGeom>
                  <a:avLst/>
                  <a:gdLst>
                    <a:gd name="T0" fmla="*/ 0 w 4111"/>
                    <a:gd name="T1" fmla="*/ 526 h 2895"/>
                    <a:gd name="T2" fmla="*/ 0 w 4111"/>
                    <a:gd name="T3" fmla="*/ 0 h 2895"/>
                    <a:gd name="T4" fmla="*/ 4111 w 4111"/>
                    <a:gd name="T5" fmla="*/ 2369 h 2895"/>
                    <a:gd name="T6" fmla="*/ 4111 w 4111"/>
                    <a:gd name="T7" fmla="*/ 2895 h 2895"/>
                    <a:gd name="T8" fmla="*/ 0 w 4111"/>
                    <a:gd name="T9" fmla="*/ 526 h 2895"/>
                  </a:gdLst>
                  <a:ahLst/>
                  <a:cxnLst>
                    <a:cxn ang="0">
                      <a:pos x="T0" y="T1"/>
                    </a:cxn>
                    <a:cxn ang="0">
                      <a:pos x="T2" y="T3"/>
                    </a:cxn>
                    <a:cxn ang="0">
                      <a:pos x="T4" y="T5"/>
                    </a:cxn>
                    <a:cxn ang="0">
                      <a:pos x="T6" y="T7"/>
                    </a:cxn>
                    <a:cxn ang="0">
                      <a:pos x="T8" y="T9"/>
                    </a:cxn>
                  </a:cxnLst>
                  <a:rect l="0" t="0" r="r" b="b"/>
                  <a:pathLst>
                    <a:path w="4111" h="2895">
                      <a:moveTo>
                        <a:pt x="0" y="526"/>
                      </a:moveTo>
                      <a:lnTo>
                        <a:pt x="0" y="0"/>
                      </a:lnTo>
                      <a:lnTo>
                        <a:pt x="4111" y="2369"/>
                      </a:lnTo>
                      <a:lnTo>
                        <a:pt x="4111" y="2895"/>
                      </a:lnTo>
                      <a:lnTo>
                        <a:pt x="0" y="526"/>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0" name="Freeform 58">
                  <a:extLst>
                    <a:ext uri="{FF2B5EF4-FFF2-40B4-BE49-F238E27FC236}">
                      <a16:creationId xmlns:a16="http://schemas.microsoft.com/office/drawing/2014/main" id="{5C89320C-9D3E-9961-34AB-7738D2C7E7CE}"/>
                    </a:ext>
                  </a:extLst>
                </p:cNvPr>
                <p:cNvSpPr>
                  <a:spLocks/>
                </p:cNvSpPr>
                <p:nvPr/>
              </p:nvSpPr>
              <p:spPr bwMode="auto">
                <a:xfrm>
                  <a:off x="7241642" y="2451805"/>
                  <a:ext cx="3143694" cy="1713253"/>
                </a:xfrm>
                <a:custGeom>
                  <a:avLst/>
                  <a:gdLst>
                    <a:gd name="T0" fmla="*/ 0 w 8449"/>
                    <a:gd name="T1" fmla="*/ 3468 h 4603"/>
                    <a:gd name="T2" fmla="*/ 6002 w 8449"/>
                    <a:gd name="T3" fmla="*/ 0 h 4603"/>
                    <a:gd name="T4" fmla="*/ 8449 w 8449"/>
                    <a:gd name="T5" fmla="*/ 1408 h 4603"/>
                    <a:gd name="T6" fmla="*/ 1966 w 8449"/>
                    <a:gd name="T7" fmla="*/ 4603 h 4603"/>
                    <a:gd name="T8" fmla="*/ 0 w 8449"/>
                    <a:gd name="T9" fmla="*/ 3468 h 4603"/>
                  </a:gdLst>
                  <a:ahLst/>
                  <a:cxnLst>
                    <a:cxn ang="0">
                      <a:pos x="T0" y="T1"/>
                    </a:cxn>
                    <a:cxn ang="0">
                      <a:pos x="T2" y="T3"/>
                    </a:cxn>
                    <a:cxn ang="0">
                      <a:pos x="T4" y="T5"/>
                    </a:cxn>
                    <a:cxn ang="0">
                      <a:pos x="T6" y="T7"/>
                    </a:cxn>
                    <a:cxn ang="0">
                      <a:pos x="T8" y="T9"/>
                    </a:cxn>
                  </a:cxnLst>
                  <a:rect l="0" t="0" r="r" b="b"/>
                  <a:pathLst>
                    <a:path w="8449" h="4603">
                      <a:moveTo>
                        <a:pt x="0" y="3468"/>
                      </a:moveTo>
                      <a:lnTo>
                        <a:pt x="6002" y="0"/>
                      </a:lnTo>
                      <a:lnTo>
                        <a:pt x="8449" y="1408"/>
                      </a:lnTo>
                      <a:lnTo>
                        <a:pt x="1966" y="4603"/>
                      </a:lnTo>
                      <a:lnTo>
                        <a:pt x="0" y="3468"/>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1" name="Freeform 60">
                  <a:extLst>
                    <a:ext uri="{FF2B5EF4-FFF2-40B4-BE49-F238E27FC236}">
                      <a16:creationId xmlns:a16="http://schemas.microsoft.com/office/drawing/2014/main" id="{029F38A2-EA34-0EC4-6E02-94DAA1786444}"/>
                    </a:ext>
                  </a:extLst>
                </p:cNvPr>
                <p:cNvSpPr>
                  <a:spLocks/>
                </p:cNvSpPr>
                <p:nvPr/>
              </p:nvSpPr>
              <p:spPr bwMode="auto">
                <a:xfrm>
                  <a:off x="7241642" y="2419058"/>
                  <a:ext cx="3649781" cy="2109192"/>
                </a:xfrm>
                <a:custGeom>
                  <a:avLst/>
                  <a:gdLst>
                    <a:gd name="T0" fmla="*/ 0 w 9809"/>
                    <a:gd name="T1" fmla="*/ 3298 h 5666"/>
                    <a:gd name="T2" fmla="*/ 5700 w 9809"/>
                    <a:gd name="T3" fmla="*/ 0 h 5666"/>
                    <a:gd name="T4" fmla="*/ 9809 w 9809"/>
                    <a:gd name="T5" fmla="*/ 2369 h 5666"/>
                    <a:gd name="T6" fmla="*/ 4111 w 9809"/>
                    <a:gd name="T7" fmla="*/ 5666 h 5666"/>
                    <a:gd name="T8" fmla="*/ 0 w 9809"/>
                    <a:gd name="T9" fmla="*/ 3298 h 5666"/>
                  </a:gdLst>
                  <a:ahLst/>
                  <a:cxnLst>
                    <a:cxn ang="0">
                      <a:pos x="T0" y="T1"/>
                    </a:cxn>
                    <a:cxn ang="0">
                      <a:pos x="T2" y="T3"/>
                    </a:cxn>
                    <a:cxn ang="0">
                      <a:pos x="T4" y="T5"/>
                    </a:cxn>
                    <a:cxn ang="0">
                      <a:pos x="T6" y="T7"/>
                    </a:cxn>
                    <a:cxn ang="0">
                      <a:pos x="T8" y="T9"/>
                    </a:cxn>
                  </a:cxnLst>
                  <a:rect l="0" t="0" r="r" b="b"/>
                  <a:pathLst>
                    <a:path w="9809" h="5666">
                      <a:moveTo>
                        <a:pt x="0" y="3298"/>
                      </a:moveTo>
                      <a:lnTo>
                        <a:pt x="5700" y="0"/>
                      </a:lnTo>
                      <a:lnTo>
                        <a:pt x="9809" y="2369"/>
                      </a:lnTo>
                      <a:lnTo>
                        <a:pt x="4111" y="5666"/>
                      </a:lnTo>
                      <a:lnTo>
                        <a:pt x="0" y="3298"/>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2" name="Freeform 61">
                  <a:extLst>
                    <a:ext uri="{FF2B5EF4-FFF2-40B4-BE49-F238E27FC236}">
                      <a16:creationId xmlns:a16="http://schemas.microsoft.com/office/drawing/2014/main" id="{78B9C958-B995-EE57-E56F-58615542F458}"/>
                    </a:ext>
                  </a:extLst>
                </p:cNvPr>
                <p:cNvSpPr>
                  <a:spLocks/>
                </p:cNvSpPr>
                <p:nvPr/>
              </p:nvSpPr>
              <p:spPr bwMode="auto">
                <a:xfrm>
                  <a:off x="7241642" y="2160061"/>
                  <a:ext cx="3143694" cy="1713253"/>
                </a:xfrm>
                <a:custGeom>
                  <a:avLst/>
                  <a:gdLst>
                    <a:gd name="T0" fmla="*/ 0 w 8449"/>
                    <a:gd name="T1" fmla="*/ 3468 h 4603"/>
                    <a:gd name="T2" fmla="*/ 6002 w 8449"/>
                    <a:gd name="T3" fmla="*/ 0 h 4603"/>
                    <a:gd name="T4" fmla="*/ 8449 w 8449"/>
                    <a:gd name="T5" fmla="*/ 1407 h 4603"/>
                    <a:gd name="T6" fmla="*/ 1966 w 8449"/>
                    <a:gd name="T7" fmla="*/ 4603 h 4603"/>
                    <a:gd name="T8" fmla="*/ 0 w 8449"/>
                    <a:gd name="T9" fmla="*/ 3468 h 4603"/>
                  </a:gdLst>
                  <a:ahLst/>
                  <a:cxnLst>
                    <a:cxn ang="0">
                      <a:pos x="T0" y="T1"/>
                    </a:cxn>
                    <a:cxn ang="0">
                      <a:pos x="T2" y="T3"/>
                    </a:cxn>
                    <a:cxn ang="0">
                      <a:pos x="T4" y="T5"/>
                    </a:cxn>
                    <a:cxn ang="0">
                      <a:pos x="T6" y="T7"/>
                    </a:cxn>
                    <a:cxn ang="0">
                      <a:pos x="T8" y="T9"/>
                    </a:cxn>
                  </a:cxnLst>
                  <a:rect l="0" t="0" r="r" b="b"/>
                  <a:pathLst>
                    <a:path w="8449" h="4603">
                      <a:moveTo>
                        <a:pt x="0" y="3468"/>
                      </a:moveTo>
                      <a:lnTo>
                        <a:pt x="6002" y="0"/>
                      </a:lnTo>
                      <a:lnTo>
                        <a:pt x="8449" y="1407"/>
                      </a:lnTo>
                      <a:lnTo>
                        <a:pt x="1966" y="4603"/>
                      </a:lnTo>
                      <a:lnTo>
                        <a:pt x="0" y="3468"/>
                      </a:lnTo>
                      <a:close/>
                    </a:path>
                  </a:pathLst>
                </a:custGeom>
                <a:solidFill>
                  <a:srgbClr val="429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3" name="Freeform 62">
                  <a:extLst>
                    <a:ext uri="{FF2B5EF4-FFF2-40B4-BE49-F238E27FC236}">
                      <a16:creationId xmlns:a16="http://schemas.microsoft.com/office/drawing/2014/main" id="{E352A920-0FCD-BBEA-D747-3B4A0EDD2DE5}"/>
                    </a:ext>
                  </a:extLst>
                </p:cNvPr>
                <p:cNvSpPr>
                  <a:spLocks/>
                </p:cNvSpPr>
                <p:nvPr/>
              </p:nvSpPr>
              <p:spPr bwMode="auto">
                <a:xfrm>
                  <a:off x="7241642" y="3450583"/>
                  <a:ext cx="1528681" cy="1077668"/>
                </a:xfrm>
                <a:custGeom>
                  <a:avLst/>
                  <a:gdLst>
                    <a:gd name="T0" fmla="*/ 0 w 4111"/>
                    <a:gd name="T1" fmla="*/ 527 h 2895"/>
                    <a:gd name="T2" fmla="*/ 0 w 4111"/>
                    <a:gd name="T3" fmla="*/ 0 h 2895"/>
                    <a:gd name="T4" fmla="*/ 4111 w 4111"/>
                    <a:gd name="T5" fmla="*/ 2369 h 2895"/>
                    <a:gd name="T6" fmla="*/ 4111 w 4111"/>
                    <a:gd name="T7" fmla="*/ 2895 h 2895"/>
                    <a:gd name="T8" fmla="*/ 0 w 4111"/>
                    <a:gd name="T9" fmla="*/ 527 h 2895"/>
                  </a:gdLst>
                  <a:ahLst/>
                  <a:cxnLst>
                    <a:cxn ang="0">
                      <a:pos x="T0" y="T1"/>
                    </a:cxn>
                    <a:cxn ang="0">
                      <a:pos x="T2" y="T3"/>
                    </a:cxn>
                    <a:cxn ang="0">
                      <a:pos x="T4" y="T5"/>
                    </a:cxn>
                    <a:cxn ang="0">
                      <a:pos x="T6" y="T7"/>
                    </a:cxn>
                    <a:cxn ang="0">
                      <a:pos x="T8" y="T9"/>
                    </a:cxn>
                  </a:cxnLst>
                  <a:rect l="0" t="0" r="r" b="b"/>
                  <a:pathLst>
                    <a:path w="4111" h="2895">
                      <a:moveTo>
                        <a:pt x="0" y="527"/>
                      </a:moveTo>
                      <a:lnTo>
                        <a:pt x="0" y="0"/>
                      </a:lnTo>
                      <a:lnTo>
                        <a:pt x="4111" y="2369"/>
                      </a:lnTo>
                      <a:lnTo>
                        <a:pt x="4111" y="2895"/>
                      </a:lnTo>
                      <a:lnTo>
                        <a:pt x="0" y="527"/>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4" name="Freeform 64">
                  <a:extLst>
                    <a:ext uri="{FF2B5EF4-FFF2-40B4-BE49-F238E27FC236}">
                      <a16:creationId xmlns:a16="http://schemas.microsoft.com/office/drawing/2014/main" id="{B0F67608-9F85-B9E7-161A-25E5ACC227CE}"/>
                    </a:ext>
                  </a:extLst>
                </p:cNvPr>
                <p:cNvSpPr>
                  <a:spLocks/>
                </p:cNvSpPr>
                <p:nvPr/>
              </p:nvSpPr>
              <p:spPr bwMode="auto">
                <a:xfrm>
                  <a:off x="7241642" y="2160061"/>
                  <a:ext cx="3143694" cy="1713253"/>
                </a:xfrm>
                <a:custGeom>
                  <a:avLst/>
                  <a:gdLst>
                    <a:gd name="T0" fmla="*/ 0 w 8449"/>
                    <a:gd name="T1" fmla="*/ 3468 h 4603"/>
                    <a:gd name="T2" fmla="*/ 6002 w 8449"/>
                    <a:gd name="T3" fmla="*/ 0 h 4603"/>
                    <a:gd name="T4" fmla="*/ 8449 w 8449"/>
                    <a:gd name="T5" fmla="*/ 1408 h 4603"/>
                    <a:gd name="T6" fmla="*/ 1966 w 8449"/>
                    <a:gd name="T7" fmla="*/ 4603 h 4603"/>
                    <a:gd name="T8" fmla="*/ 0 w 8449"/>
                    <a:gd name="T9" fmla="*/ 3468 h 4603"/>
                  </a:gdLst>
                  <a:ahLst/>
                  <a:cxnLst>
                    <a:cxn ang="0">
                      <a:pos x="T0" y="T1"/>
                    </a:cxn>
                    <a:cxn ang="0">
                      <a:pos x="T2" y="T3"/>
                    </a:cxn>
                    <a:cxn ang="0">
                      <a:pos x="T4" y="T5"/>
                    </a:cxn>
                    <a:cxn ang="0">
                      <a:pos x="T6" y="T7"/>
                    </a:cxn>
                    <a:cxn ang="0">
                      <a:pos x="T8" y="T9"/>
                    </a:cxn>
                  </a:cxnLst>
                  <a:rect l="0" t="0" r="r" b="b"/>
                  <a:pathLst>
                    <a:path w="8449" h="4603">
                      <a:moveTo>
                        <a:pt x="0" y="3468"/>
                      </a:moveTo>
                      <a:lnTo>
                        <a:pt x="6002" y="0"/>
                      </a:lnTo>
                      <a:lnTo>
                        <a:pt x="8449" y="1408"/>
                      </a:lnTo>
                      <a:lnTo>
                        <a:pt x="1966" y="4603"/>
                      </a:lnTo>
                      <a:lnTo>
                        <a:pt x="0" y="3468"/>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5" name="Freeform 65">
                  <a:extLst>
                    <a:ext uri="{FF2B5EF4-FFF2-40B4-BE49-F238E27FC236}">
                      <a16:creationId xmlns:a16="http://schemas.microsoft.com/office/drawing/2014/main" id="{51BE54FA-3753-A356-4E61-4FF00649061D}"/>
                    </a:ext>
                  </a:extLst>
                </p:cNvPr>
                <p:cNvSpPr>
                  <a:spLocks/>
                </p:cNvSpPr>
                <p:nvPr/>
              </p:nvSpPr>
              <p:spPr bwMode="auto">
                <a:xfrm>
                  <a:off x="7241642" y="2127314"/>
                  <a:ext cx="3762907" cy="2173198"/>
                </a:xfrm>
                <a:custGeom>
                  <a:avLst/>
                  <a:gdLst>
                    <a:gd name="T0" fmla="*/ 0 w 10112"/>
                    <a:gd name="T1" fmla="*/ 3469 h 5838"/>
                    <a:gd name="T2" fmla="*/ 6002 w 10112"/>
                    <a:gd name="T3" fmla="*/ 0 h 5838"/>
                    <a:gd name="T4" fmla="*/ 10112 w 10112"/>
                    <a:gd name="T5" fmla="*/ 2370 h 5838"/>
                    <a:gd name="T6" fmla="*/ 4110 w 10112"/>
                    <a:gd name="T7" fmla="*/ 5838 h 5838"/>
                    <a:gd name="T8" fmla="*/ 0 w 10112"/>
                    <a:gd name="T9" fmla="*/ 3469 h 5838"/>
                  </a:gdLst>
                  <a:ahLst/>
                  <a:cxnLst>
                    <a:cxn ang="0">
                      <a:pos x="T0" y="T1"/>
                    </a:cxn>
                    <a:cxn ang="0">
                      <a:pos x="T2" y="T3"/>
                    </a:cxn>
                    <a:cxn ang="0">
                      <a:pos x="T4" y="T5"/>
                    </a:cxn>
                    <a:cxn ang="0">
                      <a:pos x="T6" y="T7"/>
                    </a:cxn>
                    <a:cxn ang="0">
                      <a:pos x="T8" y="T9"/>
                    </a:cxn>
                  </a:cxnLst>
                  <a:rect l="0" t="0" r="r" b="b"/>
                  <a:pathLst>
                    <a:path w="10112" h="5838">
                      <a:moveTo>
                        <a:pt x="0" y="3469"/>
                      </a:moveTo>
                      <a:lnTo>
                        <a:pt x="6002" y="0"/>
                      </a:lnTo>
                      <a:lnTo>
                        <a:pt x="10112" y="2370"/>
                      </a:lnTo>
                      <a:lnTo>
                        <a:pt x="4110" y="5838"/>
                      </a:lnTo>
                      <a:lnTo>
                        <a:pt x="0" y="346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76" name="Freeform 63">
                  <a:extLst>
                    <a:ext uri="{FF2B5EF4-FFF2-40B4-BE49-F238E27FC236}">
                      <a16:creationId xmlns:a16="http://schemas.microsoft.com/office/drawing/2014/main" id="{EF489E7F-03D4-B37F-CFA6-94C265B90A62}"/>
                    </a:ext>
                  </a:extLst>
                </p:cNvPr>
                <p:cNvSpPr>
                  <a:spLocks/>
                </p:cNvSpPr>
                <p:nvPr/>
              </p:nvSpPr>
              <p:spPr bwMode="auto">
                <a:xfrm>
                  <a:off x="8770324" y="3079949"/>
                  <a:ext cx="2167244" cy="1772793"/>
                </a:xfrm>
                <a:custGeom>
                  <a:avLst/>
                  <a:gdLst>
                    <a:gd name="T0" fmla="*/ 0 w 5821"/>
                    <a:gd name="T1" fmla="*/ 3367 h 4765"/>
                    <a:gd name="T2" fmla="*/ 0 w 5821"/>
                    <a:gd name="T3" fmla="*/ 3558 h 4765"/>
                    <a:gd name="T4" fmla="*/ 0 w 5821"/>
                    <a:gd name="T5" fmla="*/ 3979 h 4765"/>
                    <a:gd name="T6" fmla="*/ 0 w 5821"/>
                    <a:gd name="T7" fmla="*/ 4765 h 4765"/>
                    <a:gd name="T8" fmla="*/ 5821 w 5821"/>
                    <a:gd name="T9" fmla="*/ 1399 h 4765"/>
                    <a:gd name="T10" fmla="*/ 5821 w 5821"/>
                    <a:gd name="T11" fmla="*/ 613 h 4765"/>
                    <a:gd name="T12" fmla="*/ 5821 w 5821"/>
                    <a:gd name="T13" fmla="*/ 191 h 4765"/>
                    <a:gd name="T14" fmla="*/ 5821 w 5821"/>
                    <a:gd name="T15" fmla="*/ 0 h 4765"/>
                    <a:gd name="T16" fmla="*/ 0 w 5821"/>
                    <a:gd name="T17" fmla="*/ 3367 h 4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21" h="4765">
                      <a:moveTo>
                        <a:pt x="0" y="3367"/>
                      </a:moveTo>
                      <a:lnTo>
                        <a:pt x="0" y="3558"/>
                      </a:lnTo>
                      <a:lnTo>
                        <a:pt x="0" y="3979"/>
                      </a:lnTo>
                      <a:lnTo>
                        <a:pt x="0" y="4765"/>
                      </a:lnTo>
                      <a:lnTo>
                        <a:pt x="5821" y="1399"/>
                      </a:lnTo>
                      <a:lnTo>
                        <a:pt x="5821" y="613"/>
                      </a:lnTo>
                      <a:lnTo>
                        <a:pt x="5821" y="191"/>
                      </a:lnTo>
                      <a:lnTo>
                        <a:pt x="5821" y="0"/>
                      </a:lnTo>
                      <a:lnTo>
                        <a:pt x="0" y="3367"/>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7" name="Freeform 66">
                  <a:extLst>
                    <a:ext uri="{FF2B5EF4-FFF2-40B4-BE49-F238E27FC236}">
                      <a16:creationId xmlns:a16="http://schemas.microsoft.com/office/drawing/2014/main" id="{1A6905B8-DD0C-D0F9-7CBA-C3C09E715C63}"/>
                    </a:ext>
                  </a:extLst>
                </p:cNvPr>
                <p:cNvSpPr>
                  <a:spLocks/>
                </p:cNvSpPr>
                <p:nvPr/>
              </p:nvSpPr>
              <p:spPr bwMode="auto">
                <a:xfrm>
                  <a:off x="8770324" y="3008501"/>
                  <a:ext cx="2234226" cy="1908246"/>
                </a:xfrm>
                <a:custGeom>
                  <a:avLst/>
                  <a:gdLst>
                    <a:gd name="T0" fmla="*/ 75 w 6001"/>
                    <a:gd name="T1" fmla="*/ 4211 h 5128"/>
                    <a:gd name="T2" fmla="*/ 75 w 6001"/>
                    <a:gd name="T3" fmla="*/ 3512 h 5128"/>
                    <a:gd name="T4" fmla="*/ 6001 w 6001"/>
                    <a:gd name="T5" fmla="*/ 87 h 5128"/>
                    <a:gd name="T6" fmla="*/ 6001 w 6001"/>
                    <a:gd name="T7" fmla="*/ 0 h 5128"/>
                    <a:gd name="T8" fmla="*/ 0 w 6001"/>
                    <a:gd name="T9" fmla="*/ 3469 h 5128"/>
                    <a:gd name="T10" fmla="*/ 0 w 6001"/>
                    <a:gd name="T11" fmla="*/ 3470 h 5128"/>
                    <a:gd name="T12" fmla="*/ 0 w 6001"/>
                    <a:gd name="T13" fmla="*/ 3555 h 5128"/>
                    <a:gd name="T14" fmla="*/ 0 w 6001"/>
                    <a:gd name="T15" fmla="*/ 4257 h 5128"/>
                    <a:gd name="T16" fmla="*/ 0 w 6001"/>
                    <a:gd name="T17" fmla="*/ 4341 h 5128"/>
                    <a:gd name="T18" fmla="*/ 0 w 6001"/>
                    <a:gd name="T19" fmla="*/ 5039 h 5128"/>
                    <a:gd name="T20" fmla="*/ 0 w 6001"/>
                    <a:gd name="T21" fmla="*/ 5128 h 5128"/>
                    <a:gd name="T22" fmla="*/ 0 w 6001"/>
                    <a:gd name="T23" fmla="*/ 5128 h 5128"/>
                    <a:gd name="T24" fmla="*/ 6001 w 6001"/>
                    <a:gd name="T25" fmla="*/ 1659 h 5128"/>
                    <a:gd name="T26" fmla="*/ 6001 w 6001"/>
                    <a:gd name="T27" fmla="*/ 1571 h 5128"/>
                    <a:gd name="T28" fmla="*/ 75 w 6001"/>
                    <a:gd name="T29" fmla="*/ 4996 h 5128"/>
                    <a:gd name="T30" fmla="*/ 75 w 6001"/>
                    <a:gd name="T31" fmla="*/ 4297 h 5128"/>
                    <a:gd name="T32" fmla="*/ 75 w 6001"/>
                    <a:gd name="T33" fmla="*/ 4211 h 5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01" h="5128">
                      <a:moveTo>
                        <a:pt x="75" y="4211"/>
                      </a:moveTo>
                      <a:lnTo>
                        <a:pt x="75" y="3512"/>
                      </a:lnTo>
                      <a:lnTo>
                        <a:pt x="6001" y="87"/>
                      </a:lnTo>
                      <a:lnTo>
                        <a:pt x="6001" y="0"/>
                      </a:lnTo>
                      <a:lnTo>
                        <a:pt x="0" y="3469"/>
                      </a:lnTo>
                      <a:lnTo>
                        <a:pt x="0" y="3470"/>
                      </a:lnTo>
                      <a:lnTo>
                        <a:pt x="0" y="3555"/>
                      </a:lnTo>
                      <a:lnTo>
                        <a:pt x="0" y="4257"/>
                      </a:lnTo>
                      <a:lnTo>
                        <a:pt x="0" y="4341"/>
                      </a:lnTo>
                      <a:lnTo>
                        <a:pt x="0" y="5039"/>
                      </a:lnTo>
                      <a:lnTo>
                        <a:pt x="0" y="5128"/>
                      </a:lnTo>
                      <a:lnTo>
                        <a:pt x="0" y="5128"/>
                      </a:lnTo>
                      <a:lnTo>
                        <a:pt x="6001" y="1659"/>
                      </a:lnTo>
                      <a:lnTo>
                        <a:pt x="6001" y="1571"/>
                      </a:lnTo>
                      <a:lnTo>
                        <a:pt x="75" y="4996"/>
                      </a:lnTo>
                      <a:lnTo>
                        <a:pt x="75" y="4297"/>
                      </a:lnTo>
                      <a:lnTo>
                        <a:pt x="75" y="4211"/>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78" name="Freeform 102">
                  <a:extLst>
                    <a:ext uri="{FF2B5EF4-FFF2-40B4-BE49-F238E27FC236}">
                      <a16:creationId xmlns:a16="http://schemas.microsoft.com/office/drawing/2014/main" id="{072EF530-5C36-8081-C0BB-2A63958B9B7D}"/>
                    </a:ext>
                  </a:extLst>
                </p:cNvPr>
                <p:cNvSpPr>
                  <a:spLocks/>
                </p:cNvSpPr>
                <p:nvPr/>
              </p:nvSpPr>
              <p:spPr bwMode="auto">
                <a:xfrm>
                  <a:off x="8798605" y="3597944"/>
                  <a:ext cx="2138963" cy="1236936"/>
                </a:xfrm>
                <a:custGeom>
                  <a:avLst/>
                  <a:gdLst>
                    <a:gd name="T0" fmla="*/ 5746 w 5746"/>
                    <a:gd name="T1" fmla="*/ 0 h 3322"/>
                    <a:gd name="T2" fmla="*/ 0 w 5746"/>
                    <a:gd name="T3" fmla="*/ 3322 h 3322"/>
                    <a:gd name="T4" fmla="*/ 5746 w 5746"/>
                    <a:gd name="T5" fmla="*/ 0 h 3322"/>
                  </a:gdLst>
                  <a:ahLst/>
                  <a:cxnLst>
                    <a:cxn ang="0">
                      <a:pos x="T0" y="T1"/>
                    </a:cxn>
                    <a:cxn ang="0">
                      <a:pos x="T2" y="T3"/>
                    </a:cxn>
                    <a:cxn ang="0">
                      <a:pos x="T4" y="T5"/>
                    </a:cxn>
                  </a:cxnLst>
                  <a:rect l="0" t="0" r="r" b="b"/>
                  <a:pathLst>
                    <a:path w="5746" h="3322">
                      <a:moveTo>
                        <a:pt x="5746" y="0"/>
                      </a:moveTo>
                      <a:lnTo>
                        <a:pt x="0" y="3322"/>
                      </a:lnTo>
                      <a:lnTo>
                        <a:pt x="5746" y="0"/>
                      </a:lnTo>
                      <a:close/>
                    </a:path>
                  </a:pathLst>
                </a:custGeom>
                <a:solidFill>
                  <a:srgbClr val="38A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9" name="Freeform 103">
                  <a:extLst>
                    <a:ext uri="{FF2B5EF4-FFF2-40B4-BE49-F238E27FC236}">
                      <a16:creationId xmlns:a16="http://schemas.microsoft.com/office/drawing/2014/main" id="{EE67FE12-0877-92CD-104C-D0E570140584}"/>
                    </a:ext>
                  </a:extLst>
                </p:cNvPr>
                <p:cNvSpPr>
                  <a:spLocks/>
                </p:cNvSpPr>
                <p:nvPr/>
              </p:nvSpPr>
              <p:spPr bwMode="auto">
                <a:xfrm>
                  <a:off x="8797117" y="3523519"/>
                  <a:ext cx="2140451" cy="1238425"/>
                </a:xfrm>
                <a:custGeom>
                  <a:avLst/>
                  <a:gdLst>
                    <a:gd name="T0" fmla="*/ 5749 w 5749"/>
                    <a:gd name="T1" fmla="*/ 0 h 3328"/>
                    <a:gd name="T2" fmla="*/ 7 w 5749"/>
                    <a:gd name="T3" fmla="*/ 3328 h 3328"/>
                    <a:gd name="T4" fmla="*/ 0 w 5749"/>
                    <a:gd name="T5" fmla="*/ 3318 h 3328"/>
                    <a:gd name="T6" fmla="*/ 5749 w 5749"/>
                    <a:gd name="T7" fmla="*/ 0 h 3328"/>
                  </a:gdLst>
                  <a:ahLst/>
                  <a:cxnLst>
                    <a:cxn ang="0">
                      <a:pos x="T0" y="T1"/>
                    </a:cxn>
                    <a:cxn ang="0">
                      <a:pos x="T2" y="T3"/>
                    </a:cxn>
                    <a:cxn ang="0">
                      <a:pos x="T4" y="T5"/>
                    </a:cxn>
                    <a:cxn ang="0">
                      <a:pos x="T6" y="T7"/>
                    </a:cxn>
                  </a:cxnLst>
                  <a:rect l="0" t="0" r="r" b="b"/>
                  <a:pathLst>
                    <a:path w="5749" h="3328">
                      <a:moveTo>
                        <a:pt x="5749" y="0"/>
                      </a:moveTo>
                      <a:lnTo>
                        <a:pt x="7" y="3328"/>
                      </a:lnTo>
                      <a:lnTo>
                        <a:pt x="0" y="3318"/>
                      </a:lnTo>
                      <a:lnTo>
                        <a:pt x="5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0" name="Freeform 104">
                  <a:extLst>
                    <a:ext uri="{FF2B5EF4-FFF2-40B4-BE49-F238E27FC236}">
                      <a16:creationId xmlns:a16="http://schemas.microsoft.com/office/drawing/2014/main" id="{56E356DB-88EB-1EEF-1285-3EF35BE54B1C}"/>
                    </a:ext>
                  </a:extLst>
                </p:cNvPr>
                <p:cNvSpPr>
                  <a:spLocks/>
                </p:cNvSpPr>
                <p:nvPr/>
              </p:nvSpPr>
              <p:spPr bwMode="auto">
                <a:xfrm>
                  <a:off x="8797117" y="3449094"/>
                  <a:ext cx="2140451" cy="1239913"/>
                </a:xfrm>
                <a:custGeom>
                  <a:avLst/>
                  <a:gdLst>
                    <a:gd name="T0" fmla="*/ 5749 w 5749"/>
                    <a:gd name="T1" fmla="*/ 0 h 3328"/>
                    <a:gd name="T2" fmla="*/ 7 w 5749"/>
                    <a:gd name="T3" fmla="*/ 3328 h 3328"/>
                    <a:gd name="T4" fmla="*/ 0 w 5749"/>
                    <a:gd name="T5" fmla="*/ 3318 h 3328"/>
                    <a:gd name="T6" fmla="*/ 5749 w 5749"/>
                    <a:gd name="T7" fmla="*/ 0 h 3328"/>
                  </a:gdLst>
                  <a:ahLst/>
                  <a:cxnLst>
                    <a:cxn ang="0">
                      <a:pos x="T0" y="T1"/>
                    </a:cxn>
                    <a:cxn ang="0">
                      <a:pos x="T2" y="T3"/>
                    </a:cxn>
                    <a:cxn ang="0">
                      <a:pos x="T4" y="T5"/>
                    </a:cxn>
                    <a:cxn ang="0">
                      <a:pos x="T6" y="T7"/>
                    </a:cxn>
                  </a:cxnLst>
                  <a:rect l="0" t="0" r="r" b="b"/>
                  <a:pathLst>
                    <a:path w="5749" h="3328">
                      <a:moveTo>
                        <a:pt x="5749" y="0"/>
                      </a:moveTo>
                      <a:lnTo>
                        <a:pt x="7" y="3328"/>
                      </a:lnTo>
                      <a:lnTo>
                        <a:pt x="0" y="3318"/>
                      </a:lnTo>
                      <a:lnTo>
                        <a:pt x="5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1" name="Freeform 105">
                  <a:extLst>
                    <a:ext uri="{FF2B5EF4-FFF2-40B4-BE49-F238E27FC236}">
                      <a16:creationId xmlns:a16="http://schemas.microsoft.com/office/drawing/2014/main" id="{CDF9CA41-4D36-37AD-F0F6-2425918319EC}"/>
                    </a:ext>
                  </a:extLst>
                </p:cNvPr>
                <p:cNvSpPr>
                  <a:spLocks/>
                </p:cNvSpPr>
                <p:nvPr/>
              </p:nvSpPr>
              <p:spPr bwMode="auto">
                <a:xfrm>
                  <a:off x="8797117" y="3374670"/>
                  <a:ext cx="2140451" cy="1239913"/>
                </a:xfrm>
                <a:custGeom>
                  <a:avLst/>
                  <a:gdLst>
                    <a:gd name="T0" fmla="*/ 5749 w 5749"/>
                    <a:gd name="T1" fmla="*/ 0 h 3329"/>
                    <a:gd name="T2" fmla="*/ 7 w 5749"/>
                    <a:gd name="T3" fmla="*/ 3329 h 3329"/>
                    <a:gd name="T4" fmla="*/ 0 w 5749"/>
                    <a:gd name="T5" fmla="*/ 3317 h 3329"/>
                    <a:gd name="T6" fmla="*/ 5749 w 5749"/>
                    <a:gd name="T7" fmla="*/ 0 h 3329"/>
                  </a:gdLst>
                  <a:ahLst/>
                  <a:cxnLst>
                    <a:cxn ang="0">
                      <a:pos x="T0" y="T1"/>
                    </a:cxn>
                    <a:cxn ang="0">
                      <a:pos x="T2" y="T3"/>
                    </a:cxn>
                    <a:cxn ang="0">
                      <a:pos x="T4" y="T5"/>
                    </a:cxn>
                    <a:cxn ang="0">
                      <a:pos x="T6" y="T7"/>
                    </a:cxn>
                  </a:cxnLst>
                  <a:rect l="0" t="0" r="r" b="b"/>
                  <a:pathLst>
                    <a:path w="5749" h="3329">
                      <a:moveTo>
                        <a:pt x="5749" y="0"/>
                      </a:moveTo>
                      <a:lnTo>
                        <a:pt x="7" y="3329"/>
                      </a:lnTo>
                      <a:lnTo>
                        <a:pt x="0" y="3317"/>
                      </a:lnTo>
                      <a:lnTo>
                        <a:pt x="5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2" name="Freeform 106">
                  <a:extLst>
                    <a:ext uri="{FF2B5EF4-FFF2-40B4-BE49-F238E27FC236}">
                      <a16:creationId xmlns:a16="http://schemas.microsoft.com/office/drawing/2014/main" id="{A260F314-F0D3-7D5B-FD1F-632493EF1C86}"/>
                    </a:ext>
                  </a:extLst>
                </p:cNvPr>
                <p:cNvSpPr>
                  <a:spLocks/>
                </p:cNvSpPr>
                <p:nvPr/>
              </p:nvSpPr>
              <p:spPr bwMode="auto">
                <a:xfrm>
                  <a:off x="8797117" y="3301734"/>
                  <a:ext cx="2140451" cy="1238425"/>
                </a:xfrm>
                <a:custGeom>
                  <a:avLst/>
                  <a:gdLst>
                    <a:gd name="T0" fmla="*/ 5749 w 5749"/>
                    <a:gd name="T1" fmla="*/ 0 h 3329"/>
                    <a:gd name="T2" fmla="*/ 7 w 5749"/>
                    <a:gd name="T3" fmla="*/ 3329 h 3329"/>
                    <a:gd name="T4" fmla="*/ 0 w 5749"/>
                    <a:gd name="T5" fmla="*/ 3318 h 3329"/>
                    <a:gd name="T6" fmla="*/ 5749 w 5749"/>
                    <a:gd name="T7" fmla="*/ 0 h 3329"/>
                  </a:gdLst>
                  <a:ahLst/>
                  <a:cxnLst>
                    <a:cxn ang="0">
                      <a:pos x="T0" y="T1"/>
                    </a:cxn>
                    <a:cxn ang="0">
                      <a:pos x="T2" y="T3"/>
                    </a:cxn>
                    <a:cxn ang="0">
                      <a:pos x="T4" y="T5"/>
                    </a:cxn>
                    <a:cxn ang="0">
                      <a:pos x="T6" y="T7"/>
                    </a:cxn>
                  </a:cxnLst>
                  <a:rect l="0" t="0" r="r" b="b"/>
                  <a:pathLst>
                    <a:path w="5749" h="3329">
                      <a:moveTo>
                        <a:pt x="5749" y="0"/>
                      </a:moveTo>
                      <a:lnTo>
                        <a:pt x="7" y="3329"/>
                      </a:lnTo>
                      <a:lnTo>
                        <a:pt x="0" y="3318"/>
                      </a:lnTo>
                      <a:lnTo>
                        <a:pt x="5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3" name="Freeform 107">
                  <a:extLst>
                    <a:ext uri="{FF2B5EF4-FFF2-40B4-BE49-F238E27FC236}">
                      <a16:creationId xmlns:a16="http://schemas.microsoft.com/office/drawing/2014/main" id="{AB36DBBA-F8D1-DD26-BBA1-60BC15BFBAAF}"/>
                    </a:ext>
                  </a:extLst>
                </p:cNvPr>
                <p:cNvSpPr>
                  <a:spLocks/>
                </p:cNvSpPr>
                <p:nvPr/>
              </p:nvSpPr>
              <p:spPr bwMode="auto">
                <a:xfrm>
                  <a:off x="8797117" y="3227310"/>
                  <a:ext cx="2140451" cy="1238425"/>
                </a:xfrm>
                <a:custGeom>
                  <a:avLst/>
                  <a:gdLst>
                    <a:gd name="T0" fmla="*/ 5749 w 5749"/>
                    <a:gd name="T1" fmla="*/ 0 h 3330"/>
                    <a:gd name="T2" fmla="*/ 7 w 5749"/>
                    <a:gd name="T3" fmla="*/ 3330 h 3330"/>
                    <a:gd name="T4" fmla="*/ 0 w 5749"/>
                    <a:gd name="T5" fmla="*/ 3318 h 3330"/>
                    <a:gd name="T6" fmla="*/ 5749 w 5749"/>
                    <a:gd name="T7" fmla="*/ 0 h 3330"/>
                  </a:gdLst>
                  <a:ahLst/>
                  <a:cxnLst>
                    <a:cxn ang="0">
                      <a:pos x="T0" y="T1"/>
                    </a:cxn>
                    <a:cxn ang="0">
                      <a:pos x="T2" y="T3"/>
                    </a:cxn>
                    <a:cxn ang="0">
                      <a:pos x="T4" y="T5"/>
                    </a:cxn>
                    <a:cxn ang="0">
                      <a:pos x="T6" y="T7"/>
                    </a:cxn>
                  </a:cxnLst>
                  <a:rect l="0" t="0" r="r" b="b"/>
                  <a:pathLst>
                    <a:path w="5749" h="3330">
                      <a:moveTo>
                        <a:pt x="5749" y="0"/>
                      </a:moveTo>
                      <a:lnTo>
                        <a:pt x="7" y="3330"/>
                      </a:lnTo>
                      <a:lnTo>
                        <a:pt x="0" y="3318"/>
                      </a:lnTo>
                      <a:lnTo>
                        <a:pt x="5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4" name="Freeform 108">
                  <a:extLst>
                    <a:ext uri="{FF2B5EF4-FFF2-40B4-BE49-F238E27FC236}">
                      <a16:creationId xmlns:a16="http://schemas.microsoft.com/office/drawing/2014/main" id="{D089822F-F025-202A-1397-D8760F957F1C}"/>
                    </a:ext>
                  </a:extLst>
                </p:cNvPr>
                <p:cNvSpPr>
                  <a:spLocks/>
                </p:cNvSpPr>
                <p:nvPr/>
              </p:nvSpPr>
              <p:spPr bwMode="auto">
                <a:xfrm>
                  <a:off x="8797117" y="3152885"/>
                  <a:ext cx="2140451" cy="1238425"/>
                </a:xfrm>
                <a:custGeom>
                  <a:avLst/>
                  <a:gdLst>
                    <a:gd name="T0" fmla="*/ 5749 w 5749"/>
                    <a:gd name="T1" fmla="*/ 0 h 3328"/>
                    <a:gd name="T2" fmla="*/ 7 w 5749"/>
                    <a:gd name="T3" fmla="*/ 3328 h 3328"/>
                    <a:gd name="T4" fmla="*/ 0 w 5749"/>
                    <a:gd name="T5" fmla="*/ 3318 h 3328"/>
                    <a:gd name="T6" fmla="*/ 5749 w 5749"/>
                    <a:gd name="T7" fmla="*/ 0 h 3328"/>
                  </a:gdLst>
                  <a:ahLst/>
                  <a:cxnLst>
                    <a:cxn ang="0">
                      <a:pos x="T0" y="T1"/>
                    </a:cxn>
                    <a:cxn ang="0">
                      <a:pos x="T2" y="T3"/>
                    </a:cxn>
                    <a:cxn ang="0">
                      <a:pos x="T4" y="T5"/>
                    </a:cxn>
                    <a:cxn ang="0">
                      <a:pos x="T6" y="T7"/>
                    </a:cxn>
                  </a:cxnLst>
                  <a:rect l="0" t="0" r="r" b="b"/>
                  <a:pathLst>
                    <a:path w="5749" h="3328">
                      <a:moveTo>
                        <a:pt x="5749" y="0"/>
                      </a:moveTo>
                      <a:lnTo>
                        <a:pt x="7" y="3328"/>
                      </a:lnTo>
                      <a:lnTo>
                        <a:pt x="0" y="3318"/>
                      </a:lnTo>
                      <a:lnTo>
                        <a:pt x="5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5" name="Freeform 134">
                  <a:extLst>
                    <a:ext uri="{FF2B5EF4-FFF2-40B4-BE49-F238E27FC236}">
                      <a16:creationId xmlns:a16="http://schemas.microsoft.com/office/drawing/2014/main" id="{1003F2CA-5AA8-7DE9-53B8-CD45B383125C}"/>
                    </a:ext>
                  </a:extLst>
                </p:cNvPr>
                <p:cNvSpPr>
                  <a:spLocks/>
                </p:cNvSpPr>
                <p:nvPr/>
              </p:nvSpPr>
              <p:spPr bwMode="auto">
                <a:xfrm>
                  <a:off x="8798605" y="3079949"/>
                  <a:ext cx="2138963" cy="1756420"/>
                </a:xfrm>
                <a:custGeom>
                  <a:avLst/>
                  <a:gdLst>
                    <a:gd name="T0" fmla="*/ 0 w 5746"/>
                    <a:gd name="T1" fmla="*/ 3319 h 4716"/>
                    <a:gd name="T2" fmla="*/ 0 w 5746"/>
                    <a:gd name="T3" fmla="*/ 4716 h 4716"/>
                    <a:gd name="T4" fmla="*/ 152 w 5746"/>
                    <a:gd name="T5" fmla="*/ 4628 h 4716"/>
                    <a:gd name="T6" fmla="*/ 152 w 5746"/>
                    <a:gd name="T7" fmla="*/ 3405 h 4716"/>
                    <a:gd name="T8" fmla="*/ 5746 w 5746"/>
                    <a:gd name="T9" fmla="*/ 174 h 4716"/>
                    <a:gd name="T10" fmla="*/ 5746 w 5746"/>
                    <a:gd name="T11" fmla="*/ 0 h 4716"/>
                    <a:gd name="T12" fmla="*/ 0 w 5746"/>
                    <a:gd name="T13" fmla="*/ 3319 h 4716"/>
                  </a:gdLst>
                  <a:ahLst/>
                  <a:cxnLst>
                    <a:cxn ang="0">
                      <a:pos x="T0" y="T1"/>
                    </a:cxn>
                    <a:cxn ang="0">
                      <a:pos x="T2" y="T3"/>
                    </a:cxn>
                    <a:cxn ang="0">
                      <a:pos x="T4" y="T5"/>
                    </a:cxn>
                    <a:cxn ang="0">
                      <a:pos x="T6" y="T7"/>
                    </a:cxn>
                    <a:cxn ang="0">
                      <a:pos x="T8" y="T9"/>
                    </a:cxn>
                    <a:cxn ang="0">
                      <a:pos x="T10" y="T11"/>
                    </a:cxn>
                    <a:cxn ang="0">
                      <a:pos x="T12" y="T13"/>
                    </a:cxn>
                  </a:cxnLst>
                  <a:rect l="0" t="0" r="r" b="b"/>
                  <a:pathLst>
                    <a:path w="5746" h="4716">
                      <a:moveTo>
                        <a:pt x="0" y="3319"/>
                      </a:moveTo>
                      <a:lnTo>
                        <a:pt x="0" y="4716"/>
                      </a:lnTo>
                      <a:lnTo>
                        <a:pt x="152" y="4628"/>
                      </a:lnTo>
                      <a:lnTo>
                        <a:pt x="152" y="3405"/>
                      </a:lnTo>
                      <a:lnTo>
                        <a:pt x="5746" y="174"/>
                      </a:lnTo>
                      <a:lnTo>
                        <a:pt x="5746" y="0"/>
                      </a:lnTo>
                      <a:lnTo>
                        <a:pt x="0" y="3319"/>
                      </a:lnTo>
                      <a:close/>
                    </a:path>
                  </a:pathLst>
                </a:custGeom>
                <a:solidFill>
                  <a:srgbClr val="373435">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0" name="Group 39">
                <a:extLst>
                  <a:ext uri="{FF2B5EF4-FFF2-40B4-BE49-F238E27FC236}">
                    <a16:creationId xmlns:a16="http://schemas.microsoft.com/office/drawing/2014/main" id="{0752F152-E7CE-0AA3-31F3-41ED8A8BF15A}"/>
                  </a:ext>
                </a:extLst>
              </p:cNvPr>
              <p:cNvGrpSpPr/>
              <p:nvPr/>
            </p:nvGrpSpPr>
            <p:grpSpPr>
              <a:xfrm>
                <a:off x="7985888" y="1511078"/>
                <a:ext cx="3018662" cy="2359259"/>
                <a:chOff x="7985888" y="1511078"/>
                <a:chExt cx="3018662" cy="2359259"/>
              </a:xfrm>
            </p:grpSpPr>
            <p:sp>
              <p:nvSpPr>
                <p:cNvPr id="6145" name="Freeform 68">
                  <a:extLst>
                    <a:ext uri="{FF2B5EF4-FFF2-40B4-BE49-F238E27FC236}">
                      <a16:creationId xmlns:a16="http://schemas.microsoft.com/office/drawing/2014/main" id="{74F0E298-3037-0CA1-D828-49FB96888B9D}"/>
                    </a:ext>
                  </a:extLst>
                </p:cNvPr>
                <p:cNvSpPr>
                  <a:spLocks/>
                </p:cNvSpPr>
                <p:nvPr/>
              </p:nvSpPr>
              <p:spPr bwMode="auto">
                <a:xfrm>
                  <a:off x="7985888" y="2094567"/>
                  <a:ext cx="3018661" cy="1743023"/>
                </a:xfrm>
                <a:custGeom>
                  <a:avLst/>
                  <a:gdLst>
                    <a:gd name="T0" fmla="*/ 0 w 8111"/>
                    <a:gd name="T1" fmla="*/ 2313 h 4682"/>
                    <a:gd name="T2" fmla="*/ 4001 w 8111"/>
                    <a:gd name="T3" fmla="*/ 0 h 4682"/>
                    <a:gd name="T4" fmla="*/ 8111 w 8111"/>
                    <a:gd name="T5" fmla="*/ 2369 h 4682"/>
                    <a:gd name="T6" fmla="*/ 4110 w 8111"/>
                    <a:gd name="T7" fmla="*/ 4682 h 4682"/>
                    <a:gd name="T8" fmla="*/ 0 w 8111"/>
                    <a:gd name="T9" fmla="*/ 2313 h 4682"/>
                  </a:gdLst>
                  <a:ahLst/>
                  <a:cxnLst>
                    <a:cxn ang="0">
                      <a:pos x="T0" y="T1"/>
                    </a:cxn>
                    <a:cxn ang="0">
                      <a:pos x="T2" y="T3"/>
                    </a:cxn>
                    <a:cxn ang="0">
                      <a:pos x="T4" y="T5"/>
                    </a:cxn>
                    <a:cxn ang="0">
                      <a:pos x="T6" y="T7"/>
                    </a:cxn>
                    <a:cxn ang="0">
                      <a:pos x="T8" y="T9"/>
                    </a:cxn>
                  </a:cxnLst>
                  <a:rect l="0" t="0" r="r" b="b"/>
                  <a:pathLst>
                    <a:path w="8111" h="4682">
                      <a:moveTo>
                        <a:pt x="0" y="2313"/>
                      </a:moveTo>
                      <a:lnTo>
                        <a:pt x="4001" y="0"/>
                      </a:lnTo>
                      <a:lnTo>
                        <a:pt x="8111" y="2369"/>
                      </a:lnTo>
                      <a:lnTo>
                        <a:pt x="4110" y="4682"/>
                      </a:lnTo>
                      <a:lnTo>
                        <a:pt x="0" y="2313"/>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47" name="Freeform 69">
                  <a:extLst>
                    <a:ext uri="{FF2B5EF4-FFF2-40B4-BE49-F238E27FC236}">
                      <a16:creationId xmlns:a16="http://schemas.microsoft.com/office/drawing/2014/main" id="{A6DA4C4E-CB2E-67E2-7584-A62E0E2DC9B1}"/>
                    </a:ext>
                  </a:extLst>
                </p:cNvPr>
                <p:cNvSpPr>
                  <a:spLocks/>
                </p:cNvSpPr>
                <p:nvPr/>
              </p:nvSpPr>
              <p:spPr bwMode="auto">
                <a:xfrm>
                  <a:off x="7985888" y="2094567"/>
                  <a:ext cx="2905535" cy="1679018"/>
                </a:xfrm>
                <a:custGeom>
                  <a:avLst/>
                  <a:gdLst>
                    <a:gd name="T0" fmla="*/ 0 w 7808"/>
                    <a:gd name="T1" fmla="*/ 2143 h 4511"/>
                    <a:gd name="T2" fmla="*/ 3699 w 7808"/>
                    <a:gd name="T3" fmla="*/ 0 h 4511"/>
                    <a:gd name="T4" fmla="*/ 7808 w 7808"/>
                    <a:gd name="T5" fmla="*/ 2369 h 4511"/>
                    <a:gd name="T6" fmla="*/ 4110 w 7808"/>
                    <a:gd name="T7" fmla="*/ 4511 h 4511"/>
                    <a:gd name="T8" fmla="*/ 0 w 7808"/>
                    <a:gd name="T9" fmla="*/ 2143 h 4511"/>
                  </a:gdLst>
                  <a:ahLst/>
                  <a:cxnLst>
                    <a:cxn ang="0">
                      <a:pos x="T0" y="T1"/>
                    </a:cxn>
                    <a:cxn ang="0">
                      <a:pos x="T2" y="T3"/>
                    </a:cxn>
                    <a:cxn ang="0">
                      <a:pos x="T4" y="T5"/>
                    </a:cxn>
                    <a:cxn ang="0">
                      <a:pos x="T6" y="T7"/>
                    </a:cxn>
                    <a:cxn ang="0">
                      <a:pos x="T8" y="T9"/>
                    </a:cxn>
                  </a:cxnLst>
                  <a:rect l="0" t="0" r="r" b="b"/>
                  <a:pathLst>
                    <a:path w="7808" h="4511">
                      <a:moveTo>
                        <a:pt x="0" y="2143"/>
                      </a:moveTo>
                      <a:lnTo>
                        <a:pt x="3699" y="0"/>
                      </a:lnTo>
                      <a:lnTo>
                        <a:pt x="7808" y="2369"/>
                      </a:lnTo>
                      <a:lnTo>
                        <a:pt x="4110" y="4511"/>
                      </a:lnTo>
                      <a:lnTo>
                        <a:pt x="0" y="2143"/>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8" name="Freeform 70">
                  <a:extLst>
                    <a:ext uri="{FF2B5EF4-FFF2-40B4-BE49-F238E27FC236}">
                      <a16:creationId xmlns:a16="http://schemas.microsoft.com/office/drawing/2014/main" id="{BCED2F9B-6992-6EC6-8952-4BF5A4B29589}"/>
                    </a:ext>
                  </a:extLst>
                </p:cNvPr>
                <p:cNvSpPr>
                  <a:spLocks/>
                </p:cNvSpPr>
                <p:nvPr/>
              </p:nvSpPr>
              <p:spPr bwMode="auto">
                <a:xfrm>
                  <a:off x="7985888" y="1835570"/>
                  <a:ext cx="2399448" cy="1283080"/>
                </a:xfrm>
                <a:custGeom>
                  <a:avLst/>
                  <a:gdLst>
                    <a:gd name="T0" fmla="*/ 0 w 6448"/>
                    <a:gd name="T1" fmla="*/ 2312 h 3447"/>
                    <a:gd name="T2" fmla="*/ 4001 w 6448"/>
                    <a:gd name="T3" fmla="*/ 0 h 3447"/>
                    <a:gd name="T4" fmla="*/ 6448 w 6448"/>
                    <a:gd name="T5" fmla="*/ 1407 h 3447"/>
                    <a:gd name="T6" fmla="*/ 1965 w 6448"/>
                    <a:gd name="T7" fmla="*/ 3447 h 3447"/>
                    <a:gd name="T8" fmla="*/ 0 w 6448"/>
                    <a:gd name="T9" fmla="*/ 2312 h 3447"/>
                  </a:gdLst>
                  <a:ahLst/>
                  <a:cxnLst>
                    <a:cxn ang="0">
                      <a:pos x="T0" y="T1"/>
                    </a:cxn>
                    <a:cxn ang="0">
                      <a:pos x="T2" y="T3"/>
                    </a:cxn>
                    <a:cxn ang="0">
                      <a:pos x="T4" y="T5"/>
                    </a:cxn>
                    <a:cxn ang="0">
                      <a:pos x="T6" y="T7"/>
                    </a:cxn>
                    <a:cxn ang="0">
                      <a:pos x="T8" y="T9"/>
                    </a:cxn>
                  </a:cxnLst>
                  <a:rect l="0" t="0" r="r" b="b"/>
                  <a:pathLst>
                    <a:path w="6448" h="3447">
                      <a:moveTo>
                        <a:pt x="0" y="2312"/>
                      </a:moveTo>
                      <a:lnTo>
                        <a:pt x="4001" y="0"/>
                      </a:lnTo>
                      <a:lnTo>
                        <a:pt x="6448" y="1407"/>
                      </a:lnTo>
                      <a:lnTo>
                        <a:pt x="1965" y="3447"/>
                      </a:lnTo>
                      <a:lnTo>
                        <a:pt x="0" y="2312"/>
                      </a:lnTo>
                      <a:close/>
                    </a:path>
                  </a:pathLst>
                </a:custGeom>
                <a:solidFill>
                  <a:srgbClr val="429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9" name="Freeform 71">
                  <a:extLst>
                    <a:ext uri="{FF2B5EF4-FFF2-40B4-BE49-F238E27FC236}">
                      <a16:creationId xmlns:a16="http://schemas.microsoft.com/office/drawing/2014/main" id="{86334354-F6D8-3EDE-5495-6EA071909B7A}"/>
                    </a:ext>
                  </a:extLst>
                </p:cNvPr>
                <p:cNvSpPr>
                  <a:spLocks/>
                </p:cNvSpPr>
                <p:nvPr/>
              </p:nvSpPr>
              <p:spPr bwMode="auto">
                <a:xfrm>
                  <a:off x="7985888" y="2695918"/>
                  <a:ext cx="1528681" cy="1077668"/>
                </a:xfrm>
                <a:custGeom>
                  <a:avLst/>
                  <a:gdLst>
                    <a:gd name="T0" fmla="*/ 0 w 4110"/>
                    <a:gd name="T1" fmla="*/ 527 h 2895"/>
                    <a:gd name="T2" fmla="*/ 0 w 4110"/>
                    <a:gd name="T3" fmla="*/ 0 h 2895"/>
                    <a:gd name="T4" fmla="*/ 4110 w 4110"/>
                    <a:gd name="T5" fmla="*/ 2369 h 2895"/>
                    <a:gd name="T6" fmla="*/ 4110 w 4110"/>
                    <a:gd name="T7" fmla="*/ 2895 h 2895"/>
                    <a:gd name="T8" fmla="*/ 0 w 4110"/>
                    <a:gd name="T9" fmla="*/ 527 h 2895"/>
                  </a:gdLst>
                  <a:ahLst/>
                  <a:cxnLst>
                    <a:cxn ang="0">
                      <a:pos x="T0" y="T1"/>
                    </a:cxn>
                    <a:cxn ang="0">
                      <a:pos x="T2" y="T3"/>
                    </a:cxn>
                    <a:cxn ang="0">
                      <a:pos x="T4" y="T5"/>
                    </a:cxn>
                    <a:cxn ang="0">
                      <a:pos x="T6" y="T7"/>
                    </a:cxn>
                    <a:cxn ang="0">
                      <a:pos x="T8" y="T9"/>
                    </a:cxn>
                  </a:cxnLst>
                  <a:rect l="0" t="0" r="r" b="b"/>
                  <a:pathLst>
                    <a:path w="4110" h="2895">
                      <a:moveTo>
                        <a:pt x="0" y="527"/>
                      </a:moveTo>
                      <a:lnTo>
                        <a:pt x="0" y="0"/>
                      </a:lnTo>
                      <a:lnTo>
                        <a:pt x="4110" y="2369"/>
                      </a:lnTo>
                      <a:lnTo>
                        <a:pt x="4110" y="2895"/>
                      </a:lnTo>
                      <a:lnTo>
                        <a:pt x="0" y="527"/>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0" name="Freeform 72">
                  <a:extLst>
                    <a:ext uri="{FF2B5EF4-FFF2-40B4-BE49-F238E27FC236}">
                      <a16:creationId xmlns:a16="http://schemas.microsoft.com/office/drawing/2014/main" id="{51E67314-D28F-7901-527D-74E20630A691}"/>
                    </a:ext>
                  </a:extLst>
                </p:cNvPr>
                <p:cNvSpPr>
                  <a:spLocks/>
                </p:cNvSpPr>
                <p:nvPr/>
              </p:nvSpPr>
              <p:spPr bwMode="auto">
                <a:xfrm>
                  <a:off x="7985888" y="1835570"/>
                  <a:ext cx="2399448" cy="1283080"/>
                </a:xfrm>
                <a:custGeom>
                  <a:avLst/>
                  <a:gdLst>
                    <a:gd name="T0" fmla="*/ 0 w 6448"/>
                    <a:gd name="T1" fmla="*/ 2312 h 3447"/>
                    <a:gd name="T2" fmla="*/ 4001 w 6448"/>
                    <a:gd name="T3" fmla="*/ 0 h 3447"/>
                    <a:gd name="T4" fmla="*/ 6448 w 6448"/>
                    <a:gd name="T5" fmla="*/ 1407 h 3447"/>
                    <a:gd name="T6" fmla="*/ 1965 w 6448"/>
                    <a:gd name="T7" fmla="*/ 3447 h 3447"/>
                    <a:gd name="T8" fmla="*/ 0 w 6448"/>
                    <a:gd name="T9" fmla="*/ 2312 h 3447"/>
                  </a:gdLst>
                  <a:ahLst/>
                  <a:cxnLst>
                    <a:cxn ang="0">
                      <a:pos x="T0" y="T1"/>
                    </a:cxn>
                    <a:cxn ang="0">
                      <a:pos x="T2" y="T3"/>
                    </a:cxn>
                    <a:cxn ang="0">
                      <a:pos x="T4" y="T5"/>
                    </a:cxn>
                    <a:cxn ang="0">
                      <a:pos x="T6" y="T7"/>
                    </a:cxn>
                    <a:cxn ang="0">
                      <a:pos x="T8" y="T9"/>
                    </a:cxn>
                  </a:cxnLst>
                  <a:rect l="0" t="0" r="r" b="b"/>
                  <a:pathLst>
                    <a:path w="6448" h="3447">
                      <a:moveTo>
                        <a:pt x="0" y="2312"/>
                      </a:moveTo>
                      <a:lnTo>
                        <a:pt x="4001" y="0"/>
                      </a:lnTo>
                      <a:lnTo>
                        <a:pt x="6448" y="1407"/>
                      </a:lnTo>
                      <a:lnTo>
                        <a:pt x="1965" y="3447"/>
                      </a:lnTo>
                      <a:lnTo>
                        <a:pt x="0" y="231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1" name="Freeform 74">
                  <a:extLst>
                    <a:ext uri="{FF2B5EF4-FFF2-40B4-BE49-F238E27FC236}">
                      <a16:creationId xmlns:a16="http://schemas.microsoft.com/office/drawing/2014/main" id="{675F5FE9-1CC7-3056-5194-BC65B6A73DF1}"/>
                    </a:ext>
                  </a:extLst>
                </p:cNvPr>
                <p:cNvSpPr>
                  <a:spLocks/>
                </p:cNvSpPr>
                <p:nvPr/>
              </p:nvSpPr>
              <p:spPr bwMode="auto">
                <a:xfrm>
                  <a:off x="7985888" y="1802823"/>
                  <a:ext cx="2905535" cy="1677529"/>
                </a:xfrm>
                <a:custGeom>
                  <a:avLst/>
                  <a:gdLst>
                    <a:gd name="T0" fmla="*/ 0 w 7808"/>
                    <a:gd name="T1" fmla="*/ 2142 h 4511"/>
                    <a:gd name="T2" fmla="*/ 3699 w 7808"/>
                    <a:gd name="T3" fmla="*/ 0 h 4511"/>
                    <a:gd name="T4" fmla="*/ 7808 w 7808"/>
                    <a:gd name="T5" fmla="*/ 2368 h 4511"/>
                    <a:gd name="T6" fmla="*/ 4110 w 7808"/>
                    <a:gd name="T7" fmla="*/ 4511 h 4511"/>
                    <a:gd name="T8" fmla="*/ 0 w 7808"/>
                    <a:gd name="T9" fmla="*/ 2142 h 4511"/>
                  </a:gdLst>
                  <a:ahLst/>
                  <a:cxnLst>
                    <a:cxn ang="0">
                      <a:pos x="T0" y="T1"/>
                    </a:cxn>
                    <a:cxn ang="0">
                      <a:pos x="T2" y="T3"/>
                    </a:cxn>
                    <a:cxn ang="0">
                      <a:pos x="T4" y="T5"/>
                    </a:cxn>
                    <a:cxn ang="0">
                      <a:pos x="T6" y="T7"/>
                    </a:cxn>
                    <a:cxn ang="0">
                      <a:pos x="T8" y="T9"/>
                    </a:cxn>
                  </a:cxnLst>
                  <a:rect l="0" t="0" r="r" b="b"/>
                  <a:pathLst>
                    <a:path w="7808" h="4511">
                      <a:moveTo>
                        <a:pt x="0" y="2142"/>
                      </a:moveTo>
                      <a:lnTo>
                        <a:pt x="3699" y="0"/>
                      </a:lnTo>
                      <a:lnTo>
                        <a:pt x="7808" y="2368"/>
                      </a:lnTo>
                      <a:lnTo>
                        <a:pt x="4110" y="4511"/>
                      </a:lnTo>
                      <a:lnTo>
                        <a:pt x="0" y="214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2" name="Freeform 75">
                  <a:extLst>
                    <a:ext uri="{FF2B5EF4-FFF2-40B4-BE49-F238E27FC236}">
                      <a16:creationId xmlns:a16="http://schemas.microsoft.com/office/drawing/2014/main" id="{B0023884-259E-4FA3-6C10-80AA385B4D45}"/>
                    </a:ext>
                  </a:extLst>
                </p:cNvPr>
                <p:cNvSpPr>
                  <a:spLocks/>
                </p:cNvSpPr>
                <p:nvPr/>
              </p:nvSpPr>
              <p:spPr bwMode="auto">
                <a:xfrm>
                  <a:off x="7985888" y="1542337"/>
                  <a:ext cx="2399448" cy="1283080"/>
                </a:xfrm>
                <a:custGeom>
                  <a:avLst/>
                  <a:gdLst>
                    <a:gd name="T0" fmla="*/ 0 w 6448"/>
                    <a:gd name="T1" fmla="*/ 2313 h 3448"/>
                    <a:gd name="T2" fmla="*/ 4001 w 6448"/>
                    <a:gd name="T3" fmla="*/ 0 h 3448"/>
                    <a:gd name="T4" fmla="*/ 6448 w 6448"/>
                    <a:gd name="T5" fmla="*/ 1408 h 3448"/>
                    <a:gd name="T6" fmla="*/ 1965 w 6448"/>
                    <a:gd name="T7" fmla="*/ 3448 h 3448"/>
                    <a:gd name="T8" fmla="*/ 0 w 6448"/>
                    <a:gd name="T9" fmla="*/ 2313 h 3448"/>
                  </a:gdLst>
                  <a:ahLst/>
                  <a:cxnLst>
                    <a:cxn ang="0">
                      <a:pos x="T0" y="T1"/>
                    </a:cxn>
                    <a:cxn ang="0">
                      <a:pos x="T2" y="T3"/>
                    </a:cxn>
                    <a:cxn ang="0">
                      <a:pos x="T4" y="T5"/>
                    </a:cxn>
                    <a:cxn ang="0">
                      <a:pos x="T6" y="T7"/>
                    </a:cxn>
                    <a:cxn ang="0">
                      <a:pos x="T8" y="T9"/>
                    </a:cxn>
                  </a:cxnLst>
                  <a:rect l="0" t="0" r="r" b="b"/>
                  <a:pathLst>
                    <a:path w="6448" h="3448">
                      <a:moveTo>
                        <a:pt x="0" y="2313"/>
                      </a:moveTo>
                      <a:lnTo>
                        <a:pt x="4001" y="0"/>
                      </a:lnTo>
                      <a:lnTo>
                        <a:pt x="6448" y="1408"/>
                      </a:lnTo>
                      <a:lnTo>
                        <a:pt x="1965" y="3448"/>
                      </a:lnTo>
                      <a:lnTo>
                        <a:pt x="0" y="2313"/>
                      </a:lnTo>
                      <a:close/>
                    </a:path>
                  </a:pathLst>
                </a:custGeom>
                <a:solidFill>
                  <a:srgbClr val="429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3" name="Freeform 76">
                  <a:extLst>
                    <a:ext uri="{FF2B5EF4-FFF2-40B4-BE49-F238E27FC236}">
                      <a16:creationId xmlns:a16="http://schemas.microsoft.com/office/drawing/2014/main" id="{9122433C-5BA1-D8A7-A8F4-160CFB8AAE32}"/>
                    </a:ext>
                  </a:extLst>
                </p:cNvPr>
                <p:cNvSpPr>
                  <a:spLocks/>
                </p:cNvSpPr>
                <p:nvPr/>
              </p:nvSpPr>
              <p:spPr bwMode="auto">
                <a:xfrm>
                  <a:off x="7985888" y="2402685"/>
                  <a:ext cx="1528681" cy="1077668"/>
                </a:xfrm>
                <a:custGeom>
                  <a:avLst/>
                  <a:gdLst>
                    <a:gd name="T0" fmla="*/ 0 w 4110"/>
                    <a:gd name="T1" fmla="*/ 527 h 2896"/>
                    <a:gd name="T2" fmla="*/ 0 w 4110"/>
                    <a:gd name="T3" fmla="*/ 0 h 2896"/>
                    <a:gd name="T4" fmla="*/ 4110 w 4110"/>
                    <a:gd name="T5" fmla="*/ 2369 h 2896"/>
                    <a:gd name="T6" fmla="*/ 4110 w 4110"/>
                    <a:gd name="T7" fmla="*/ 2896 h 2896"/>
                    <a:gd name="T8" fmla="*/ 0 w 4110"/>
                    <a:gd name="T9" fmla="*/ 527 h 2896"/>
                  </a:gdLst>
                  <a:ahLst/>
                  <a:cxnLst>
                    <a:cxn ang="0">
                      <a:pos x="T0" y="T1"/>
                    </a:cxn>
                    <a:cxn ang="0">
                      <a:pos x="T2" y="T3"/>
                    </a:cxn>
                    <a:cxn ang="0">
                      <a:pos x="T4" y="T5"/>
                    </a:cxn>
                    <a:cxn ang="0">
                      <a:pos x="T6" y="T7"/>
                    </a:cxn>
                    <a:cxn ang="0">
                      <a:pos x="T8" y="T9"/>
                    </a:cxn>
                  </a:cxnLst>
                  <a:rect l="0" t="0" r="r" b="b"/>
                  <a:pathLst>
                    <a:path w="4110" h="2896">
                      <a:moveTo>
                        <a:pt x="0" y="527"/>
                      </a:moveTo>
                      <a:lnTo>
                        <a:pt x="0" y="0"/>
                      </a:lnTo>
                      <a:lnTo>
                        <a:pt x="4110" y="2369"/>
                      </a:lnTo>
                      <a:lnTo>
                        <a:pt x="4110" y="2896"/>
                      </a:lnTo>
                      <a:lnTo>
                        <a:pt x="0" y="527"/>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4" name="Freeform 77">
                  <a:extLst>
                    <a:ext uri="{FF2B5EF4-FFF2-40B4-BE49-F238E27FC236}">
                      <a16:creationId xmlns:a16="http://schemas.microsoft.com/office/drawing/2014/main" id="{CFC2B246-9252-8A15-0517-7B802CED2F90}"/>
                    </a:ext>
                  </a:extLst>
                </p:cNvPr>
                <p:cNvSpPr>
                  <a:spLocks/>
                </p:cNvSpPr>
                <p:nvPr/>
              </p:nvSpPr>
              <p:spPr bwMode="auto">
                <a:xfrm>
                  <a:off x="9514570" y="2462225"/>
                  <a:ext cx="1422998" cy="1342619"/>
                </a:xfrm>
                <a:custGeom>
                  <a:avLst/>
                  <a:gdLst>
                    <a:gd name="T0" fmla="*/ 3821 w 3821"/>
                    <a:gd name="T1" fmla="*/ 0 h 3609"/>
                    <a:gd name="T2" fmla="*/ 3821 w 3821"/>
                    <a:gd name="T3" fmla="*/ 1398 h 3609"/>
                    <a:gd name="T4" fmla="*/ 227 w 3821"/>
                    <a:gd name="T5" fmla="*/ 3478 h 3609"/>
                    <a:gd name="T6" fmla="*/ 75 w 3821"/>
                    <a:gd name="T7" fmla="*/ 3565 h 3609"/>
                    <a:gd name="T8" fmla="*/ 0 w 3821"/>
                    <a:gd name="T9" fmla="*/ 3609 h 3609"/>
                    <a:gd name="T10" fmla="*/ 0 w 3821"/>
                    <a:gd name="T11" fmla="*/ 2211 h 3609"/>
                    <a:gd name="T12" fmla="*/ 3821 w 3821"/>
                    <a:gd name="T13" fmla="*/ 0 h 3609"/>
                  </a:gdLst>
                  <a:ahLst/>
                  <a:cxnLst>
                    <a:cxn ang="0">
                      <a:pos x="T0" y="T1"/>
                    </a:cxn>
                    <a:cxn ang="0">
                      <a:pos x="T2" y="T3"/>
                    </a:cxn>
                    <a:cxn ang="0">
                      <a:pos x="T4" y="T5"/>
                    </a:cxn>
                    <a:cxn ang="0">
                      <a:pos x="T6" y="T7"/>
                    </a:cxn>
                    <a:cxn ang="0">
                      <a:pos x="T8" y="T9"/>
                    </a:cxn>
                    <a:cxn ang="0">
                      <a:pos x="T10" y="T11"/>
                    </a:cxn>
                    <a:cxn ang="0">
                      <a:pos x="T12" y="T13"/>
                    </a:cxn>
                  </a:cxnLst>
                  <a:rect l="0" t="0" r="r" b="b"/>
                  <a:pathLst>
                    <a:path w="3821" h="3609">
                      <a:moveTo>
                        <a:pt x="3821" y="0"/>
                      </a:moveTo>
                      <a:lnTo>
                        <a:pt x="3821" y="1398"/>
                      </a:lnTo>
                      <a:lnTo>
                        <a:pt x="227" y="3478"/>
                      </a:lnTo>
                      <a:lnTo>
                        <a:pt x="75" y="3565"/>
                      </a:lnTo>
                      <a:lnTo>
                        <a:pt x="0" y="3609"/>
                      </a:lnTo>
                      <a:lnTo>
                        <a:pt x="0" y="2211"/>
                      </a:lnTo>
                      <a:lnTo>
                        <a:pt x="3821"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5" name="Freeform 78">
                  <a:extLst>
                    <a:ext uri="{FF2B5EF4-FFF2-40B4-BE49-F238E27FC236}">
                      <a16:creationId xmlns:a16="http://schemas.microsoft.com/office/drawing/2014/main" id="{FC453F0F-4431-DAB6-D55D-5AEF10335606}"/>
                    </a:ext>
                  </a:extLst>
                </p:cNvPr>
                <p:cNvSpPr>
                  <a:spLocks/>
                </p:cNvSpPr>
                <p:nvPr/>
              </p:nvSpPr>
              <p:spPr bwMode="auto">
                <a:xfrm>
                  <a:off x="7985888" y="1542337"/>
                  <a:ext cx="2399448" cy="1283080"/>
                </a:xfrm>
                <a:custGeom>
                  <a:avLst/>
                  <a:gdLst>
                    <a:gd name="T0" fmla="*/ 0 w 6448"/>
                    <a:gd name="T1" fmla="*/ 2313 h 3448"/>
                    <a:gd name="T2" fmla="*/ 4001 w 6448"/>
                    <a:gd name="T3" fmla="*/ 0 h 3448"/>
                    <a:gd name="T4" fmla="*/ 6448 w 6448"/>
                    <a:gd name="T5" fmla="*/ 1409 h 3448"/>
                    <a:gd name="T6" fmla="*/ 1965 w 6448"/>
                    <a:gd name="T7" fmla="*/ 3448 h 3448"/>
                    <a:gd name="T8" fmla="*/ 0 w 6448"/>
                    <a:gd name="T9" fmla="*/ 2313 h 3448"/>
                  </a:gdLst>
                  <a:ahLst/>
                  <a:cxnLst>
                    <a:cxn ang="0">
                      <a:pos x="T0" y="T1"/>
                    </a:cxn>
                    <a:cxn ang="0">
                      <a:pos x="T2" y="T3"/>
                    </a:cxn>
                    <a:cxn ang="0">
                      <a:pos x="T4" y="T5"/>
                    </a:cxn>
                    <a:cxn ang="0">
                      <a:pos x="T6" y="T7"/>
                    </a:cxn>
                    <a:cxn ang="0">
                      <a:pos x="T8" y="T9"/>
                    </a:cxn>
                  </a:cxnLst>
                  <a:rect l="0" t="0" r="r" b="b"/>
                  <a:pathLst>
                    <a:path w="6448" h="3448">
                      <a:moveTo>
                        <a:pt x="0" y="2313"/>
                      </a:moveTo>
                      <a:lnTo>
                        <a:pt x="4001" y="0"/>
                      </a:lnTo>
                      <a:lnTo>
                        <a:pt x="6448" y="1409"/>
                      </a:lnTo>
                      <a:lnTo>
                        <a:pt x="1965" y="3448"/>
                      </a:lnTo>
                      <a:lnTo>
                        <a:pt x="0" y="2313"/>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6" name="Freeform 79">
                  <a:extLst>
                    <a:ext uri="{FF2B5EF4-FFF2-40B4-BE49-F238E27FC236}">
                      <a16:creationId xmlns:a16="http://schemas.microsoft.com/office/drawing/2014/main" id="{0BBD8986-0B74-335F-57ED-BF5CC850DB3E}"/>
                    </a:ext>
                  </a:extLst>
                </p:cNvPr>
                <p:cNvSpPr>
                  <a:spLocks/>
                </p:cNvSpPr>
                <p:nvPr/>
              </p:nvSpPr>
              <p:spPr bwMode="auto">
                <a:xfrm>
                  <a:off x="7985888" y="1511078"/>
                  <a:ext cx="3018661" cy="1741535"/>
                </a:xfrm>
                <a:custGeom>
                  <a:avLst/>
                  <a:gdLst>
                    <a:gd name="T0" fmla="*/ 0 w 8111"/>
                    <a:gd name="T1" fmla="*/ 2314 h 4683"/>
                    <a:gd name="T2" fmla="*/ 4001 w 8111"/>
                    <a:gd name="T3" fmla="*/ 0 h 4683"/>
                    <a:gd name="T4" fmla="*/ 8111 w 8111"/>
                    <a:gd name="T5" fmla="*/ 2369 h 4683"/>
                    <a:gd name="T6" fmla="*/ 4110 w 8111"/>
                    <a:gd name="T7" fmla="*/ 4683 h 4683"/>
                    <a:gd name="T8" fmla="*/ 0 w 8111"/>
                    <a:gd name="T9" fmla="*/ 2314 h 4683"/>
                  </a:gdLst>
                  <a:ahLst/>
                  <a:cxnLst>
                    <a:cxn ang="0">
                      <a:pos x="T0" y="T1"/>
                    </a:cxn>
                    <a:cxn ang="0">
                      <a:pos x="T2" y="T3"/>
                    </a:cxn>
                    <a:cxn ang="0">
                      <a:pos x="T4" y="T5"/>
                    </a:cxn>
                    <a:cxn ang="0">
                      <a:pos x="T6" y="T7"/>
                    </a:cxn>
                    <a:cxn ang="0">
                      <a:pos x="T8" y="T9"/>
                    </a:cxn>
                  </a:cxnLst>
                  <a:rect l="0" t="0" r="r" b="b"/>
                  <a:pathLst>
                    <a:path w="8111" h="4683">
                      <a:moveTo>
                        <a:pt x="0" y="2314"/>
                      </a:moveTo>
                      <a:lnTo>
                        <a:pt x="4001" y="0"/>
                      </a:lnTo>
                      <a:lnTo>
                        <a:pt x="8111" y="2369"/>
                      </a:lnTo>
                      <a:lnTo>
                        <a:pt x="4110" y="4683"/>
                      </a:lnTo>
                      <a:lnTo>
                        <a:pt x="0" y="231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57" name="Freeform 80">
                  <a:extLst>
                    <a:ext uri="{FF2B5EF4-FFF2-40B4-BE49-F238E27FC236}">
                      <a16:creationId xmlns:a16="http://schemas.microsoft.com/office/drawing/2014/main" id="{A4A37285-9087-CF08-F733-8C2E595EA704}"/>
                    </a:ext>
                  </a:extLst>
                </p:cNvPr>
                <p:cNvSpPr>
                  <a:spLocks/>
                </p:cNvSpPr>
                <p:nvPr/>
              </p:nvSpPr>
              <p:spPr bwMode="auto">
                <a:xfrm>
                  <a:off x="9514570" y="2392265"/>
                  <a:ext cx="1489980" cy="1478072"/>
                </a:xfrm>
                <a:custGeom>
                  <a:avLst/>
                  <a:gdLst>
                    <a:gd name="T0" fmla="*/ 75 w 4001"/>
                    <a:gd name="T1" fmla="*/ 3056 h 3972"/>
                    <a:gd name="T2" fmla="*/ 75 w 4001"/>
                    <a:gd name="T3" fmla="*/ 2356 h 3972"/>
                    <a:gd name="T4" fmla="*/ 4001 w 4001"/>
                    <a:gd name="T5" fmla="*/ 87 h 3972"/>
                    <a:gd name="T6" fmla="*/ 4001 w 4001"/>
                    <a:gd name="T7" fmla="*/ 0 h 3972"/>
                    <a:gd name="T8" fmla="*/ 0 w 4001"/>
                    <a:gd name="T9" fmla="*/ 2314 h 3972"/>
                    <a:gd name="T10" fmla="*/ 0 w 4001"/>
                    <a:gd name="T11" fmla="*/ 2315 h 3972"/>
                    <a:gd name="T12" fmla="*/ 0 w 4001"/>
                    <a:gd name="T13" fmla="*/ 2400 h 3972"/>
                    <a:gd name="T14" fmla="*/ 0 w 4001"/>
                    <a:gd name="T15" fmla="*/ 3101 h 3972"/>
                    <a:gd name="T16" fmla="*/ 0 w 4001"/>
                    <a:gd name="T17" fmla="*/ 3186 h 3972"/>
                    <a:gd name="T18" fmla="*/ 0 w 4001"/>
                    <a:gd name="T19" fmla="*/ 3884 h 3972"/>
                    <a:gd name="T20" fmla="*/ 0 w 4001"/>
                    <a:gd name="T21" fmla="*/ 3972 h 3972"/>
                    <a:gd name="T22" fmla="*/ 0 w 4001"/>
                    <a:gd name="T23" fmla="*/ 3972 h 3972"/>
                    <a:gd name="T24" fmla="*/ 0 w 4001"/>
                    <a:gd name="T25" fmla="*/ 3972 h 3972"/>
                    <a:gd name="T26" fmla="*/ 4001 w 4001"/>
                    <a:gd name="T27" fmla="*/ 1659 h 3972"/>
                    <a:gd name="T28" fmla="*/ 4001 w 4001"/>
                    <a:gd name="T29" fmla="*/ 1571 h 3972"/>
                    <a:gd name="T30" fmla="*/ 75 w 4001"/>
                    <a:gd name="T31" fmla="*/ 3840 h 3972"/>
                    <a:gd name="T32" fmla="*/ 75 w 4001"/>
                    <a:gd name="T33" fmla="*/ 3141 h 3972"/>
                    <a:gd name="T34" fmla="*/ 75 w 4001"/>
                    <a:gd name="T35" fmla="*/ 3056 h 3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1" h="3972">
                      <a:moveTo>
                        <a:pt x="75" y="3056"/>
                      </a:moveTo>
                      <a:lnTo>
                        <a:pt x="75" y="2356"/>
                      </a:lnTo>
                      <a:lnTo>
                        <a:pt x="4001" y="87"/>
                      </a:lnTo>
                      <a:lnTo>
                        <a:pt x="4001" y="0"/>
                      </a:lnTo>
                      <a:lnTo>
                        <a:pt x="0" y="2314"/>
                      </a:lnTo>
                      <a:lnTo>
                        <a:pt x="0" y="2315"/>
                      </a:lnTo>
                      <a:lnTo>
                        <a:pt x="0" y="2400"/>
                      </a:lnTo>
                      <a:lnTo>
                        <a:pt x="0" y="3101"/>
                      </a:lnTo>
                      <a:lnTo>
                        <a:pt x="0" y="3186"/>
                      </a:lnTo>
                      <a:lnTo>
                        <a:pt x="0" y="3884"/>
                      </a:lnTo>
                      <a:lnTo>
                        <a:pt x="0" y="3972"/>
                      </a:lnTo>
                      <a:lnTo>
                        <a:pt x="0" y="3972"/>
                      </a:lnTo>
                      <a:lnTo>
                        <a:pt x="0" y="3972"/>
                      </a:lnTo>
                      <a:lnTo>
                        <a:pt x="4001" y="1659"/>
                      </a:lnTo>
                      <a:lnTo>
                        <a:pt x="4001" y="1571"/>
                      </a:lnTo>
                      <a:lnTo>
                        <a:pt x="75" y="3840"/>
                      </a:lnTo>
                      <a:lnTo>
                        <a:pt x="75" y="3141"/>
                      </a:lnTo>
                      <a:lnTo>
                        <a:pt x="75" y="3056"/>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58" name="Freeform 109">
                  <a:extLst>
                    <a:ext uri="{FF2B5EF4-FFF2-40B4-BE49-F238E27FC236}">
                      <a16:creationId xmlns:a16="http://schemas.microsoft.com/office/drawing/2014/main" id="{72EB36C3-FA72-B19E-446B-12C469F6F615}"/>
                    </a:ext>
                  </a:extLst>
                </p:cNvPr>
                <p:cNvSpPr>
                  <a:spLocks/>
                </p:cNvSpPr>
                <p:nvPr/>
              </p:nvSpPr>
              <p:spPr bwMode="auto">
                <a:xfrm>
                  <a:off x="9541362" y="2907284"/>
                  <a:ext cx="1396205" cy="808250"/>
                </a:xfrm>
                <a:custGeom>
                  <a:avLst/>
                  <a:gdLst>
                    <a:gd name="T0" fmla="*/ 3749 w 3749"/>
                    <a:gd name="T1" fmla="*/ 0 h 2172"/>
                    <a:gd name="T2" fmla="*/ 7 w 3749"/>
                    <a:gd name="T3" fmla="*/ 2172 h 2172"/>
                    <a:gd name="T4" fmla="*/ 0 w 3749"/>
                    <a:gd name="T5" fmla="*/ 2162 h 2172"/>
                    <a:gd name="T6" fmla="*/ 3749 w 3749"/>
                    <a:gd name="T7" fmla="*/ 0 h 2172"/>
                  </a:gdLst>
                  <a:ahLst/>
                  <a:cxnLst>
                    <a:cxn ang="0">
                      <a:pos x="T0" y="T1"/>
                    </a:cxn>
                    <a:cxn ang="0">
                      <a:pos x="T2" y="T3"/>
                    </a:cxn>
                    <a:cxn ang="0">
                      <a:pos x="T4" y="T5"/>
                    </a:cxn>
                    <a:cxn ang="0">
                      <a:pos x="T6" y="T7"/>
                    </a:cxn>
                  </a:cxnLst>
                  <a:rect l="0" t="0" r="r" b="b"/>
                  <a:pathLst>
                    <a:path w="3749" h="2172">
                      <a:moveTo>
                        <a:pt x="3749" y="0"/>
                      </a:moveTo>
                      <a:lnTo>
                        <a:pt x="7" y="2172"/>
                      </a:lnTo>
                      <a:lnTo>
                        <a:pt x="0" y="2162"/>
                      </a:lnTo>
                      <a:lnTo>
                        <a:pt x="3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9" name="Freeform 110">
                  <a:extLst>
                    <a:ext uri="{FF2B5EF4-FFF2-40B4-BE49-F238E27FC236}">
                      <a16:creationId xmlns:a16="http://schemas.microsoft.com/office/drawing/2014/main" id="{8B191D2E-86D2-3D6F-30EA-62903E4BF7A0}"/>
                    </a:ext>
                  </a:extLst>
                </p:cNvPr>
                <p:cNvSpPr>
                  <a:spLocks/>
                </p:cNvSpPr>
                <p:nvPr/>
              </p:nvSpPr>
              <p:spPr bwMode="auto">
                <a:xfrm>
                  <a:off x="9541362" y="2834348"/>
                  <a:ext cx="1396205" cy="808250"/>
                </a:xfrm>
                <a:custGeom>
                  <a:avLst/>
                  <a:gdLst>
                    <a:gd name="T0" fmla="*/ 3749 w 3749"/>
                    <a:gd name="T1" fmla="*/ 0 h 2172"/>
                    <a:gd name="T2" fmla="*/ 7 w 3749"/>
                    <a:gd name="T3" fmla="*/ 2172 h 2172"/>
                    <a:gd name="T4" fmla="*/ 0 w 3749"/>
                    <a:gd name="T5" fmla="*/ 2160 h 2172"/>
                    <a:gd name="T6" fmla="*/ 3749 w 3749"/>
                    <a:gd name="T7" fmla="*/ 0 h 2172"/>
                  </a:gdLst>
                  <a:ahLst/>
                  <a:cxnLst>
                    <a:cxn ang="0">
                      <a:pos x="T0" y="T1"/>
                    </a:cxn>
                    <a:cxn ang="0">
                      <a:pos x="T2" y="T3"/>
                    </a:cxn>
                    <a:cxn ang="0">
                      <a:pos x="T4" y="T5"/>
                    </a:cxn>
                    <a:cxn ang="0">
                      <a:pos x="T6" y="T7"/>
                    </a:cxn>
                  </a:cxnLst>
                  <a:rect l="0" t="0" r="r" b="b"/>
                  <a:pathLst>
                    <a:path w="3749" h="2172">
                      <a:moveTo>
                        <a:pt x="3749" y="0"/>
                      </a:moveTo>
                      <a:lnTo>
                        <a:pt x="7" y="2172"/>
                      </a:lnTo>
                      <a:lnTo>
                        <a:pt x="0" y="2160"/>
                      </a:lnTo>
                      <a:lnTo>
                        <a:pt x="3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0" name="Freeform 111">
                  <a:extLst>
                    <a:ext uri="{FF2B5EF4-FFF2-40B4-BE49-F238E27FC236}">
                      <a16:creationId xmlns:a16="http://schemas.microsoft.com/office/drawing/2014/main" id="{20A306DB-63EE-3042-1EBC-D06B8AD9A80A}"/>
                    </a:ext>
                  </a:extLst>
                </p:cNvPr>
                <p:cNvSpPr>
                  <a:spLocks/>
                </p:cNvSpPr>
                <p:nvPr/>
              </p:nvSpPr>
              <p:spPr bwMode="auto">
                <a:xfrm>
                  <a:off x="9541362" y="2759923"/>
                  <a:ext cx="1396205" cy="806762"/>
                </a:xfrm>
                <a:custGeom>
                  <a:avLst/>
                  <a:gdLst>
                    <a:gd name="T0" fmla="*/ 3749 w 3749"/>
                    <a:gd name="T1" fmla="*/ 0 h 2171"/>
                    <a:gd name="T2" fmla="*/ 7 w 3749"/>
                    <a:gd name="T3" fmla="*/ 2171 h 2171"/>
                    <a:gd name="T4" fmla="*/ 0 w 3749"/>
                    <a:gd name="T5" fmla="*/ 2160 h 2171"/>
                    <a:gd name="T6" fmla="*/ 3749 w 3749"/>
                    <a:gd name="T7" fmla="*/ 0 h 2171"/>
                  </a:gdLst>
                  <a:ahLst/>
                  <a:cxnLst>
                    <a:cxn ang="0">
                      <a:pos x="T0" y="T1"/>
                    </a:cxn>
                    <a:cxn ang="0">
                      <a:pos x="T2" y="T3"/>
                    </a:cxn>
                    <a:cxn ang="0">
                      <a:pos x="T4" y="T5"/>
                    </a:cxn>
                    <a:cxn ang="0">
                      <a:pos x="T6" y="T7"/>
                    </a:cxn>
                  </a:cxnLst>
                  <a:rect l="0" t="0" r="r" b="b"/>
                  <a:pathLst>
                    <a:path w="3749" h="2171">
                      <a:moveTo>
                        <a:pt x="3749" y="0"/>
                      </a:moveTo>
                      <a:lnTo>
                        <a:pt x="7" y="2171"/>
                      </a:lnTo>
                      <a:lnTo>
                        <a:pt x="0" y="2160"/>
                      </a:lnTo>
                      <a:lnTo>
                        <a:pt x="3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1" name="Freeform 112">
                  <a:extLst>
                    <a:ext uri="{FF2B5EF4-FFF2-40B4-BE49-F238E27FC236}">
                      <a16:creationId xmlns:a16="http://schemas.microsoft.com/office/drawing/2014/main" id="{F4B7C8A3-E866-3336-BE84-742D3C046D68}"/>
                    </a:ext>
                  </a:extLst>
                </p:cNvPr>
                <p:cNvSpPr>
                  <a:spLocks/>
                </p:cNvSpPr>
                <p:nvPr/>
              </p:nvSpPr>
              <p:spPr bwMode="auto">
                <a:xfrm>
                  <a:off x="9541362" y="2685499"/>
                  <a:ext cx="1396205" cy="808250"/>
                </a:xfrm>
                <a:custGeom>
                  <a:avLst/>
                  <a:gdLst>
                    <a:gd name="T0" fmla="*/ 3749 w 3749"/>
                    <a:gd name="T1" fmla="*/ 0 h 2172"/>
                    <a:gd name="T2" fmla="*/ 7 w 3749"/>
                    <a:gd name="T3" fmla="*/ 2172 h 2172"/>
                    <a:gd name="T4" fmla="*/ 0 w 3749"/>
                    <a:gd name="T5" fmla="*/ 2160 h 2172"/>
                    <a:gd name="T6" fmla="*/ 3749 w 3749"/>
                    <a:gd name="T7" fmla="*/ 0 h 2172"/>
                  </a:gdLst>
                  <a:ahLst/>
                  <a:cxnLst>
                    <a:cxn ang="0">
                      <a:pos x="T0" y="T1"/>
                    </a:cxn>
                    <a:cxn ang="0">
                      <a:pos x="T2" y="T3"/>
                    </a:cxn>
                    <a:cxn ang="0">
                      <a:pos x="T4" y="T5"/>
                    </a:cxn>
                    <a:cxn ang="0">
                      <a:pos x="T6" y="T7"/>
                    </a:cxn>
                  </a:cxnLst>
                  <a:rect l="0" t="0" r="r" b="b"/>
                  <a:pathLst>
                    <a:path w="3749" h="2172">
                      <a:moveTo>
                        <a:pt x="3749" y="0"/>
                      </a:moveTo>
                      <a:lnTo>
                        <a:pt x="7" y="2172"/>
                      </a:lnTo>
                      <a:lnTo>
                        <a:pt x="0" y="2160"/>
                      </a:lnTo>
                      <a:lnTo>
                        <a:pt x="3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2" name="Freeform 113">
                  <a:extLst>
                    <a:ext uri="{FF2B5EF4-FFF2-40B4-BE49-F238E27FC236}">
                      <a16:creationId xmlns:a16="http://schemas.microsoft.com/office/drawing/2014/main" id="{33526766-39D7-11BD-AC09-952177DF6E2E}"/>
                    </a:ext>
                  </a:extLst>
                </p:cNvPr>
                <p:cNvSpPr>
                  <a:spLocks/>
                </p:cNvSpPr>
                <p:nvPr/>
              </p:nvSpPr>
              <p:spPr bwMode="auto">
                <a:xfrm>
                  <a:off x="9541362" y="2611074"/>
                  <a:ext cx="1396205" cy="808250"/>
                </a:xfrm>
                <a:custGeom>
                  <a:avLst/>
                  <a:gdLst>
                    <a:gd name="T0" fmla="*/ 3749 w 3749"/>
                    <a:gd name="T1" fmla="*/ 0 h 2172"/>
                    <a:gd name="T2" fmla="*/ 7 w 3749"/>
                    <a:gd name="T3" fmla="*/ 2172 h 2172"/>
                    <a:gd name="T4" fmla="*/ 0 w 3749"/>
                    <a:gd name="T5" fmla="*/ 2161 h 2172"/>
                    <a:gd name="T6" fmla="*/ 3749 w 3749"/>
                    <a:gd name="T7" fmla="*/ 0 h 2172"/>
                  </a:gdLst>
                  <a:ahLst/>
                  <a:cxnLst>
                    <a:cxn ang="0">
                      <a:pos x="T0" y="T1"/>
                    </a:cxn>
                    <a:cxn ang="0">
                      <a:pos x="T2" y="T3"/>
                    </a:cxn>
                    <a:cxn ang="0">
                      <a:pos x="T4" y="T5"/>
                    </a:cxn>
                    <a:cxn ang="0">
                      <a:pos x="T6" y="T7"/>
                    </a:cxn>
                  </a:cxnLst>
                  <a:rect l="0" t="0" r="r" b="b"/>
                  <a:pathLst>
                    <a:path w="3749" h="2172">
                      <a:moveTo>
                        <a:pt x="3749" y="0"/>
                      </a:moveTo>
                      <a:lnTo>
                        <a:pt x="7" y="2172"/>
                      </a:lnTo>
                      <a:lnTo>
                        <a:pt x="0" y="2161"/>
                      </a:lnTo>
                      <a:lnTo>
                        <a:pt x="3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3" name="Freeform 114">
                  <a:extLst>
                    <a:ext uri="{FF2B5EF4-FFF2-40B4-BE49-F238E27FC236}">
                      <a16:creationId xmlns:a16="http://schemas.microsoft.com/office/drawing/2014/main" id="{EAB98ED4-2C76-CB76-BCCD-176A4D2A7517}"/>
                    </a:ext>
                  </a:extLst>
                </p:cNvPr>
                <p:cNvSpPr>
                  <a:spLocks/>
                </p:cNvSpPr>
                <p:nvPr/>
              </p:nvSpPr>
              <p:spPr bwMode="auto">
                <a:xfrm>
                  <a:off x="9541362" y="2536650"/>
                  <a:ext cx="1396205" cy="808250"/>
                </a:xfrm>
                <a:custGeom>
                  <a:avLst/>
                  <a:gdLst>
                    <a:gd name="T0" fmla="*/ 3749 w 3749"/>
                    <a:gd name="T1" fmla="*/ 0 h 2172"/>
                    <a:gd name="T2" fmla="*/ 7 w 3749"/>
                    <a:gd name="T3" fmla="*/ 2172 h 2172"/>
                    <a:gd name="T4" fmla="*/ 0 w 3749"/>
                    <a:gd name="T5" fmla="*/ 2162 h 2172"/>
                    <a:gd name="T6" fmla="*/ 3749 w 3749"/>
                    <a:gd name="T7" fmla="*/ 0 h 2172"/>
                  </a:gdLst>
                  <a:ahLst/>
                  <a:cxnLst>
                    <a:cxn ang="0">
                      <a:pos x="T0" y="T1"/>
                    </a:cxn>
                    <a:cxn ang="0">
                      <a:pos x="T2" y="T3"/>
                    </a:cxn>
                    <a:cxn ang="0">
                      <a:pos x="T4" y="T5"/>
                    </a:cxn>
                    <a:cxn ang="0">
                      <a:pos x="T6" y="T7"/>
                    </a:cxn>
                  </a:cxnLst>
                  <a:rect l="0" t="0" r="r" b="b"/>
                  <a:pathLst>
                    <a:path w="3749" h="2172">
                      <a:moveTo>
                        <a:pt x="3749" y="0"/>
                      </a:moveTo>
                      <a:lnTo>
                        <a:pt x="7" y="2172"/>
                      </a:lnTo>
                      <a:lnTo>
                        <a:pt x="0" y="2162"/>
                      </a:lnTo>
                      <a:lnTo>
                        <a:pt x="3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4" name="Freeform 133">
                  <a:extLst>
                    <a:ext uri="{FF2B5EF4-FFF2-40B4-BE49-F238E27FC236}">
                      <a16:creationId xmlns:a16="http://schemas.microsoft.com/office/drawing/2014/main" id="{F18EB785-5233-1473-9783-DF6103D1C78A}"/>
                    </a:ext>
                  </a:extLst>
                </p:cNvPr>
                <p:cNvSpPr>
                  <a:spLocks/>
                </p:cNvSpPr>
                <p:nvPr/>
              </p:nvSpPr>
              <p:spPr bwMode="auto">
                <a:xfrm>
                  <a:off x="9542850" y="2463713"/>
                  <a:ext cx="1394717" cy="1324757"/>
                </a:xfrm>
                <a:custGeom>
                  <a:avLst/>
                  <a:gdLst>
                    <a:gd name="T0" fmla="*/ 0 w 3746"/>
                    <a:gd name="T1" fmla="*/ 2165 h 3563"/>
                    <a:gd name="T2" fmla="*/ 0 w 3746"/>
                    <a:gd name="T3" fmla="*/ 3563 h 3563"/>
                    <a:gd name="T4" fmla="*/ 152 w 3746"/>
                    <a:gd name="T5" fmla="*/ 3476 h 3563"/>
                    <a:gd name="T6" fmla="*/ 152 w 3746"/>
                    <a:gd name="T7" fmla="*/ 2252 h 3563"/>
                    <a:gd name="T8" fmla="*/ 3746 w 3746"/>
                    <a:gd name="T9" fmla="*/ 175 h 3563"/>
                    <a:gd name="T10" fmla="*/ 3746 w 3746"/>
                    <a:gd name="T11" fmla="*/ 0 h 3563"/>
                    <a:gd name="T12" fmla="*/ 0 w 3746"/>
                    <a:gd name="T13" fmla="*/ 2165 h 3563"/>
                  </a:gdLst>
                  <a:ahLst/>
                  <a:cxnLst>
                    <a:cxn ang="0">
                      <a:pos x="T0" y="T1"/>
                    </a:cxn>
                    <a:cxn ang="0">
                      <a:pos x="T2" y="T3"/>
                    </a:cxn>
                    <a:cxn ang="0">
                      <a:pos x="T4" y="T5"/>
                    </a:cxn>
                    <a:cxn ang="0">
                      <a:pos x="T6" y="T7"/>
                    </a:cxn>
                    <a:cxn ang="0">
                      <a:pos x="T8" y="T9"/>
                    </a:cxn>
                    <a:cxn ang="0">
                      <a:pos x="T10" y="T11"/>
                    </a:cxn>
                    <a:cxn ang="0">
                      <a:pos x="T12" y="T13"/>
                    </a:cxn>
                  </a:cxnLst>
                  <a:rect l="0" t="0" r="r" b="b"/>
                  <a:pathLst>
                    <a:path w="3746" h="3563">
                      <a:moveTo>
                        <a:pt x="0" y="2165"/>
                      </a:moveTo>
                      <a:lnTo>
                        <a:pt x="0" y="3563"/>
                      </a:lnTo>
                      <a:lnTo>
                        <a:pt x="152" y="3476"/>
                      </a:lnTo>
                      <a:lnTo>
                        <a:pt x="152" y="2252"/>
                      </a:lnTo>
                      <a:lnTo>
                        <a:pt x="3746" y="175"/>
                      </a:lnTo>
                      <a:lnTo>
                        <a:pt x="3746" y="0"/>
                      </a:lnTo>
                      <a:lnTo>
                        <a:pt x="0" y="2165"/>
                      </a:lnTo>
                      <a:close/>
                    </a:path>
                  </a:pathLst>
                </a:custGeom>
                <a:solidFill>
                  <a:srgbClr val="373435">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1D96250B-ADDC-FF9E-15F7-8E0F389B5E70}"/>
                  </a:ext>
                </a:extLst>
              </p:cNvPr>
              <p:cNvGrpSpPr/>
              <p:nvPr/>
            </p:nvGrpSpPr>
            <p:grpSpPr>
              <a:xfrm>
                <a:off x="8731623" y="926102"/>
                <a:ext cx="2272927" cy="1896338"/>
                <a:chOff x="8731623" y="926102"/>
                <a:chExt cx="2272927" cy="1896338"/>
              </a:xfrm>
            </p:grpSpPr>
            <p:sp>
              <p:nvSpPr>
                <p:cNvPr id="42" name="Freeform 11">
                  <a:extLst>
                    <a:ext uri="{FF2B5EF4-FFF2-40B4-BE49-F238E27FC236}">
                      <a16:creationId xmlns:a16="http://schemas.microsoft.com/office/drawing/2014/main" id="{25D372E6-0FD8-6B1B-A111-9B0538E263EF}"/>
                    </a:ext>
                  </a:extLst>
                </p:cNvPr>
                <p:cNvSpPr>
                  <a:spLocks noEditPoints="1"/>
                </p:cNvSpPr>
                <p:nvPr/>
              </p:nvSpPr>
              <p:spPr bwMode="auto">
                <a:xfrm>
                  <a:off x="9399955" y="1030296"/>
                  <a:ext cx="10420" cy="774016"/>
                </a:xfrm>
                <a:custGeom>
                  <a:avLst/>
                  <a:gdLst>
                    <a:gd name="T0" fmla="*/ 26 w 26"/>
                    <a:gd name="T1" fmla="*/ 122 h 2080"/>
                    <a:gd name="T2" fmla="*/ 0 w 26"/>
                    <a:gd name="T3" fmla="*/ 122 h 2080"/>
                    <a:gd name="T4" fmla="*/ 0 w 26"/>
                    <a:gd name="T5" fmla="*/ 0 h 2080"/>
                    <a:gd name="T6" fmla="*/ 26 w 26"/>
                    <a:gd name="T7" fmla="*/ 0 h 2080"/>
                    <a:gd name="T8" fmla="*/ 26 w 26"/>
                    <a:gd name="T9" fmla="*/ 122 h 2080"/>
                    <a:gd name="T10" fmla="*/ 26 w 26"/>
                    <a:gd name="T11" fmla="*/ 2080 h 2080"/>
                    <a:gd name="T12" fmla="*/ 0 w 26"/>
                    <a:gd name="T13" fmla="*/ 2080 h 2080"/>
                    <a:gd name="T14" fmla="*/ 0 w 26"/>
                    <a:gd name="T15" fmla="*/ 1957 h 2080"/>
                    <a:gd name="T16" fmla="*/ 26 w 26"/>
                    <a:gd name="T17" fmla="*/ 1957 h 2080"/>
                    <a:gd name="T18" fmla="*/ 26 w 26"/>
                    <a:gd name="T19" fmla="*/ 2080 h 2080"/>
                    <a:gd name="T20" fmla="*/ 26 w 26"/>
                    <a:gd name="T21" fmla="*/ 1836 h 2080"/>
                    <a:gd name="T22" fmla="*/ 0 w 26"/>
                    <a:gd name="T23" fmla="*/ 1836 h 2080"/>
                    <a:gd name="T24" fmla="*/ 0 w 26"/>
                    <a:gd name="T25" fmla="*/ 1713 h 2080"/>
                    <a:gd name="T26" fmla="*/ 26 w 26"/>
                    <a:gd name="T27" fmla="*/ 1713 h 2080"/>
                    <a:gd name="T28" fmla="*/ 26 w 26"/>
                    <a:gd name="T29" fmla="*/ 1836 h 2080"/>
                    <a:gd name="T30" fmla="*/ 26 w 26"/>
                    <a:gd name="T31" fmla="*/ 1591 h 2080"/>
                    <a:gd name="T32" fmla="*/ 0 w 26"/>
                    <a:gd name="T33" fmla="*/ 1591 h 2080"/>
                    <a:gd name="T34" fmla="*/ 0 w 26"/>
                    <a:gd name="T35" fmla="*/ 1468 h 2080"/>
                    <a:gd name="T36" fmla="*/ 26 w 26"/>
                    <a:gd name="T37" fmla="*/ 1468 h 2080"/>
                    <a:gd name="T38" fmla="*/ 26 w 26"/>
                    <a:gd name="T39" fmla="*/ 1591 h 2080"/>
                    <a:gd name="T40" fmla="*/ 26 w 26"/>
                    <a:gd name="T41" fmla="*/ 1345 h 2080"/>
                    <a:gd name="T42" fmla="*/ 0 w 26"/>
                    <a:gd name="T43" fmla="*/ 1345 h 2080"/>
                    <a:gd name="T44" fmla="*/ 0 w 26"/>
                    <a:gd name="T45" fmla="*/ 1223 h 2080"/>
                    <a:gd name="T46" fmla="*/ 26 w 26"/>
                    <a:gd name="T47" fmla="*/ 1223 h 2080"/>
                    <a:gd name="T48" fmla="*/ 26 w 26"/>
                    <a:gd name="T49" fmla="*/ 1345 h 2080"/>
                    <a:gd name="T50" fmla="*/ 26 w 26"/>
                    <a:gd name="T51" fmla="*/ 1102 h 2080"/>
                    <a:gd name="T52" fmla="*/ 0 w 26"/>
                    <a:gd name="T53" fmla="*/ 1102 h 2080"/>
                    <a:gd name="T54" fmla="*/ 0 w 26"/>
                    <a:gd name="T55" fmla="*/ 979 h 2080"/>
                    <a:gd name="T56" fmla="*/ 26 w 26"/>
                    <a:gd name="T57" fmla="*/ 979 h 2080"/>
                    <a:gd name="T58" fmla="*/ 26 w 26"/>
                    <a:gd name="T59" fmla="*/ 1102 h 2080"/>
                    <a:gd name="T60" fmla="*/ 26 w 26"/>
                    <a:gd name="T61" fmla="*/ 856 h 2080"/>
                    <a:gd name="T62" fmla="*/ 0 w 26"/>
                    <a:gd name="T63" fmla="*/ 856 h 2080"/>
                    <a:gd name="T64" fmla="*/ 0 w 26"/>
                    <a:gd name="T65" fmla="*/ 734 h 2080"/>
                    <a:gd name="T66" fmla="*/ 26 w 26"/>
                    <a:gd name="T67" fmla="*/ 734 h 2080"/>
                    <a:gd name="T68" fmla="*/ 26 w 26"/>
                    <a:gd name="T69" fmla="*/ 856 h 2080"/>
                    <a:gd name="T70" fmla="*/ 26 w 26"/>
                    <a:gd name="T71" fmla="*/ 611 h 2080"/>
                    <a:gd name="T72" fmla="*/ 0 w 26"/>
                    <a:gd name="T73" fmla="*/ 611 h 2080"/>
                    <a:gd name="T74" fmla="*/ 0 w 26"/>
                    <a:gd name="T75" fmla="*/ 490 h 2080"/>
                    <a:gd name="T76" fmla="*/ 26 w 26"/>
                    <a:gd name="T77" fmla="*/ 490 h 2080"/>
                    <a:gd name="T78" fmla="*/ 26 w 26"/>
                    <a:gd name="T79" fmla="*/ 611 h 2080"/>
                    <a:gd name="T80" fmla="*/ 26 w 26"/>
                    <a:gd name="T81" fmla="*/ 367 h 2080"/>
                    <a:gd name="T82" fmla="*/ 0 w 26"/>
                    <a:gd name="T83" fmla="*/ 367 h 2080"/>
                    <a:gd name="T84" fmla="*/ 0 w 26"/>
                    <a:gd name="T85" fmla="*/ 245 h 2080"/>
                    <a:gd name="T86" fmla="*/ 26 w 26"/>
                    <a:gd name="T87" fmla="*/ 245 h 2080"/>
                    <a:gd name="T88" fmla="*/ 26 w 26"/>
                    <a:gd name="T89" fmla="*/ 367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 h="2080">
                      <a:moveTo>
                        <a:pt x="26" y="122"/>
                      </a:moveTo>
                      <a:lnTo>
                        <a:pt x="0" y="122"/>
                      </a:lnTo>
                      <a:lnTo>
                        <a:pt x="0" y="0"/>
                      </a:lnTo>
                      <a:lnTo>
                        <a:pt x="26" y="0"/>
                      </a:lnTo>
                      <a:lnTo>
                        <a:pt x="26" y="122"/>
                      </a:lnTo>
                      <a:close/>
                      <a:moveTo>
                        <a:pt x="26" y="2080"/>
                      </a:moveTo>
                      <a:lnTo>
                        <a:pt x="0" y="2080"/>
                      </a:lnTo>
                      <a:lnTo>
                        <a:pt x="0" y="1957"/>
                      </a:lnTo>
                      <a:lnTo>
                        <a:pt x="26" y="1957"/>
                      </a:lnTo>
                      <a:lnTo>
                        <a:pt x="26" y="2080"/>
                      </a:lnTo>
                      <a:close/>
                      <a:moveTo>
                        <a:pt x="26" y="1836"/>
                      </a:moveTo>
                      <a:lnTo>
                        <a:pt x="0" y="1836"/>
                      </a:lnTo>
                      <a:lnTo>
                        <a:pt x="0" y="1713"/>
                      </a:lnTo>
                      <a:lnTo>
                        <a:pt x="26" y="1713"/>
                      </a:lnTo>
                      <a:lnTo>
                        <a:pt x="26" y="1836"/>
                      </a:lnTo>
                      <a:close/>
                      <a:moveTo>
                        <a:pt x="26" y="1591"/>
                      </a:moveTo>
                      <a:lnTo>
                        <a:pt x="0" y="1591"/>
                      </a:lnTo>
                      <a:lnTo>
                        <a:pt x="0" y="1468"/>
                      </a:lnTo>
                      <a:lnTo>
                        <a:pt x="26" y="1468"/>
                      </a:lnTo>
                      <a:lnTo>
                        <a:pt x="26" y="1591"/>
                      </a:lnTo>
                      <a:close/>
                      <a:moveTo>
                        <a:pt x="26" y="1345"/>
                      </a:moveTo>
                      <a:lnTo>
                        <a:pt x="0" y="1345"/>
                      </a:lnTo>
                      <a:lnTo>
                        <a:pt x="0" y="1223"/>
                      </a:lnTo>
                      <a:lnTo>
                        <a:pt x="26" y="1223"/>
                      </a:lnTo>
                      <a:lnTo>
                        <a:pt x="26" y="1345"/>
                      </a:lnTo>
                      <a:close/>
                      <a:moveTo>
                        <a:pt x="26" y="1102"/>
                      </a:moveTo>
                      <a:lnTo>
                        <a:pt x="0" y="1102"/>
                      </a:lnTo>
                      <a:lnTo>
                        <a:pt x="0" y="979"/>
                      </a:lnTo>
                      <a:lnTo>
                        <a:pt x="26" y="979"/>
                      </a:lnTo>
                      <a:lnTo>
                        <a:pt x="26" y="1102"/>
                      </a:lnTo>
                      <a:close/>
                      <a:moveTo>
                        <a:pt x="26" y="856"/>
                      </a:moveTo>
                      <a:lnTo>
                        <a:pt x="0" y="856"/>
                      </a:lnTo>
                      <a:lnTo>
                        <a:pt x="0" y="734"/>
                      </a:lnTo>
                      <a:lnTo>
                        <a:pt x="26" y="734"/>
                      </a:lnTo>
                      <a:lnTo>
                        <a:pt x="26" y="856"/>
                      </a:lnTo>
                      <a:close/>
                      <a:moveTo>
                        <a:pt x="26" y="611"/>
                      </a:moveTo>
                      <a:lnTo>
                        <a:pt x="0" y="611"/>
                      </a:lnTo>
                      <a:lnTo>
                        <a:pt x="0" y="490"/>
                      </a:lnTo>
                      <a:lnTo>
                        <a:pt x="26" y="490"/>
                      </a:lnTo>
                      <a:lnTo>
                        <a:pt x="26" y="611"/>
                      </a:lnTo>
                      <a:close/>
                      <a:moveTo>
                        <a:pt x="26" y="367"/>
                      </a:moveTo>
                      <a:lnTo>
                        <a:pt x="0" y="367"/>
                      </a:lnTo>
                      <a:lnTo>
                        <a:pt x="0" y="245"/>
                      </a:lnTo>
                      <a:lnTo>
                        <a:pt x="26" y="245"/>
                      </a:lnTo>
                      <a:lnTo>
                        <a:pt x="26" y="3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
                  <a:extLst>
                    <a:ext uri="{FF2B5EF4-FFF2-40B4-BE49-F238E27FC236}">
                      <a16:creationId xmlns:a16="http://schemas.microsoft.com/office/drawing/2014/main" id="{725B9A3A-5B42-9A73-4AB1-CF79E6DC738B}"/>
                    </a:ext>
                  </a:extLst>
                </p:cNvPr>
                <p:cNvSpPr>
                  <a:spLocks noEditPoints="1"/>
                </p:cNvSpPr>
                <p:nvPr/>
              </p:nvSpPr>
              <p:spPr bwMode="auto">
                <a:xfrm>
                  <a:off x="9380605" y="1848967"/>
                  <a:ext cx="29770" cy="29770"/>
                </a:xfrm>
                <a:custGeom>
                  <a:avLst/>
                  <a:gdLst>
                    <a:gd name="T0" fmla="*/ 78 w 78"/>
                    <a:gd name="T1" fmla="*/ 0 h 78"/>
                    <a:gd name="T2" fmla="*/ 78 w 78"/>
                    <a:gd name="T3" fmla="*/ 65 h 78"/>
                    <a:gd name="T4" fmla="*/ 52 w 78"/>
                    <a:gd name="T5" fmla="*/ 65 h 78"/>
                    <a:gd name="T6" fmla="*/ 52 w 78"/>
                    <a:gd name="T7" fmla="*/ 0 h 78"/>
                    <a:gd name="T8" fmla="*/ 78 w 78"/>
                    <a:gd name="T9" fmla="*/ 0 h 78"/>
                    <a:gd name="T10" fmla="*/ 78 w 78"/>
                    <a:gd name="T11" fmla="*/ 65 h 78"/>
                    <a:gd name="T12" fmla="*/ 78 w 78"/>
                    <a:gd name="T13" fmla="*/ 78 h 78"/>
                    <a:gd name="T14" fmla="*/ 65 w 78"/>
                    <a:gd name="T15" fmla="*/ 78 h 78"/>
                    <a:gd name="T16" fmla="*/ 65 w 78"/>
                    <a:gd name="T17" fmla="*/ 65 h 78"/>
                    <a:gd name="T18" fmla="*/ 78 w 78"/>
                    <a:gd name="T19" fmla="*/ 65 h 78"/>
                    <a:gd name="T20" fmla="*/ 65 w 78"/>
                    <a:gd name="T21" fmla="*/ 78 h 78"/>
                    <a:gd name="T22" fmla="*/ 0 w 78"/>
                    <a:gd name="T23" fmla="*/ 78 h 78"/>
                    <a:gd name="T24" fmla="*/ 0 w 78"/>
                    <a:gd name="T25" fmla="*/ 52 h 78"/>
                    <a:gd name="T26" fmla="*/ 65 w 78"/>
                    <a:gd name="T27" fmla="*/ 52 h 78"/>
                    <a:gd name="T28" fmla="*/ 65 w 78"/>
                    <a:gd name="T2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78">
                      <a:moveTo>
                        <a:pt x="78" y="0"/>
                      </a:moveTo>
                      <a:lnTo>
                        <a:pt x="78" y="65"/>
                      </a:lnTo>
                      <a:lnTo>
                        <a:pt x="52" y="65"/>
                      </a:lnTo>
                      <a:lnTo>
                        <a:pt x="52" y="0"/>
                      </a:lnTo>
                      <a:lnTo>
                        <a:pt x="78" y="0"/>
                      </a:lnTo>
                      <a:close/>
                      <a:moveTo>
                        <a:pt x="78" y="65"/>
                      </a:moveTo>
                      <a:lnTo>
                        <a:pt x="78" y="78"/>
                      </a:lnTo>
                      <a:lnTo>
                        <a:pt x="65" y="78"/>
                      </a:lnTo>
                      <a:lnTo>
                        <a:pt x="65" y="65"/>
                      </a:lnTo>
                      <a:lnTo>
                        <a:pt x="78" y="65"/>
                      </a:lnTo>
                      <a:close/>
                      <a:moveTo>
                        <a:pt x="65" y="78"/>
                      </a:moveTo>
                      <a:lnTo>
                        <a:pt x="0" y="78"/>
                      </a:lnTo>
                      <a:lnTo>
                        <a:pt x="0" y="52"/>
                      </a:lnTo>
                      <a:lnTo>
                        <a:pt x="65" y="52"/>
                      </a:lnTo>
                      <a:lnTo>
                        <a:pt x="65"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9">
                  <a:extLst>
                    <a:ext uri="{FF2B5EF4-FFF2-40B4-BE49-F238E27FC236}">
                      <a16:creationId xmlns:a16="http://schemas.microsoft.com/office/drawing/2014/main" id="{52F4C7B7-0F86-CD6A-81BC-E31ABC638276}"/>
                    </a:ext>
                  </a:extLst>
                </p:cNvPr>
                <p:cNvSpPr>
                  <a:spLocks noEditPoints="1"/>
                </p:cNvSpPr>
                <p:nvPr/>
              </p:nvSpPr>
              <p:spPr bwMode="auto">
                <a:xfrm>
                  <a:off x="9148401" y="2002281"/>
                  <a:ext cx="29770" cy="29770"/>
                </a:xfrm>
                <a:custGeom>
                  <a:avLst/>
                  <a:gdLst>
                    <a:gd name="T0" fmla="*/ 0 w 76"/>
                    <a:gd name="T1" fmla="*/ 0 h 77"/>
                    <a:gd name="T2" fmla="*/ 63 w 76"/>
                    <a:gd name="T3" fmla="*/ 0 h 77"/>
                    <a:gd name="T4" fmla="*/ 63 w 76"/>
                    <a:gd name="T5" fmla="*/ 26 h 77"/>
                    <a:gd name="T6" fmla="*/ 0 w 76"/>
                    <a:gd name="T7" fmla="*/ 26 h 77"/>
                    <a:gd name="T8" fmla="*/ 0 w 76"/>
                    <a:gd name="T9" fmla="*/ 0 h 77"/>
                    <a:gd name="T10" fmla="*/ 63 w 76"/>
                    <a:gd name="T11" fmla="*/ 0 h 77"/>
                    <a:gd name="T12" fmla="*/ 76 w 76"/>
                    <a:gd name="T13" fmla="*/ 0 h 77"/>
                    <a:gd name="T14" fmla="*/ 76 w 76"/>
                    <a:gd name="T15" fmla="*/ 13 h 77"/>
                    <a:gd name="T16" fmla="*/ 63 w 76"/>
                    <a:gd name="T17" fmla="*/ 13 h 77"/>
                    <a:gd name="T18" fmla="*/ 63 w 76"/>
                    <a:gd name="T19" fmla="*/ 0 h 77"/>
                    <a:gd name="T20" fmla="*/ 76 w 76"/>
                    <a:gd name="T21" fmla="*/ 13 h 77"/>
                    <a:gd name="T22" fmla="*/ 76 w 76"/>
                    <a:gd name="T23" fmla="*/ 77 h 77"/>
                    <a:gd name="T24" fmla="*/ 50 w 76"/>
                    <a:gd name="T25" fmla="*/ 77 h 77"/>
                    <a:gd name="T26" fmla="*/ 50 w 76"/>
                    <a:gd name="T27" fmla="*/ 13 h 77"/>
                    <a:gd name="T28" fmla="*/ 76 w 76"/>
                    <a:gd name="T29" fmla="*/ 1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77">
                      <a:moveTo>
                        <a:pt x="0" y="0"/>
                      </a:moveTo>
                      <a:lnTo>
                        <a:pt x="63" y="0"/>
                      </a:lnTo>
                      <a:lnTo>
                        <a:pt x="63" y="26"/>
                      </a:lnTo>
                      <a:lnTo>
                        <a:pt x="0" y="26"/>
                      </a:lnTo>
                      <a:lnTo>
                        <a:pt x="0" y="0"/>
                      </a:lnTo>
                      <a:close/>
                      <a:moveTo>
                        <a:pt x="63" y="0"/>
                      </a:moveTo>
                      <a:lnTo>
                        <a:pt x="76" y="0"/>
                      </a:lnTo>
                      <a:lnTo>
                        <a:pt x="76" y="13"/>
                      </a:lnTo>
                      <a:lnTo>
                        <a:pt x="63" y="13"/>
                      </a:lnTo>
                      <a:lnTo>
                        <a:pt x="63" y="0"/>
                      </a:lnTo>
                      <a:close/>
                      <a:moveTo>
                        <a:pt x="76" y="13"/>
                      </a:moveTo>
                      <a:lnTo>
                        <a:pt x="76" y="77"/>
                      </a:lnTo>
                      <a:lnTo>
                        <a:pt x="50" y="77"/>
                      </a:lnTo>
                      <a:lnTo>
                        <a:pt x="50" y="13"/>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2">
                  <a:extLst>
                    <a:ext uri="{FF2B5EF4-FFF2-40B4-BE49-F238E27FC236}">
                      <a16:creationId xmlns:a16="http://schemas.microsoft.com/office/drawing/2014/main" id="{AD848BB7-DC2F-3B57-A1D4-F0506AD6D585}"/>
                    </a:ext>
                  </a:extLst>
                </p:cNvPr>
                <p:cNvSpPr>
                  <a:spLocks/>
                </p:cNvSpPr>
                <p:nvPr/>
              </p:nvSpPr>
              <p:spPr bwMode="auto">
                <a:xfrm>
                  <a:off x="8731623" y="1476844"/>
                  <a:ext cx="2272927" cy="1312849"/>
                </a:xfrm>
                <a:custGeom>
                  <a:avLst/>
                  <a:gdLst>
                    <a:gd name="T0" fmla="*/ 0 w 6109"/>
                    <a:gd name="T1" fmla="*/ 1156 h 3525"/>
                    <a:gd name="T2" fmla="*/ 2000 w 6109"/>
                    <a:gd name="T3" fmla="*/ 0 h 3525"/>
                    <a:gd name="T4" fmla="*/ 6109 w 6109"/>
                    <a:gd name="T5" fmla="*/ 2369 h 3525"/>
                    <a:gd name="T6" fmla="*/ 4109 w 6109"/>
                    <a:gd name="T7" fmla="*/ 3525 h 3525"/>
                    <a:gd name="T8" fmla="*/ 0 w 6109"/>
                    <a:gd name="T9" fmla="*/ 1156 h 3525"/>
                  </a:gdLst>
                  <a:ahLst/>
                  <a:cxnLst>
                    <a:cxn ang="0">
                      <a:pos x="T0" y="T1"/>
                    </a:cxn>
                    <a:cxn ang="0">
                      <a:pos x="T2" y="T3"/>
                    </a:cxn>
                    <a:cxn ang="0">
                      <a:pos x="T4" y="T5"/>
                    </a:cxn>
                    <a:cxn ang="0">
                      <a:pos x="T6" y="T7"/>
                    </a:cxn>
                    <a:cxn ang="0">
                      <a:pos x="T8" y="T9"/>
                    </a:cxn>
                  </a:cxnLst>
                  <a:rect l="0" t="0" r="r" b="b"/>
                  <a:pathLst>
                    <a:path w="6109" h="3525">
                      <a:moveTo>
                        <a:pt x="0" y="1156"/>
                      </a:moveTo>
                      <a:lnTo>
                        <a:pt x="2000" y="0"/>
                      </a:lnTo>
                      <a:lnTo>
                        <a:pt x="6109" y="2369"/>
                      </a:lnTo>
                      <a:lnTo>
                        <a:pt x="4109" y="3525"/>
                      </a:lnTo>
                      <a:lnTo>
                        <a:pt x="0" y="115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3">
                  <a:extLst>
                    <a:ext uri="{FF2B5EF4-FFF2-40B4-BE49-F238E27FC236}">
                      <a16:creationId xmlns:a16="http://schemas.microsoft.com/office/drawing/2014/main" id="{A64C0ABC-C533-6B58-F317-CA5191E57E18}"/>
                    </a:ext>
                  </a:extLst>
                </p:cNvPr>
                <p:cNvSpPr>
                  <a:spLocks/>
                </p:cNvSpPr>
                <p:nvPr/>
              </p:nvSpPr>
              <p:spPr bwMode="auto">
                <a:xfrm>
                  <a:off x="8731623" y="1476844"/>
                  <a:ext cx="2159802" cy="1248844"/>
                </a:xfrm>
                <a:custGeom>
                  <a:avLst/>
                  <a:gdLst>
                    <a:gd name="T0" fmla="*/ 0 w 5806"/>
                    <a:gd name="T1" fmla="*/ 984 h 3353"/>
                    <a:gd name="T2" fmla="*/ 1697 w 5806"/>
                    <a:gd name="T3" fmla="*/ 0 h 3353"/>
                    <a:gd name="T4" fmla="*/ 5806 w 5806"/>
                    <a:gd name="T5" fmla="*/ 2369 h 3353"/>
                    <a:gd name="T6" fmla="*/ 4109 w 5806"/>
                    <a:gd name="T7" fmla="*/ 3353 h 3353"/>
                    <a:gd name="T8" fmla="*/ 0 w 5806"/>
                    <a:gd name="T9" fmla="*/ 984 h 3353"/>
                  </a:gdLst>
                  <a:ahLst/>
                  <a:cxnLst>
                    <a:cxn ang="0">
                      <a:pos x="T0" y="T1"/>
                    </a:cxn>
                    <a:cxn ang="0">
                      <a:pos x="T2" y="T3"/>
                    </a:cxn>
                    <a:cxn ang="0">
                      <a:pos x="T4" y="T5"/>
                    </a:cxn>
                    <a:cxn ang="0">
                      <a:pos x="T6" y="T7"/>
                    </a:cxn>
                    <a:cxn ang="0">
                      <a:pos x="T8" y="T9"/>
                    </a:cxn>
                  </a:cxnLst>
                  <a:rect l="0" t="0" r="r" b="b"/>
                  <a:pathLst>
                    <a:path w="5806" h="3353">
                      <a:moveTo>
                        <a:pt x="0" y="984"/>
                      </a:moveTo>
                      <a:lnTo>
                        <a:pt x="1697" y="0"/>
                      </a:lnTo>
                      <a:lnTo>
                        <a:pt x="5806" y="2369"/>
                      </a:lnTo>
                      <a:lnTo>
                        <a:pt x="4109" y="3353"/>
                      </a:lnTo>
                      <a:lnTo>
                        <a:pt x="0" y="984"/>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84">
                  <a:extLst>
                    <a:ext uri="{FF2B5EF4-FFF2-40B4-BE49-F238E27FC236}">
                      <a16:creationId xmlns:a16="http://schemas.microsoft.com/office/drawing/2014/main" id="{51688280-758A-85CE-F9EC-776B556CB940}"/>
                    </a:ext>
                  </a:extLst>
                </p:cNvPr>
                <p:cNvSpPr>
                  <a:spLocks/>
                </p:cNvSpPr>
                <p:nvPr/>
              </p:nvSpPr>
              <p:spPr bwMode="auto">
                <a:xfrm>
                  <a:off x="8731623" y="1217846"/>
                  <a:ext cx="1475096" cy="852905"/>
                </a:xfrm>
                <a:custGeom>
                  <a:avLst/>
                  <a:gdLst>
                    <a:gd name="T0" fmla="*/ 0 w 3965"/>
                    <a:gd name="T1" fmla="*/ 1155 h 2290"/>
                    <a:gd name="T2" fmla="*/ 2000 w 3965"/>
                    <a:gd name="T3" fmla="*/ 0 h 2290"/>
                    <a:gd name="T4" fmla="*/ 3965 w 3965"/>
                    <a:gd name="T5" fmla="*/ 1135 h 2290"/>
                    <a:gd name="T6" fmla="*/ 1965 w 3965"/>
                    <a:gd name="T7" fmla="*/ 2290 h 2290"/>
                    <a:gd name="T8" fmla="*/ 0 w 3965"/>
                    <a:gd name="T9" fmla="*/ 1155 h 2290"/>
                  </a:gdLst>
                  <a:ahLst/>
                  <a:cxnLst>
                    <a:cxn ang="0">
                      <a:pos x="T0" y="T1"/>
                    </a:cxn>
                    <a:cxn ang="0">
                      <a:pos x="T2" y="T3"/>
                    </a:cxn>
                    <a:cxn ang="0">
                      <a:pos x="T4" y="T5"/>
                    </a:cxn>
                    <a:cxn ang="0">
                      <a:pos x="T6" y="T7"/>
                    </a:cxn>
                    <a:cxn ang="0">
                      <a:pos x="T8" y="T9"/>
                    </a:cxn>
                  </a:cxnLst>
                  <a:rect l="0" t="0" r="r" b="b"/>
                  <a:pathLst>
                    <a:path w="3965" h="2290">
                      <a:moveTo>
                        <a:pt x="0" y="1155"/>
                      </a:moveTo>
                      <a:lnTo>
                        <a:pt x="2000" y="0"/>
                      </a:lnTo>
                      <a:lnTo>
                        <a:pt x="3965" y="1135"/>
                      </a:lnTo>
                      <a:lnTo>
                        <a:pt x="1965" y="2290"/>
                      </a:lnTo>
                      <a:lnTo>
                        <a:pt x="0" y="1155"/>
                      </a:lnTo>
                      <a:close/>
                    </a:path>
                  </a:pathLst>
                </a:custGeom>
                <a:solidFill>
                  <a:srgbClr val="429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85">
                  <a:extLst>
                    <a:ext uri="{FF2B5EF4-FFF2-40B4-BE49-F238E27FC236}">
                      <a16:creationId xmlns:a16="http://schemas.microsoft.com/office/drawing/2014/main" id="{715474DB-E60F-497F-D606-E6BC0DC4C579}"/>
                    </a:ext>
                  </a:extLst>
                </p:cNvPr>
                <p:cNvSpPr>
                  <a:spLocks/>
                </p:cNvSpPr>
                <p:nvPr/>
              </p:nvSpPr>
              <p:spPr bwMode="auto">
                <a:xfrm>
                  <a:off x="8731623" y="1648020"/>
                  <a:ext cx="1528681" cy="1077668"/>
                </a:xfrm>
                <a:custGeom>
                  <a:avLst/>
                  <a:gdLst>
                    <a:gd name="T0" fmla="*/ 0 w 4109"/>
                    <a:gd name="T1" fmla="*/ 527 h 2896"/>
                    <a:gd name="T2" fmla="*/ 0 w 4109"/>
                    <a:gd name="T3" fmla="*/ 0 h 2896"/>
                    <a:gd name="T4" fmla="*/ 4109 w 4109"/>
                    <a:gd name="T5" fmla="*/ 2369 h 2896"/>
                    <a:gd name="T6" fmla="*/ 4109 w 4109"/>
                    <a:gd name="T7" fmla="*/ 2896 h 2896"/>
                    <a:gd name="T8" fmla="*/ 0 w 4109"/>
                    <a:gd name="T9" fmla="*/ 527 h 2896"/>
                  </a:gdLst>
                  <a:ahLst/>
                  <a:cxnLst>
                    <a:cxn ang="0">
                      <a:pos x="T0" y="T1"/>
                    </a:cxn>
                    <a:cxn ang="0">
                      <a:pos x="T2" y="T3"/>
                    </a:cxn>
                    <a:cxn ang="0">
                      <a:pos x="T4" y="T5"/>
                    </a:cxn>
                    <a:cxn ang="0">
                      <a:pos x="T6" y="T7"/>
                    </a:cxn>
                    <a:cxn ang="0">
                      <a:pos x="T8" y="T9"/>
                    </a:cxn>
                  </a:cxnLst>
                  <a:rect l="0" t="0" r="r" b="b"/>
                  <a:pathLst>
                    <a:path w="4109" h="2896">
                      <a:moveTo>
                        <a:pt x="0" y="527"/>
                      </a:moveTo>
                      <a:lnTo>
                        <a:pt x="0" y="0"/>
                      </a:lnTo>
                      <a:lnTo>
                        <a:pt x="4109" y="2369"/>
                      </a:lnTo>
                      <a:lnTo>
                        <a:pt x="4109" y="2896"/>
                      </a:lnTo>
                      <a:lnTo>
                        <a:pt x="0" y="527"/>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86">
                  <a:extLst>
                    <a:ext uri="{FF2B5EF4-FFF2-40B4-BE49-F238E27FC236}">
                      <a16:creationId xmlns:a16="http://schemas.microsoft.com/office/drawing/2014/main" id="{B719F5C7-24F4-982E-3BFF-A48F6FC6B77C}"/>
                    </a:ext>
                  </a:extLst>
                </p:cNvPr>
                <p:cNvSpPr>
                  <a:spLocks/>
                </p:cNvSpPr>
                <p:nvPr/>
              </p:nvSpPr>
              <p:spPr bwMode="auto">
                <a:xfrm>
                  <a:off x="8731623" y="1217846"/>
                  <a:ext cx="1475096" cy="852905"/>
                </a:xfrm>
                <a:custGeom>
                  <a:avLst/>
                  <a:gdLst>
                    <a:gd name="T0" fmla="*/ 0 w 3965"/>
                    <a:gd name="T1" fmla="*/ 1156 h 2291"/>
                    <a:gd name="T2" fmla="*/ 2000 w 3965"/>
                    <a:gd name="T3" fmla="*/ 0 h 2291"/>
                    <a:gd name="T4" fmla="*/ 3965 w 3965"/>
                    <a:gd name="T5" fmla="*/ 1135 h 2291"/>
                    <a:gd name="T6" fmla="*/ 1965 w 3965"/>
                    <a:gd name="T7" fmla="*/ 2291 h 2291"/>
                    <a:gd name="T8" fmla="*/ 0 w 3965"/>
                    <a:gd name="T9" fmla="*/ 1156 h 2291"/>
                  </a:gdLst>
                  <a:ahLst/>
                  <a:cxnLst>
                    <a:cxn ang="0">
                      <a:pos x="T0" y="T1"/>
                    </a:cxn>
                    <a:cxn ang="0">
                      <a:pos x="T2" y="T3"/>
                    </a:cxn>
                    <a:cxn ang="0">
                      <a:pos x="T4" y="T5"/>
                    </a:cxn>
                    <a:cxn ang="0">
                      <a:pos x="T6" y="T7"/>
                    </a:cxn>
                    <a:cxn ang="0">
                      <a:pos x="T8" y="T9"/>
                    </a:cxn>
                  </a:cxnLst>
                  <a:rect l="0" t="0" r="r" b="b"/>
                  <a:pathLst>
                    <a:path w="3965" h="2291">
                      <a:moveTo>
                        <a:pt x="0" y="1156"/>
                      </a:moveTo>
                      <a:lnTo>
                        <a:pt x="2000" y="0"/>
                      </a:lnTo>
                      <a:lnTo>
                        <a:pt x="3965" y="1135"/>
                      </a:lnTo>
                      <a:lnTo>
                        <a:pt x="1965" y="2291"/>
                      </a:lnTo>
                      <a:lnTo>
                        <a:pt x="0" y="1156"/>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87">
                  <a:extLst>
                    <a:ext uri="{FF2B5EF4-FFF2-40B4-BE49-F238E27FC236}">
                      <a16:creationId xmlns:a16="http://schemas.microsoft.com/office/drawing/2014/main" id="{416ADEB5-7A87-DF52-C577-3D508451D6CB}"/>
                    </a:ext>
                  </a:extLst>
                </p:cNvPr>
                <p:cNvSpPr>
                  <a:spLocks/>
                </p:cNvSpPr>
                <p:nvPr/>
              </p:nvSpPr>
              <p:spPr bwMode="auto">
                <a:xfrm>
                  <a:off x="8731623" y="1615273"/>
                  <a:ext cx="1528681" cy="913934"/>
                </a:xfrm>
                <a:custGeom>
                  <a:avLst/>
                  <a:gdLst>
                    <a:gd name="T0" fmla="*/ 0 w 4109"/>
                    <a:gd name="T1" fmla="*/ 88 h 2457"/>
                    <a:gd name="T2" fmla="*/ 0 w 4109"/>
                    <a:gd name="T3" fmla="*/ 0 h 2457"/>
                    <a:gd name="T4" fmla="*/ 4109 w 4109"/>
                    <a:gd name="T5" fmla="*/ 2369 h 2457"/>
                    <a:gd name="T6" fmla="*/ 4109 w 4109"/>
                    <a:gd name="T7" fmla="*/ 2457 h 2457"/>
                    <a:gd name="T8" fmla="*/ 0 w 4109"/>
                    <a:gd name="T9" fmla="*/ 88 h 2457"/>
                  </a:gdLst>
                  <a:ahLst/>
                  <a:cxnLst>
                    <a:cxn ang="0">
                      <a:pos x="T0" y="T1"/>
                    </a:cxn>
                    <a:cxn ang="0">
                      <a:pos x="T2" y="T3"/>
                    </a:cxn>
                    <a:cxn ang="0">
                      <a:pos x="T4" y="T5"/>
                    </a:cxn>
                    <a:cxn ang="0">
                      <a:pos x="T6" y="T7"/>
                    </a:cxn>
                    <a:cxn ang="0">
                      <a:pos x="T8" y="T9"/>
                    </a:cxn>
                  </a:cxnLst>
                  <a:rect l="0" t="0" r="r" b="b"/>
                  <a:pathLst>
                    <a:path w="4109" h="2457">
                      <a:moveTo>
                        <a:pt x="0" y="88"/>
                      </a:moveTo>
                      <a:lnTo>
                        <a:pt x="0" y="0"/>
                      </a:lnTo>
                      <a:lnTo>
                        <a:pt x="4109" y="2369"/>
                      </a:lnTo>
                      <a:lnTo>
                        <a:pt x="4109" y="2457"/>
                      </a:lnTo>
                      <a:lnTo>
                        <a:pt x="0" y="88"/>
                      </a:lnTo>
                      <a:close/>
                    </a:path>
                  </a:pathLst>
                </a:custGeom>
                <a:solidFill>
                  <a:srgbClr val="7274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8">
                  <a:extLst>
                    <a:ext uri="{FF2B5EF4-FFF2-40B4-BE49-F238E27FC236}">
                      <a16:creationId xmlns:a16="http://schemas.microsoft.com/office/drawing/2014/main" id="{5E122702-B265-1182-6957-0756B729ADE7}"/>
                    </a:ext>
                  </a:extLst>
                </p:cNvPr>
                <p:cNvSpPr>
                  <a:spLocks/>
                </p:cNvSpPr>
                <p:nvPr/>
              </p:nvSpPr>
              <p:spPr bwMode="auto">
                <a:xfrm>
                  <a:off x="8731623" y="1185099"/>
                  <a:ext cx="2159802" cy="1247356"/>
                </a:xfrm>
                <a:custGeom>
                  <a:avLst/>
                  <a:gdLst>
                    <a:gd name="T0" fmla="*/ 0 w 5806"/>
                    <a:gd name="T1" fmla="*/ 984 h 3353"/>
                    <a:gd name="T2" fmla="*/ 1697 w 5806"/>
                    <a:gd name="T3" fmla="*/ 0 h 3353"/>
                    <a:gd name="T4" fmla="*/ 5806 w 5806"/>
                    <a:gd name="T5" fmla="*/ 2369 h 3353"/>
                    <a:gd name="T6" fmla="*/ 4109 w 5806"/>
                    <a:gd name="T7" fmla="*/ 3353 h 3353"/>
                    <a:gd name="T8" fmla="*/ 0 w 5806"/>
                    <a:gd name="T9" fmla="*/ 984 h 3353"/>
                  </a:gdLst>
                  <a:ahLst/>
                  <a:cxnLst>
                    <a:cxn ang="0">
                      <a:pos x="T0" y="T1"/>
                    </a:cxn>
                    <a:cxn ang="0">
                      <a:pos x="T2" y="T3"/>
                    </a:cxn>
                    <a:cxn ang="0">
                      <a:pos x="T4" y="T5"/>
                    </a:cxn>
                    <a:cxn ang="0">
                      <a:pos x="T6" y="T7"/>
                    </a:cxn>
                    <a:cxn ang="0">
                      <a:pos x="T8" y="T9"/>
                    </a:cxn>
                  </a:cxnLst>
                  <a:rect l="0" t="0" r="r" b="b"/>
                  <a:pathLst>
                    <a:path w="5806" h="3353">
                      <a:moveTo>
                        <a:pt x="0" y="984"/>
                      </a:moveTo>
                      <a:lnTo>
                        <a:pt x="1697" y="0"/>
                      </a:lnTo>
                      <a:lnTo>
                        <a:pt x="5806" y="2369"/>
                      </a:lnTo>
                      <a:lnTo>
                        <a:pt x="4109" y="3353"/>
                      </a:lnTo>
                      <a:lnTo>
                        <a:pt x="0" y="984"/>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9">
                  <a:extLst>
                    <a:ext uri="{FF2B5EF4-FFF2-40B4-BE49-F238E27FC236}">
                      <a16:creationId xmlns:a16="http://schemas.microsoft.com/office/drawing/2014/main" id="{EE166E01-81ED-DAD7-B45D-BAE76E12E7CF}"/>
                    </a:ext>
                  </a:extLst>
                </p:cNvPr>
                <p:cNvSpPr>
                  <a:spLocks/>
                </p:cNvSpPr>
                <p:nvPr/>
              </p:nvSpPr>
              <p:spPr bwMode="auto">
                <a:xfrm>
                  <a:off x="8731623" y="926102"/>
                  <a:ext cx="1475096" cy="851417"/>
                </a:xfrm>
                <a:custGeom>
                  <a:avLst/>
                  <a:gdLst>
                    <a:gd name="T0" fmla="*/ 0 w 3965"/>
                    <a:gd name="T1" fmla="*/ 1154 h 2289"/>
                    <a:gd name="T2" fmla="*/ 2000 w 3965"/>
                    <a:gd name="T3" fmla="*/ 0 h 2289"/>
                    <a:gd name="T4" fmla="*/ 3965 w 3965"/>
                    <a:gd name="T5" fmla="*/ 1134 h 2289"/>
                    <a:gd name="T6" fmla="*/ 1965 w 3965"/>
                    <a:gd name="T7" fmla="*/ 2289 h 2289"/>
                    <a:gd name="T8" fmla="*/ 0 w 3965"/>
                    <a:gd name="T9" fmla="*/ 1154 h 2289"/>
                  </a:gdLst>
                  <a:ahLst/>
                  <a:cxnLst>
                    <a:cxn ang="0">
                      <a:pos x="T0" y="T1"/>
                    </a:cxn>
                    <a:cxn ang="0">
                      <a:pos x="T2" y="T3"/>
                    </a:cxn>
                    <a:cxn ang="0">
                      <a:pos x="T4" y="T5"/>
                    </a:cxn>
                    <a:cxn ang="0">
                      <a:pos x="T6" y="T7"/>
                    </a:cxn>
                    <a:cxn ang="0">
                      <a:pos x="T8" y="T9"/>
                    </a:cxn>
                  </a:cxnLst>
                  <a:rect l="0" t="0" r="r" b="b"/>
                  <a:pathLst>
                    <a:path w="3965" h="2289">
                      <a:moveTo>
                        <a:pt x="0" y="1154"/>
                      </a:moveTo>
                      <a:lnTo>
                        <a:pt x="2000" y="0"/>
                      </a:lnTo>
                      <a:lnTo>
                        <a:pt x="3965" y="1134"/>
                      </a:lnTo>
                      <a:lnTo>
                        <a:pt x="1965" y="2289"/>
                      </a:lnTo>
                      <a:lnTo>
                        <a:pt x="0" y="1154"/>
                      </a:lnTo>
                      <a:close/>
                    </a:path>
                  </a:pathLst>
                </a:custGeom>
                <a:solidFill>
                  <a:srgbClr val="429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90">
                  <a:extLst>
                    <a:ext uri="{FF2B5EF4-FFF2-40B4-BE49-F238E27FC236}">
                      <a16:creationId xmlns:a16="http://schemas.microsoft.com/office/drawing/2014/main" id="{FF761014-AF81-E978-23F8-28E4D0144D09}"/>
                    </a:ext>
                  </a:extLst>
                </p:cNvPr>
                <p:cNvSpPr>
                  <a:spLocks/>
                </p:cNvSpPr>
                <p:nvPr/>
              </p:nvSpPr>
              <p:spPr bwMode="auto">
                <a:xfrm>
                  <a:off x="8731623" y="1354787"/>
                  <a:ext cx="1528681" cy="1077668"/>
                </a:xfrm>
                <a:custGeom>
                  <a:avLst/>
                  <a:gdLst>
                    <a:gd name="T0" fmla="*/ 0 w 4109"/>
                    <a:gd name="T1" fmla="*/ 527 h 2896"/>
                    <a:gd name="T2" fmla="*/ 0 w 4109"/>
                    <a:gd name="T3" fmla="*/ 0 h 2896"/>
                    <a:gd name="T4" fmla="*/ 4109 w 4109"/>
                    <a:gd name="T5" fmla="*/ 2369 h 2896"/>
                    <a:gd name="T6" fmla="*/ 4109 w 4109"/>
                    <a:gd name="T7" fmla="*/ 2896 h 2896"/>
                    <a:gd name="T8" fmla="*/ 0 w 4109"/>
                    <a:gd name="T9" fmla="*/ 527 h 2896"/>
                  </a:gdLst>
                  <a:ahLst/>
                  <a:cxnLst>
                    <a:cxn ang="0">
                      <a:pos x="T0" y="T1"/>
                    </a:cxn>
                    <a:cxn ang="0">
                      <a:pos x="T2" y="T3"/>
                    </a:cxn>
                    <a:cxn ang="0">
                      <a:pos x="T4" y="T5"/>
                    </a:cxn>
                    <a:cxn ang="0">
                      <a:pos x="T6" y="T7"/>
                    </a:cxn>
                    <a:cxn ang="0">
                      <a:pos x="T8" y="T9"/>
                    </a:cxn>
                  </a:cxnLst>
                  <a:rect l="0" t="0" r="r" b="b"/>
                  <a:pathLst>
                    <a:path w="4109" h="2896">
                      <a:moveTo>
                        <a:pt x="0" y="527"/>
                      </a:moveTo>
                      <a:lnTo>
                        <a:pt x="0" y="0"/>
                      </a:lnTo>
                      <a:lnTo>
                        <a:pt x="4109" y="2369"/>
                      </a:lnTo>
                      <a:lnTo>
                        <a:pt x="4109" y="2896"/>
                      </a:lnTo>
                      <a:lnTo>
                        <a:pt x="0" y="527"/>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91">
                  <a:extLst>
                    <a:ext uri="{FF2B5EF4-FFF2-40B4-BE49-F238E27FC236}">
                      <a16:creationId xmlns:a16="http://schemas.microsoft.com/office/drawing/2014/main" id="{02F36B92-9B64-E70F-E83D-C94B8802E040}"/>
                    </a:ext>
                  </a:extLst>
                </p:cNvPr>
                <p:cNvSpPr>
                  <a:spLocks/>
                </p:cNvSpPr>
                <p:nvPr/>
              </p:nvSpPr>
              <p:spPr bwMode="auto">
                <a:xfrm>
                  <a:off x="10260303" y="1844501"/>
                  <a:ext cx="677264" cy="912445"/>
                </a:xfrm>
                <a:custGeom>
                  <a:avLst/>
                  <a:gdLst>
                    <a:gd name="T0" fmla="*/ 0 w 1819"/>
                    <a:gd name="T1" fmla="*/ 1052 h 2451"/>
                    <a:gd name="T2" fmla="*/ 0 w 1819"/>
                    <a:gd name="T3" fmla="*/ 1838 h 2451"/>
                    <a:gd name="T4" fmla="*/ 0 w 1819"/>
                    <a:gd name="T5" fmla="*/ 1895 h 2451"/>
                    <a:gd name="T6" fmla="*/ 0 w 1819"/>
                    <a:gd name="T7" fmla="*/ 2451 h 2451"/>
                    <a:gd name="T8" fmla="*/ 1819 w 1819"/>
                    <a:gd name="T9" fmla="*/ 1397 h 2451"/>
                    <a:gd name="T10" fmla="*/ 1819 w 1819"/>
                    <a:gd name="T11" fmla="*/ 841 h 2451"/>
                    <a:gd name="T12" fmla="*/ 1819 w 1819"/>
                    <a:gd name="T13" fmla="*/ 784 h 2451"/>
                    <a:gd name="T14" fmla="*/ 1819 w 1819"/>
                    <a:gd name="T15" fmla="*/ 0 h 2451"/>
                    <a:gd name="T16" fmla="*/ 0 w 1819"/>
                    <a:gd name="T17" fmla="*/ 1052 h 2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9" h="2451">
                      <a:moveTo>
                        <a:pt x="0" y="1052"/>
                      </a:moveTo>
                      <a:lnTo>
                        <a:pt x="0" y="1838"/>
                      </a:lnTo>
                      <a:lnTo>
                        <a:pt x="0" y="1895"/>
                      </a:lnTo>
                      <a:lnTo>
                        <a:pt x="0" y="2451"/>
                      </a:lnTo>
                      <a:lnTo>
                        <a:pt x="1819" y="1397"/>
                      </a:lnTo>
                      <a:lnTo>
                        <a:pt x="1819" y="841"/>
                      </a:lnTo>
                      <a:lnTo>
                        <a:pt x="1819" y="784"/>
                      </a:lnTo>
                      <a:lnTo>
                        <a:pt x="1819" y="0"/>
                      </a:lnTo>
                      <a:lnTo>
                        <a:pt x="0" y="1052"/>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92">
                  <a:extLst>
                    <a:ext uri="{FF2B5EF4-FFF2-40B4-BE49-F238E27FC236}">
                      <a16:creationId xmlns:a16="http://schemas.microsoft.com/office/drawing/2014/main" id="{A1C978C9-C524-808B-1FE0-34DCE9A40E0A}"/>
                    </a:ext>
                  </a:extLst>
                </p:cNvPr>
                <p:cNvSpPr>
                  <a:spLocks/>
                </p:cNvSpPr>
                <p:nvPr/>
              </p:nvSpPr>
              <p:spPr bwMode="auto">
                <a:xfrm>
                  <a:off x="8731623" y="926102"/>
                  <a:ext cx="1475096" cy="851417"/>
                </a:xfrm>
                <a:custGeom>
                  <a:avLst/>
                  <a:gdLst>
                    <a:gd name="T0" fmla="*/ 0 w 3965"/>
                    <a:gd name="T1" fmla="*/ 1155 h 2290"/>
                    <a:gd name="T2" fmla="*/ 2000 w 3965"/>
                    <a:gd name="T3" fmla="*/ 0 h 2290"/>
                    <a:gd name="T4" fmla="*/ 3965 w 3965"/>
                    <a:gd name="T5" fmla="*/ 1135 h 2290"/>
                    <a:gd name="T6" fmla="*/ 1965 w 3965"/>
                    <a:gd name="T7" fmla="*/ 2290 h 2290"/>
                    <a:gd name="T8" fmla="*/ 0 w 3965"/>
                    <a:gd name="T9" fmla="*/ 1155 h 2290"/>
                  </a:gdLst>
                  <a:ahLst/>
                  <a:cxnLst>
                    <a:cxn ang="0">
                      <a:pos x="T0" y="T1"/>
                    </a:cxn>
                    <a:cxn ang="0">
                      <a:pos x="T2" y="T3"/>
                    </a:cxn>
                    <a:cxn ang="0">
                      <a:pos x="T4" y="T5"/>
                    </a:cxn>
                    <a:cxn ang="0">
                      <a:pos x="T6" y="T7"/>
                    </a:cxn>
                    <a:cxn ang="0">
                      <a:pos x="T8" y="T9"/>
                    </a:cxn>
                  </a:cxnLst>
                  <a:rect l="0" t="0" r="r" b="b"/>
                  <a:pathLst>
                    <a:path w="3965" h="2290">
                      <a:moveTo>
                        <a:pt x="0" y="1155"/>
                      </a:moveTo>
                      <a:lnTo>
                        <a:pt x="2000" y="0"/>
                      </a:lnTo>
                      <a:lnTo>
                        <a:pt x="3965" y="1135"/>
                      </a:lnTo>
                      <a:lnTo>
                        <a:pt x="1965" y="2290"/>
                      </a:lnTo>
                      <a:lnTo>
                        <a:pt x="0" y="1155"/>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94">
                  <a:extLst>
                    <a:ext uri="{FF2B5EF4-FFF2-40B4-BE49-F238E27FC236}">
                      <a16:creationId xmlns:a16="http://schemas.microsoft.com/office/drawing/2014/main" id="{0CC96482-032D-737A-5382-0F6E2E6E6CA5}"/>
                    </a:ext>
                  </a:extLst>
                </p:cNvPr>
                <p:cNvSpPr>
                  <a:spLocks/>
                </p:cNvSpPr>
                <p:nvPr/>
              </p:nvSpPr>
              <p:spPr bwMode="auto">
                <a:xfrm>
                  <a:off x="10260303" y="1774542"/>
                  <a:ext cx="744246" cy="1047898"/>
                </a:xfrm>
                <a:custGeom>
                  <a:avLst/>
                  <a:gdLst>
                    <a:gd name="T0" fmla="*/ 77 w 2000"/>
                    <a:gd name="T1" fmla="*/ 1897 h 2814"/>
                    <a:gd name="T2" fmla="*/ 77 w 2000"/>
                    <a:gd name="T3" fmla="*/ 1199 h 2814"/>
                    <a:gd name="T4" fmla="*/ 2000 w 2000"/>
                    <a:gd name="T5" fmla="*/ 87 h 2814"/>
                    <a:gd name="T6" fmla="*/ 2000 w 2000"/>
                    <a:gd name="T7" fmla="*/ 0 h 2814"/>
                    <a:gd name="T8" fmla="*/ 0 w 2000"/>
                    <a:gd name="T9" fmla="*/ 1155 h 2814"/>
                    <a:gd name="T10" fmla="*/ 0 w 2000"/>
                    <a:gd name="T11" fmla="*/ 1156 h 2814"/>
                    <a:gd name="T12" fmla="*/ 0 w 2000"/>
                    <a:gd name="T13" fmla="*/ 1242 h 2814"/>
                    <a:gd name="T14" fmla="*/ 0 w 2000"/>
                    <a:gd name="T15" fmla="*/ 1942 h 2814"/>
                    <a:gd name="T16" fmla="*/ 0 w 2000"/>
                    <a:gd name="T17" fmla="*/ 2028 h 2814"/>
                    <a:gd name="T18" fmla="*/ 0 w 2000"/>
                    <a:gd name="T19" fmla="*/ 2726 h 2814"/>
                    <a:gd name="T20" fmla="*/ 0 w 2000"/>
                    <a:gd name="T21" fmla="*/ 2814 h 2814"/>
                    <a:gd name="T22" fmla="*/ 1 w 2000"/>
                    <a:gd name="T23" fmla="*/ 2813 h 2814"/>
                    <a:gd name="T24" fmla="*/ 2000 w 2000"/>
                    <a:gd name="T25" fmla="*/ 1658 h 2814"/>
                    <a:gd name="T26" fmla="*/ 2000 w 2000"/>
                    <a:gd name="T27" fmla="*/ 1570 h 2814"/>
                    <a:gd name="T28" fmla="*/ 77 w 2000"/>
                    <a:gd name="T29" fmla="*/ 2682 h 2814"/>
                    <a:gd name="T30" fmla="*/ 77 w 2000"/>
                    <a:gd name="T31" fmla="*/ 1984 h 2814"/>
                    <a:gd name="T32" fmla="*/ 77 w 2000"/>
                    <a:gd name="T33" fmla="*/ 1897 h 2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 h="2814">
                      <a:moveTo>
                        <a:pt x="77" y="1897"/>
                      </a:moveTo>
                      <a:lnTo>
                        <a:pt x="77" y="1199"/>
                      </a:lnTo>
                      <a:lnTo>
                        <a:pt x="2000" y="87"/>
                      </a:lnTo>
                      <a:lnTo>
                        <a:pt x="2000" y="0"/>
                      </a:lnTo>
                      <a:lnTo>
                        <a:pt x="0" y="1155"/>
                      </a:lnTo>
                      <a:lnTo>
                        <a:pt x="0" y="1156"/>
                      </a:lnTo>
                      <a:lnTo>
                        <a:pt x="0" y="1242"/>
                      </a:lnTo>
                      <a:lnTo>
                        <a:pt x="0" y="1942"/>
                      </a:lnTo>
                      <a:lnTo>
                        <a:pt x="0" y="2028"/>
                      </a:lnTo>
                      <a:lnTo>
                        <a:pt x="0" y="2726"/>
                      </a:lnTo>
                      <a:lnTo>
                        <a:pt x="0" y="2814"/>
                      </a:lnTo>
                      <a:lnTo>
                        <a:pt x="1" y="2813"/>
                      </a:lnTo>
                      <a:lnTo>
                        <a:pt x="2000" y="1658"/>
                      </a:lnTo>
                      <a:lnTo>
                        <a:pt x="2000" y="1570"/>
                      </a:lnTo>
                      <a:lnTo>
                        <a:pt x="77" y="2682"/>
                      </a:lnTo>
                      <a:lnTo>
                        <a:pt x="77" y="1984"/>
                      </a:lnTo>
                      <a:lnTo>
                        <a:pt x="77" y="189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15">
                  <a:extLst>
                    <a:ext uri="{FF2B5EF4-FFF2-40B4-BE49-F238E27FC236}">
                      <a16:creationId xmlns:a16="http://schemas.microsoft.com/office/drawing/2014/main" id="{CF97C86C-D770-315F-8396-C4F53233F04A}"/>
                    </a:ext>
                  </a:extLst>
                </p:cNvPr>
                <p:cNvSpPr>
                  <a:spLocks/>
                </p:cNvSpPr>
                <p:nvPr/>
              </p:nvSpPr>
              <p:spPr bwMode="auto">
                <a:xfrm>
                  <a:off x="10287096" y="2291048"/>
                  <a:ext cx="650471" cy="376588"/>
                </a:xfrm>
                <a:custGeom>
                  <a:avLst/>
                  <a:gdLst>
                    <a:gd name="T0" fmla="*/ 1748 w 1748"/>
                    <a:gd name="T1" fmla="*/ 0 h 1015"/>
                    <a:gd name="T2" fmla="*/ 6 w 1748"/>
                    <a:gd name="T3" fmla="*/ 1015 h 1015"/>
                    <a:gd name="T4" fmla="*/ 0 w 1748"/>
                    <a:gd name="T5" fmla="*/ 1004 h 1015"/>
                    <a:gd name="T6" fmla="*/ 1748 w 1748"/>
                    <a:gd name="T7" fmla="*/ 0 h 1015"/>
                  </a:gdLst>
                  <a:ahLst/>
                  <a:cxnLst>
                    <a:cxn ang="0">
                      <a:pos x="T0" y="T1"/>
                    </a:cxn>
                    <a:cxn ang="0">
                      <a:pos x="T2" y="T3"/>
                    </a:cxn>
                    <a:cxn ang="0">
                      <a:pos x="T4" y="T5"/>
                    </a:cxn>
                    <a:cxn ang="0">
                      <a:pos x="T6" y="T7"/>
                    </a:cxn>
                  </a:cxnLst>
                  <a:rect l="0" t="0" r="r" b="b"/>
                  <a:pathLst>
                    <a:path w="1748" h="1015">
                      <a:moveTo>
                        <a:pt x="1748" y="0"/>
                      </a:moveTo>
                      <a:lnTo>
                        <a:pt x="6" y="1015"/>
                      </a:lnTo>
                      <a:lnTo>
                        <a:pt x="0" y="1004"/>
                      </a:lnTo>
                      <a:lnTo>
                        <a:pt x="1748" y="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16">
                  <a:extLst>
                    <a:ext uri="{FF2B5EF4-FFF2-40B4-BE49-F238E27FC236}">
                      <a16:creationId xmlns:a16="http://schemas.microsoft.com/office/drawing/2014/main" id="{B6E80EE9-4AEB-6CD1-1514-58B573EB22B9}"/>
                    </a:ext>
                  </a:extLst>
                </p:cNvPr>
                <p:cNvSpPr>
                  <a:spLocks/>
                </p:cNvSpPr>
                <p:nvPr/>
              </p:nvSpPr>
              <p:spPr bwMode="auto">
                <a:xfrm>
                  <a:off x="10287096" y="2216623"/>
                  <a:ext cx="650471" cy="378077"/>
                </a:xfrm>
                <a:custGeom>
                  <a:avLst/>
                  <a:gdLst>
                    <a:gd name="T0" fmla="*/ 1748 w 1748"/>
                    <a:gd name="T1" fmla="*/ 0 h 1016"/>
                    <a:gd name="T2" fmla="*/ 6 w 1748"/>
                    <a:gd name="T3" fmla="*/ 1016 h 1016"/>
                    <a:gd name="T4" fmla="*/ 0 w 1748"/>
                    <a:gd name="T5" fmla="*/ 1004 h 1016"/>
                    <a:gd name="T6" fmla="*/ 1748 w 1748"/>
                    <a:gd name="T7" fmla="*/ 0 h 1016"/>
                  </a:gdLst>
                  <a:ahLst/>
                  <a:cxnLst>
                    <a:cxn ang="0">
                      <a:pos x="T0" y="T1"/>
                    </a:cxn>
                    <a:cxn ang="0">
                      <a:pos x="T2" y="T3"/>
                    </a:cxn>
                    <a:cxn ang="0">
                      <a:pos x="T4" y="T5"/>
                    </a:cxn>
                    <a:cxn ang="0">
                      <a:pos x="T6" y="T7"/>
                    </a:cxn>
                  </a:cxnLst>
                  <a:rect l="0" t="0" r="r" b="b"/>
                  <a:pathLst>
                    <a:path w="1748" h="1016">
                      <a:moveTo>
                        <a:pt x="1748" y="0"/>
                      </a:moveTo>
                      <a:lnTo>
                        <a:pt x="6" y="1016"/>
                      </a:lnTo>
                      <a:lnTo>
                        <a:pt x="0" y="1004"/>
                      </a:lnTo>
                      <a:lnTo>
                        <a:pt x="1748" y="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17">
                  <a:extLst>
                    <a:ext uri="{FF2B5EF4-FFF2-40B4-BE49-F238E27FC236}">
                      <a16:creationId xmlns:a16="http://schemas.microsoft.com/office/drawing/2014/main" id="{E89A3C2F-28AA-DE5D-56A7-6A866F5049AC}"/>
                    </a:ext>
                  </a:extLst>
                </p:cNvPr>
                <p:cNvSpPr>
                  <a:spLocks/>
                </p:cNvSpPr>
                <p:nvPr/>
              </p:nvSpPr>
              <p:spPr bwMode="auto">
                <a:xfrm>
                  <a:off x="10287096" y="2142199"/>
                  <a:ext cx="650471" cy="378077"/>
                </a:xfrm>
                <a:custGeom>
                  <a:avLst/>
                  <a:gdLst>
                    <a:gd name="T0" fmla="*/ 1748 w 1748"/>
                    <a:gd name="T1" fmla="*/ 0 h 1015"/>
                    <a:gd name="T2" fmla="*/ 6 w 1748"/>
                    <a:gd name="T3" fmla="*/ 1015 h 1015"/>
                    <a:gd name="T4" fmla="*/ 0 w 1748"/>
                    <a:gd name="T5" fmla="*/ 1005 h 1015"/>
                    <a:gd name="T6" fmla="*/ 1748 w 1748"/>
                    <a:gd name="T7" fmla="*/ 0 h 1015"/>
                  </a:gdLst>
                  <a:ahLst/>
                  <a:cxnLst>
                    <a:cxn ang="0">
                      <a:pos x="T0" y="T1"/>
                    </a:cxn>
                    <a:cxn ang="0">
                      <a:pos x="T2" y="T3"/>
                    </a:cxn>
                    <a:cxn ang="0">
                      <a:pos x="T4" y="T5"/>
                    </a:cxn>
                    <a:cxn ang="0">
                      <a:pos x="T6" y="T7"/>
                    </a:cxn>
                  </a:cxnLst>
                  <a:rect l="0" t="0" r="r" b="b"/>
                  <a:pathLst>
                    <a:path w="1748" h="1015">
                      <a:moveTo>
                        <a:pt x="1748" y="0"/>
                      </a:moveTo>
                      <a:lnTo>
                        <a:pt x="6" y="1015"/>
                      </a:lnTo>
                      <a:lnTo>
                        <a:pt x="0" y="1005"/>
                      </a:lnTo>
                      <a:lnTo>
                        <a:pt x="1748" y="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18">
                  <a:extLst>
                    <a:ext uri="{FF2B5EF4-FFF2-40B4-BE49-F238E27FC236}">
                      <a16:creationId xmlns:a16="http://schemas.microsoft.com/office/drawing/2014/main" id="{D07C3B0F-C351-2378-AA97-213621478C5A}"/>
                    </a:ext>
                  </a:extLst>
                </p:cNvPr>
                <p:cNvSpPr>
                  <a:spLocks/>
                </p:cNvSpPr>
                <p:nvPr/>
              </p:nvSpPr>
              <p:spPr bwMode="auto">
                <a:xfrm>
                  <a:off x="10287096" y="2067774"/>
                  <a:ext cx="650471" cy="378077"/>
                </a:xfrm>
                <a:custGeom>
                  <a:avLst/>
                  <a:gdLst>
                    <a:gd name="T0" fmla="*/ 1748 w 1748"/>
                    <a:gd name="T1" fmla="*/ 0 h 1015"/>
                    <a:gd name="T2" fmla="*/ 6 w 1748"/>
                    <a:gd name="T3" fmla="*/ 1015 h 1015"/>
                    <a:gd name="T4" fmla="*/ 0 w 1748"/>
                    <a:gd name="T5" fmla="*/ 1003 h 1015"/>
                    <a:gd name="T6" fmla="*/ 1748 w 1748"/>
                    <a:gd name="T7" fmla="*/ 0 h 1015"/>
                  </a:gdLst>
                  <a:ahLst/>
                  <a:cxnLst>
                    <a:cxn ang="0">
                      <a:pos x="T0" y="T1"/>
                    </a:cxn>
                    <a:cxn ang="0">
                      <a:pos x="T2" y="T3"/>
                    </a:cxn>
                    <a:cxn ang="0">
                      <a:pos x="T4" y="T5"/>
                    </a:cxn>
                    <a:cxn ang="0">
                      <a:pos x="T6" y="T7"/>
                    </a:cxn>
                  </a:cxnLst>
                  <a:rect l="0" t="0" r="r" b="b"/>
                  <a:pathLst>
                    <a:path w="1748" h="1015">
                      <a:moveTo>
                        <a:pt x="1748" y="0"/>
                      </a:moveTo>
                      <a:lnTo>
                        <a:pt x="6" y="1015"/>
                      </a:lnTo>
                      <a:lnTo>
                        <a:pt x="0" y="1003"/>
                      </a:lnTo>
                      <a:lnTo>
                        <a:pt x="1748" y="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19">
                  <a:extLst>
                    <a:ext uri="{FF2B5EF4-FFF2-40B4-BE49-F238E27FC236}">
                      <a16:creationId xmlns:a16="http://schemas.microsoft.com/office/drawing/2014/main" id="{02882D70-50F7-5CD6-48F6-0DB9E75B57FA}"/>
                    </a:ext>
                  </a:extLst>
                </p:cNvPr>
                <p:cNvSpPr>
                  <a:spLocks/>
                </p:cNvSpPr>
                <p:nvPr/>
              </p:nvSpPr>
              <p:spPr bwMode="auto">
                <a:xfrm>
                  <a:off x="10287096" y="1993350"/>
                  <a:ext cx="650471" cy="378077"/>
                </a:xfrm>
                <a:custGeom>
                  <a:avLst/>
                  <a:gdLst>
                    <a:gd name="T0" fmla="*/ 1748 w 1748"/>
                    <a:gd name="T1" fmla="*/ 0 h 1015"/>
                    <a:gd name="T2" fmla="*/ 6 w 1748"/>
                    <a:gd name="T3" fmla="*/ 1015 h 1015"/>
                    <a:gd name="T4" fmla="*/ 0 w 1748"/>
                    <a:gd name="T5" fmla="*/ 1004 h 1015"/>
                    <a:gd name="T6" fmla="*/ 1748 w 1748"/>
                    <a:gd name="T7" fmla="*/ 0 h 1015"/>
                  </a:gdLst>
                  <a:ahLst/>
                  <a:cxnLst>
                    <a:cxn ang="0">
                      <a:pos x="T0" y="T1"/>
                    </a:cxn>
                    <a:cxn ang="0">
                      <a:pos x="T2" y="T3"/>
                    </a:cxn>
                    <a:cxn ang="0">
                      <a:pos x="T4" y="T5"/>
                    </a:cxn>
                    <a:cxn ang="0">
                      <a:pos x="T6" y="T7"/>
                    </a:cxn>
                  </a:cxnLst>
                  <a:rect l="0" t="0" r="r" b="b"/>
                  <a:pathLst>
                    <a:path w="1748" h="1015">
                      <a:moveTo>
                        <a:pt x="1748" y="0"/>
                      </a:moveTo>
                      <a:lnTo>
                        <a:pt x="6" y="1015"/>
                      </a:lnTo>
                      <a:lnTo>
                        <a:pt x="0" y="1004"/>
                      </a:lnTo>
                      <a:lnTo>
                        <a:pt x="1748" y="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20">
                  <a:extLst>
                    <a:ext uri="{FF2B5EF4-FFF2-40B4-BE49-F238E27FC236}">
                      <a16:creationId xmlns:a16="http://schemas.microsoft.com/office/drawing/2014/main" id="{73D98654-4574-A979-29FC-FB97104BDB29}"/>
                    </a:ext>
                  </a:extLst>
                </p:cNvPr>
                <p:cNvSpPr>
                  <a:spLocks/>
                </p:cNvSpPr>
                <p:nvPr/>
              </p:nvSpPr>
              <p:spPr bwMode="auto">
                <a:xfrm>
                  <a:off x="10287096" y="1918925"/>
                  <a:ext cx="650471" cy="378077"/>
                </a:xfrm>
                <a:custGeom>
                  <a:avLst/>
                  <a:gdLst>
                    <a:gd name="T0" fmla="*/ 1748 w 1748"/>
                    <a:gd name="T1" fmla="*/ 0 h 1014"/>
                    <a:gd name="T2" fmla="*/ 6 w 1748"/>
                    <a:gd name="T3" fmla="*/ 1014 h 1014"/>
                    <a:gd name="T4" fmla="*/ 0 w 1748"/>
                    <a:gd name="T5" fmla="*/ 1004 h 1014"/>
                    <a:gd name="T6" fmla="*/ 1748 w 1748"/>
                    <a:gd name="T7" fmla="*/ 0 h 1014"/>
                  </a:gdLst>
                  <a:ahLst/>
                  <a:cxnLst>
                    <a:cxn ang="0">
                      <a:pos x="T0" y="T1"/>
                    </a:cxn>
                    <a:cxn ang="0">
                      <a:pos x="T2" y="T3"/>
                    </a:cxn>
                    <a:cxn ang="0">
                      <a:pos x="T4" y="T5"/>
                    </a:cxn>
                    <a:cxn ang="0">
                      <a:pos x="T6" y="T7"/>
                    </a:cxn>
                  </a:cxnLst>
                  <a:rect l="0" t="0" r="r" b="b"/>
                  <a:pathLst>
                    <a:path w="1748" h="1014">
                      <a:moveTo>
                        <a:pt x="1748" y="0"/>
                      </a:moveTo>
                      <a:lnTo>
                        <a:pt x="6" y="1014"/>
                      </a:lnTo>
                      <a:lnTo>
                        <a:pt x="0" y="1004"/>
                      </a:lnTo>
                      <a:lnTo>
                        <a:pt x="1748" y="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32">
                  <a:extLst>
                    <a:ext uri="{FF2B5EF4-FFF2-40B4-BE49-F238E27FC236}">
                      <a16:creationId xmlns:a16="http://schemas.microsoft.com/office/drawing/2014/main" id="{41C19399-8663-E1B5-DC1E-1AB81E7DF0EA}"/>
                    </a:ext>
                  </a:extLst>
                </p:cNvPr>
                <p:cNvSpPr>
                  <a:spLocks/>
                </p:cNvSpPr>
                <p:nvPr/>
              </p:nvSpPr>
              <p:spPr bwMode="auto">
                <a:xfrm>
                  <a:off x="8731623" y="1323529"/>
                  <a:ext cx="1528681" cy="1498910"/>
                </a:xfrm>
                <a:custGeom>
                  <a:avLst/>
                  <a:gdLst>
                    <a:gd name="T0" fmla="*/ 0 w 4109"/>
                    <a:gd name="T1" fmla="*/ 0 h 4027"/>
                    <a:gd name="T2" fmla="*/ 0 w 4109"/>
                    <a:gd name="T3" fmla="*/ 785 h 4027"/>
                    <a:gd name="T4" fmla="*/ 0 w 4109"/>
                    <a:gd name="T5" fmla="*/ 928 h 4027"/>
                    <a:gd name="T6" fmla="*/ 0 w 4109"/>
                    <a:gd name="T7" fmla="*/ 1570 h 4027"/>
                    <a:gd name="T8" fmla="*/ 0 w 4109"/>
                    <a:gd name="T9" fmla="*/ 1621 h 4027"/>
                    <a:gd name="T10" fmla="*/ 0 w 4109"/>
                    <a:gd name="T11" fmla="*/ 1658 h 4027"/>
                    <a:gd name="T12" fmla="*/ 4109 w 4109"/>
                    <a:gd name="T13" fmla="*/ 4027 h 4027"/>
                    <a:gd name="T14" fmla="*/ 4109 w 4109"/>
                    <a:gd name="T15" fmla="*/ 3990 h 4027"/>
                    <a:gd name="T16" fmla="*/ 4109 w 4109"/>
                    <a:gd name="T17" fmla="*/ 3939 h 4027"/>
                    <a:gd name="T18" fmla="*/ 4109 w 4109"/>
                    <a:gd name="T19" fmla="*/ 3297 h 4027"/>
                    <a:gd name="T20" fmla="*/ 4109 w 4109"/>
                    <a:gd name="T21" fmla="*/ 3154 h 4027"/>
                    <a:gd name="T22" fmla="*/ 4109 w 4109"/>
                    <a:gd name="T23" fmla="*/ 2368 h 4027"/>
                    <a:gd name="T24" fmla="*/ 0 w 4109"/>
                    <a:gd name="T25" fmla="*/ 0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09" h="4027">
                      <a:moveTo>
                        <a:pt x="0" y="0"/>
                      </a:moveTo>
                      <a:lnTo>
                        <a:pt x="0" y="785"/>
                      </a:lnTo>
                      <a:lnTo>
                        <a:pt x="0" y="928"/>
                      </a:lnTo>
                      <a:lnTo>
                        <a:pt x="0" y="1570"/>
                      </a:lnTo>
                      <a:lnTo>
                        <a:pt x="0" y="1621"/>
                      </a:lnTo>
                      <a:lnTo>
                        <a:pt x="0" y="1658"/>
                      </a:lnTo>
                      <a:lnTo>
                        <a:pt x="4109" y="4027"/>
                      </a:lnTo>
                      <a:lnTo>
                        <a:pt x="4109" y="3990"/>
                      </a:lnTo>
                      <a:lnTo>
                        <a:pt x="4109" y="3939"/>
                      </a:lnTo>
                      <a:lnTo>
                        <a:pt x="4109" y="3297"/>
                      </a:lnTo>
                      <a:lnTo>
                        <a:pt x="4109" y="3154"/>
                      </a:lnTo>
                      <a:lnTo>
                        <a:pt x="4109" y="2368"/>
                      </a:lnTo>
                      <a:lnTo>
                        <a:pt x="0" y="0"/>
                      </a:lnTo>
                      <a:close/>
                    </a:path>
                  </a:pathLst>
                </a:cu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44" name="Freeform 136">
                  <a:extLst>
                    <a:ext uri="{FF2B5EF4-FFF2-40B4-BE49-F238E27FC236}">
                      <a16:creationId xmlns:a16="http://schemas.microsoft.com/office/drawing/2014/main" id="{EF6C79D6-CB6C-1489-C01F-479E04724B2A}"/>
                    </a:ext>
                  </a:extLst>
                </p:cNvPr>
                <p:cNvSpPr>
                  <a:spLocks/>
                </p:cNvSpPr>
                <p:nvPr/>
              </p:nvSpPr>
              <p:spPr bwMode="auto">
                <a:xfrm>
                  <a:off x="10288585" y="1845990"/>
                  <a:ext cx="648982" cy="894583"/>
                </a:xfrm>
                <a:custGeom>
                  <a:avLst/>
                  <a:gdLst>
                    <a:gd name="T0" fmla="*/ 0 w 1742"/>
                    <a:gd name="T1" fmla="*/ 1008 h 2405"/>
                    <a:gd name="T2" fmla="*/ 0 w 1742"/>
                    <a:gd name="T3" fmla="*/ 2405 h 2405"/>
                    <a:gd name="T4" fmla="*/ 151 w 1742"/>
                    <a:gd name="T5" fmla="*/ 2317 h 2405"/>
                    <a:gd name="T6" fmla="*/ 151 w 1742"/>
                    <a:gd name="T7" fmla="*/ 1094 h 2405"/>
                    <a:gd name="T8" fmla="*/ 1742 w 1742"/>
                    <a:gd name="T9" fmla="*/ 174 h 2405"/>
                    <a:gd name="T10" fmla="*/ 1742 w 1742"/>
                    <a:gd name="T11" fmla="*/ 0 h 2405"/>
                    <a:gd name="T12" fmla="*/ 0 w 1742"/>
                    <a:gd name="T13" fmla="*/ 1008 h 2405"/>
                  </a:gdLst>
                  <a:ahLst/>
                  <a:cxnLst>
                    <a:cxn ang="0">
                      <a:pos x="T0" y="T1"/>
                    </a:cxn>
                    <a:cxn ang="0">
                      <a:pos x="T2" y="T3"/>
                    </a:cxn>
                    <a:cxn ang="0">
                      <a:pos x="T4" y="T5"/>
                    </a:cxn>
                    <a:cxn ang="0">
                      <a:pos x="T6" y="T7"/>
                    </a:cxn>
                    <a:cxn ang="0">
                      <a:pos x="T8" y="T9"/>
                    </a:cxn>
                    <a:cxn ang="0">
                      <a:pos x="T10" y="T11"/>
                    </a:cxn>
                    <a:cxn ang="0">
                      <a:pos x="T12" y="T13"/>
                    </a:cxn>
                  </a:cxnLst>
                  <a:rect l="0" t="0" r="r" b="b"/>
                  <a:pathLst>
                    <a:path w="1742" h="2405">
                      <a:moveTo>
                        <a:pt x="0" y="1008"/>
                      </a:moveTo>
                      <a:lnTo>
                        <a:pt x="0" y="2405"/>
                      </a:lnTo>
                      <a:lnTo>
                        <a:pt x="151" y="2317"/>
                      </a:lnTo>
                      <a:lnTo>
                        <a:pt x="151" y="1094"/>
                      </a:lnTo>
                      <a:lnTo>
                        <a:pt x="1742" y="174"/>
                      </a:lnTo>
                      <a:lnTo>
                        <a:pt x="1742" y="0"/>
                      </a:lnTo>
                      <a:lnTo>
                        <a:pt x="0" y="1008"/>
                      </a:lnTo>
                      <a:close/>
                    </a:path>
                  </a:pathLst>
                </a:custGeom>
                <a:solidFill>
                  <a:srgbClr val="373435">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34" name="Freeform 93">
              <a:extLst>
                <a:ext uri="{FF2B5EF4-FFF2-40B4-BE49-F238E27FC236}">
                  <a16:creationId xmlns:a16="http://schemas.microsoft.com/office/drawing/2014/main" id="{FDC5B0A3-DE1B-A618-22B3-5B6F71B87005}"/>
                </a:ext>
              </a:extLst>
            </p:cNvPr>
            <p:cNvSpPr>
              <a:spLocks/>
            </p:cNvSpPr>
            <p:nvPr/>
          </p:nvSpPr>
          <p:spPr bwMode="auto">
            <a:xfrm>
              <a:off x="8731623" y="893355"/>
              <a:ext cx="2272927" cy="1311361"/>
            </a:xfrm>
            <a:custGeom>
              <a:avLst/>
              <a:gdLst>
                <a:gd name="T0" fmla="*/ 0 w 6109"/>
                <a:gd name="T1" fmla="*/ 1155 h 3525"/>
                <a:gd name="T2" fmla="*/ 2000 w 6109"/>
                <a:gd name="T3" fmla="*/ 0 h 3525"/>
                <a:gd name="T4" fmla="*/ 6109 w 6109"/>
                <a:gd name="T5" fmla="*/ 2369 h 3525"/>
                <a:gd name="T6" fmla="*/ 4109 w 6109"/>
                <a:gd name="T7" fmla="*/ 3525 h 3525"/>
                <a:gd name="T8" fmla="*/ 0 w 6109"/>
                <a:gd name="T9" fmla="*/ 1155 h 3525"/>
              </a:gdLst>
              <a:ahLst/>
              <a:cxnLst>
                <a:cxn ang="0">
                  <a:pos x="T0" y="T1"/>
                </a:cxn>
                <a:cxn ang="0">
                  <a:pos x="T2" y="T3"/>
                </a:cxn>
                <a:cxn ang="0">
                  <a:pos x="T4" y="T5"/>
                </a:cxn>
                <a:cxn ang="0">
                  <a:pos x="T6" y="T7"/>
                </a:cxn>
                <a:cxn ang="0">
                  <a:pos x="T8" y="T9"/>
                </a:cxn>
              </a:cxnLst>
              <a:rect l="0" t="0" r="r" b="b"/>
              <a:pathLst>
                <a:path w="6109" h="3525">
                  <a:moveTo>
                    <a:pt x="0" y="1155"/>
                  </a:moveTo>
                  <a:lnTo>
                    <a:pt x="2000" y="0"/>
                  </a:lnTo>
                  <a:lnTo>
                    <a:pt x="6109" y="2369"/>
                  </a:lnTo>
                  <a:lnTo>
                    <a:pt x="4109" y="3525"/>
                  </a:lnTo>
                  <a:lnTo>
                    <a:pt x="0" y="115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130">
              <a:extLst>
                <a:ext uri="{FF2B5EF4-FFF2-40B4-BE49-F238E27FC236}">
                  <a16:creationId xmlns:a16="http://schemas.microsoft.com/office/drawing/2014/main" id="{E2535DF3-1E73-460B-76C5-C70E4E40DDC8}"/>
                </a:ext>
              </a:extLst>
            </p:cNvPr>
            <p:cNvSpPr>
              <a:spLocks/>
            </p:cNvSpPr>
            <p:nvPr/>
          </p:nvSpPr>
          <p:spPr bwMode="auto">
            <a:xfrm>
              <a:off x="7985888" y="2371427"/>
              <a:ext cx="1528681" cy="1498910"/>
            </a:xfrm>
            <a:custGeom>
              <a:avLst/>
              <a:gdLst>
                <a:gd name="T0" fmla="*/ 0 w 4110"/>
                <a:gd name="T1" fmla="*/ 0 h 4027"/>
                <a:gd name="T2" fmla="*/ 0 w 4110"/>
                <a:gd name="T3" fmla="*/ 786 h 4027"/>
                <a:gd name="T4" fmla="*/ 0 w 4110"/>
                <a:gd name="T5" fmla="*/ 835 h 4027"/>
                <a:gd name="T6" fmla="*/ 0 w 4110"/>
                <a:gd name="T7" fmla="*/ 1570 h 4027"/>
                <a:gd name="T8" fmla="*/ 0 w 4110"/>
                <a:gd name="T9" fmla="*/ 1622 h 4027"/>
                <a:gd name="T10" fmla="*/ 0 w 4110"/>
                <a:gd name="T11" fmla="*/ 1658 h 4027"/>
                <a:gd name="T12" fmla="*/ 4110 w 4110"/>
                <a:gd name="T13" fmla="*/ 4027 h 4027"/>
                <a:gd name="T14" fmla="*/ 4110 w 4110"/>
                <a:gd name="T15" fmla="*/ 3991 h 4027"/>
                <a:gd name="T16" fmla="*/ 4110 w 4110"/>
                <a:gd name="T17" fmla="*/ 3939 h 4027"/>
                <a:gd name="T18" fmla="*/ 4110 w 4110"/>
                <a:gd name="T19" fmla="*/ 3204 h 4027"/>
                <a:gd name="T20" fmla="*/ 4110 w 4110"/>
                <a:gd name="T21" fmla="*/ 3155 h 4027"/>
                <a:gd name="T22" fmla="*/ 4110 w 4110"/>
                <a:gd name="T23" fmla="*/ 2369 h 4027"/>
                <a:gd name="T24" fmla="*/ 0 w 4110"/>
                <a:gd name="T25" fmla="*/ 0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0" h="4027">
                  <a:moveTo>
                    <a:pt x="0" y="0"/>
                  </a:moveTo>
                  <a:lnTo>
                    <a:pt x="0" y="786"/>
                  </a:lnTo>
                  <a:lnTo>
                    <a:pt x="0" y="835"/>
                  </a:lnTo>
                  <a:lnTo>
                    <a:pt x="0" y="1570"/>
                  </a:lnTo>
                  <a:lnTo>
                    <a:pt x="0" y="1622"/>
                  </a:lnTo>
                  <a:lnTo>
                    <a:pt x="0" y="1658"/>
                  </a:lnTo>
                  <a:lnTo>
                    <a:pt x="4110" y="4027"/>
                  </a:lnTo>
                  <a:lnTo>
                    <a:pt x="4110" y="3991"/>
                  </a:lnTo>
                  <a:lnTo>
                    <a:pt x="4110" y="3939"/>
                  </a:lnTo>
                  <a:lnTo>
                    <a:pt x="4110" y="3204"/>
                  </a:lnTo>
                  <a:lnTo>
                    <a:pt x="4110" y="3155"/>
                  </a:lnTo>
                  <a:lnTo>
                    <a:pt x="4110" y="2369"/>
                  </a:lnTo>
                  <a:lnTo>
                    <a:pt x="0"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25">
              <a:extLst>
                <a:ext uri="{FF2B5EF4-FFF2-40B4-BE49-F238E27FC236}">
                  <a16:creationId xmlns:a16="http://schemas.microsoft.com/office/drawing/2014/main" id="{9AF66B2A-DAC9-0822-D0FE-A0C1745E2249}"/>
                </a:ext>
              </a:extLst>
            </p:cNvPr>
            <p:cNvSpPr>
              <a:spLocks/>
            </p:cNvSpPr>
            <p:nvPr/>
          </p:nvSpPr>
          <p:spPr bwMode="auto">
            <a:xfrm>
              <a:off x="7241642" y="3419325"/>
              <a:ext cx="1528681" cy="1497422"/>
            </a:xfrm>
            <a:custGeom>
              <a:avLst/>
              <a:gdLst>
                <a:gd name="T0" fmla="*/ 0 w 4111"/>
                <a:gd name="T1" fmla="*/ 0 h 4028"/>
                <a:gd name="T2" fmla="*/ 0 w 4111"/>
                <a:gd name="T3" fmla="*/ 786 h 4028"/>
                <a:gd name="T4" fmla="*/ 0 w 4111"/>
                <a:gd name="T5" fmla="*/ 836 h 4028"/>
                <a:gd name="T6" fmla="*/ 0 w 4111"/>
                <a:gd name="T7" fmla="*/ 1570 h 4028"/>
                <a:gd name="T8" fmla="*/ 0 w 4111"/>
                <a:gd name="T9" fmla="*/ 1622 h 4028"/>
                <a:gd name="T10" fmla="*/ 0 w 4111"/>
                <a:gd name="T11" fmla="*/ 1659 h 4028"/>
                <a:gd name="T12" fmla="*/ 4111 w 4111"/>
                <a:gd name="T13" fmla="*/ 4028 h 4028"/>
                <a:gd name="T14" fmla="*/ 4111 w 4111"/>
                <a:gd name="T15" fmla="*/ 3990 h 4028"/>
                <a:gd name="T16" fmla="*/ 4111 w 4111"/>
                <a:gd name="T17" fmla="*/ 3939 h 4028"/>
                <a:gd name="T18" fmla="*/ 4111 w 4111"/>
                <a:gd name="T19" fmla="*/ 3205 h 4028"/>
                <a:gd name="T20" fmla="*/ 4111 w 4111"/>
                <a:gd name="T21" fmla="*/ 3155 h 4028"/>
                <a:gd name="T22" fmla="*/ 4111 w 4111"/>
                <a:gd name="T23" fmla="*/ 2369 h 4028"/>
                <a:gd name="T24" fmla="*/ 0 w 4111"/>
                <a:gd name="T25" fmla="*/ 0 h 4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1" h="4028">
                  <a:moveTo>
                    <a:pt x="0" y="0"/>
                  </a:moveTo>
                  <a:lnTo>
                    <a:pt x="0" y="786"/>
                  </a:lnTo>
                  <a:lnTo>
                    <a:pt x="0" y="836"/>
                  </a:lnTo>
                  <a:lnTo>
                    <a:pt x="0" y="1570"/>
                  </a:lnTo>
                  <a:lnTo>
                    <a:pt x="0" y="1622"/>
                  </a:lnTo>
                  <a:lnTo>
                    <a:pt x="0" y="1659"/>
                  </a:lnTo>
                  <a:lnTo>
                    <a:pt x="4111" y="4028"/>
                  </a:lnTo>
                  <a:lnTo>
                    <a:pt x="4111" y="3990"/>
                  </a:lnTo>
                  <a:lnTo>
                    <a:pt x="4111" y="3939"/>
                  </a:lnTo>
                  <a:lnTo>
                    <a:pt x="4111" y="3205"/>
                  </a:lnTo>
                  <a:lnTo>
                    <a:pt x="4111" y="3155"/>
                  </a:lnTo>
                  <a:lnTo>
                    <a:pt x="4111" y="2369"/>
                  </a:lnTo>
                  <a:lnTo>
                    <a:pt x="0" y="0"/>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6208" name="Picture 6207" descr="A logo with text on it&#10;&#10;Description automatically generated">
            <a:extLst>
              <a:ext uri="{FF2B5EF4-FFF2-40B4-BE49-F238E27FC236}">
                <a16:creationId xmlns:a16="http://schemas.microsoft.com/office/drawing/2014/main" id="{10A913AA-5301-96DA-4E8D-8E2C9A37A880}"/>
              </a:ext>
            </a:extLst>
          </p:cNvPr>
          <p:cNvPicPr>
            <a:picLocks noChangeAspect="1"/>
          </p:cNvPicPr>
          <p:nvPr/>
        </p:nvPicPr>
        <p:blipFill>
          <a:blip r:embed="rId9">
            <a:alphaModFix amt="37000"/>
            <a:extLst>
              <a:ext uri="{28A0092B-C50C-407E-A947-70E740481C1C}">
                <a14:useLocalDpi xmlns:a14="http://schemas.microsoft.com/office/drawing/2010/main" val="0"/>
              </a:ext>
            </a:extLst>
          </a:blip>
          <a:stretch>
            <a:fillRect/>
          </a:stretch>
        </p:blipFill>
        <p:spPr>
          <a:xfrm>
            <a:off x="11559599" y="126460"/>
            <a:ext cx="478238" cy="369332"/>
          </a:xfrm>
          <a:prstGeom prst="rect">
            <a:avLst/>
          </a:prstGeom>
        </p:spPr>
      </p:pic>
    </p:spTree>
    <p:extLst>
      <p:ext uri="{BB962C8B-B14F-4D97-AF65-F5344CB8AC3E}">
        <p14:creationId xmlns:p14="http://schemas.microsoft.com/office/powerpoint/2010/main" val="166919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6A026DDA-D453-C048-CE34-A649DF9BDBD5}"/>
              </a:ext>
            </a:extLst>
          </p:cNvPr>
          <p:cNvSpPr txBox="1"/>
          <p:nvPr/>
        </p:nvSpPr>
        <p:spPr>
          <a:xfrm>
            <a:off x="434394" y="1955883"/>
            <a:ext cx="3604778" cy="4555093"/>
          </a:xfrm>
          <a:prstGeom prst="rect">
            <a:avLst/>
          </a:prstGeom>
          <a:noFill/>
          <a:ln w="3175">
            <a:solidFill>
              <a:schemeClr val="tx1"/>
            </a:solidFill>
          </a:ln>
        </p:spPr>
        <p:txBody>
          <a:bodyPr wrap="square">
            <a:spAutoFit/>
          </a:bodyPr>
          <a:lstStyle/>
          <a:p>
            <a:r>
              <a:rPr lang="en-US" sz="2000" b="1" dirty="0">
                <a:solidFill>
                  <a:schemeClr val="accent6">
                    <a:lumMod val="75000"/>
                  </a:schemeClr>
                </a:solidFill>
              </a:rPr>
              <a:t>4. Choice and Autonomy</a:t>
            </a:r>
          </a:p>
          <a:p>
            <a:r>
              <a:rPr lang="en-US" b="1" dirty="0"/>
              <a:t>Choice Boards</a:t>
            </a:r>
            <a:br>
              <a:rPr lang="en-US" b="1" dirty="0"/>
            </a:br>
            <a:r>
              <a:rPr lang="en-US" dirty="0"/>
              <a:t>Offer a variety of assignment options (e.g., essays, videos, presentations) within modules. Allowing students to choose how they demonstrate their understanding increases ownership of their learning.</a:t>
            </a:r>
            <a:br>
              <a:rPr lang="en-US" dirty="0"/>
            </a:br>
            <a:endParaRPr lang="en-US" dirty="0"/>
          </a:p>
          <a:p>
            <a:r>
              <a:rPr lang="en-US" b="1" dirty="0"/>
              <a:t>Flexible Pathways</a:t>
            </a:r>
            <a:br>
              <a:rPr lang="en-US" b="1" dirty="0"/>
            </a:br>
            <a:r>
              <a:rPr lang="en-US" dirty="0"/>
              <a:t>Use </a:t>
            </a:r>
            <a:r>
              <a:rPr lang="en-US" b="1" dirty="0"/>
              <a:t>Modules</a:t>
            </a:r>
            <a:r>
              <a:rPr lang="en-US" dirty="0"/>
              <a:t> to provide pathways for students to select activities that align with their interests and learning preferences.</a:t>
            </a:r>
            <a:br>
              <a:rPr lang="en-US" sz="1800" dirty="0"/>
            </a:br>
            <a:endParaRPr lang="en-US" sz="1800" dirty="0"/>
          </a:p>
        </p:txBody>
      </p:sp>
      <p:sp>
        <p:nvSpPr>
          <p:cNvPr id="2" name="Title 1">
            <a:extLst>
              <a:ext uri="{FF2B5EF4-FFF2-40B4-BE49-F238E27FC236}">
                <a16:creationId xmlns:a16="http://schemas.microsoft.com/office/drawing/2014/main" id="{1AB1A793-D1AE-F9A8-571F-41E08B634AC6}"/>
              </a:ext>
            </a:extLst>
          </p:cNvPr>
          <p:cNvSpPr>
            <a:spLocks noGrp="1"/>
          </p:cNvSpPr>
          <p:nvPr>
            <p:ph type="title"/>
          </p:nvPr>
        </p:nvSpPr>
        <p:spPr>
          <a:xfrm>
            <a:off x="444116" y="116733"/>
            <a:ext cx="10515600" cy="1087849"/>
          </a:xfrm>
        </p:spPr>
        <p:txBody>
          <a:bodyPr>
            <a:normAutofit fontScale="90000"/>
          </a:bodyPr>
          <a:lstStyle/>
          <a:p>
            <a:pPr marL="0" marR="0">
              <a:lnSpc>
                <a:spcPct val="100000"/>
              </a:lnSpc>
              <a:spcBef>
                <a:spcPts val="0"/>
              </a:spcBef>
              <a:spcAft>
                <a:spcPts val="800"/>
              </a:spcAft>
            </a:pPr>
            <a:r>
              <a:rPr lang="en-US" sz="1800" b="1" kern="0" dirty="0">
                <a:effectLst/>
                <a:latin typeface="+mn-lt"/>
                <a:ea typeface="Times New Roman" panose="02020603050405020304" pitchFamily="18" charset="0"/>
                <a:cs typeface="Times New Roman" panose="02020603050405020304" pitchFamily="18" charset="0"/>
              </a:rPr>
              <a:t>Principle 1#</a:t>
            </a:r>
            <a:r>
              <a:rPr lang="en-US" sz="3600" b="1" kern="0" dirty="0">
                <a:effectLst/>
                <a:latin typeface="+mn-lt"/>
                <a:ea typeface="Times New Roman" panose="02020603050405020304" pitchFamily="18" charset="0"/>
                <a:cs typeface="Times New Roman" panose="02020603050405020304" pitchFamily="18" charset="0"/>
              </a:rPr>
              <a:t> </a:t>
            </a:r>
            <a:br>
              <a:rPr lang="en-US" sz="3600" b="1" kern="0" dirty="0">
                <a:effectLst/>
                <a:latin typeface="+mn-lt"/>
                <a:ea typeface="Times New Roman" panose="02020603050405020304" pitchFamily="18" charset="0"/>
                <a:cs typeface="Times New Roman" panose="02020603050405020304" pitchFamily="18" charset="0"/>
              </a:rPr>
            </a:br>
            <a:r>
              <a:rPr lang="en-US" sz="3600" b="1" kern="0" dirty="0">
                <a:solidFill>
                  <a:srgbClr val="0070C0"/>
                </a:solidFill>
                <a:effectLst/>
                <a:latin typeface="+mn-lt"/>
                <a:ea typeface="Times New Roman" panose="02020603050405020304" pitchFamily="18" charset="0"/>
                <a:cs typeface="Times New Roman" panose="02020603050405020304" pitchFamily="18" charset="0"/>
              </a:rPr>
              <a:t>What Does Engagement in Canvas Look Like?</a:t>
            </a:r>
            <a:endParaRPr lang="en-US" sz="3600" kern="100" dirty="0">
              <a:solidFill>
                <a:srgbClr val="0070C0"/>
              </a:solidFill>
              <a:effectLst/>
              <a:latin typeface="+mn-lt"/>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39AD3F05-4DA4-7191-8B1D-DABFB3525EB8}"/>
              </a:ext>
            </a:extLst>
          </p:cNvPr>
          <p:cNvSpPr txBox="1"/>
          <p:nvPr/>
        </p:nvSpPr>
        <p:spPr>
          <a:xfrm>
            <a:off x="4022493" y="1955307"/>
            <a:ext cx="3827732" cy="4555093"/>
          </a:xfrm>
          <a:prstGeom prst="rect">
            <a:avLst/>
          </a:prstGeom>
          <a:noFill/>
          <a:ln w="3175">
            <a:solidFill>
              <a:schemeClr val="tx1"/>
            </a:solidFill>
          </a:ln>
        </p:spPr>
        <p:txBody>
          <a:bodyPr wrap="square">
            <a:spAutoFit/>
          </a:bodyPr>
          <a:lstStyle/>
          <a:p>
            <a:r>
              <a:rPr lang="en-US" sz="2000" b="1" dirty="0">
                <a:solidFill>
                  <a:schemeClr val="accent6">
                    <a:lumMod val="75000"/>
                  </a:schemeClr>
                </a:solidFill>
              </a:rPr>
              <a:t>5. Interactive Content</a:t>
            </a:r>
            <a:br>
              <a:rPr lang="en-US" sz="2000" b="1" dirty="0">
                <a:solidFill>
                  <a:schemeClr val="accent6">
                    <a:lumMod val="75000"/>
                  </a:schemeClr>
                </a:solidFill>
              </a:rPr>
            </a:br>
            <a:br>
              <a:rPr lang="en-US" sz="1800" b="1" dirty="0"/>
            </a:br>
            <a:r>
              <a:rPr lang="en-US" sz="1800" b="1" dirty="0"/>
              <a:t>Canvas Studio: </a:t>
            </a:r>
            <a:r>
              <a:rPr lang="en-US" sz="1800" dirty="0"/>
              <a:t>Utilize Canvas Studio to create and share interactive video content, including embedded quizzes to engage students during the viewing process.</a:t>
            </a:r>
          </a:p>
          <a:p>
            <a:endParaRPr lang="en-US" sz="1800" dirty="0"/>
          </a:p>
          <a:p>
            <a:r>
              <a:rPr lang="en-US" sz="1800" b="1" dirty="0"/>
              <a:t>Interactive Activities: </a:t>
            </a:r>
            <a:r>
              <a:rPr lang="en-US" sz="1800" dirty="0"/>
              <a:t>Integrate interactive elements like quizzes, games, and branching scenarios that foster active engagement. Storyline, </a:t>
            </a:r>
            <a:r>
              <a:rPr lang="en-US" sz="1800" dirty="0">
                <a:hlinkClick r:id="rId3"/>
              </a:rPr>
              <a:t>H5P</a:t>
            </a:r>
            <a:r>
              <a:rPr lang="en-US" sz="1800" dirty="0"/>
              <a:t> etc.</a:t>
            </a:r>
          </a:p>
          <a:p>
            <a:endParaRPr lang="en-US" dirty="0"/>
          </a:p>
          <a:p>
            <a:endParaRPr lang="en-US" sz="1800" dirty="0"/>
          </a:p>
          <a:p>
            <a:endParaRPr lang="en-US" sz="1800" dirty="0"/>
          </a:p>
        </p:txBody>
      </p:sp>
      <p:sp>
        <p:nvSpPr>
          <p:cNvPr id="25" name="TextBox 24">
            <a:extLst>
              <a:ext uri="{FF2B5EF4-FFF2-40B4-BE49-F238E27FC236}">
                <a16:creationId xmlns:a16="http://schemas.microsoft.com/office/drawing/2014/main" id="{D5E94586-6888-F23B-F374-7F0AF740B2AF}"/>
              </a:ext>
            </a:extLst>
          </p:cNvPr>
          <p:cNvSpPr txBox="1"/>
          <p:nvPr/>
        </p:nvSpPr>
        <p:spPr>
          <a:xfrm>
            <a:off x="7850225" y="1954731"/>
            <a:ext cx="3907387" cy="4555093"/>
          </a:xfrm>
          <a:prstGeom prst="rect">
            <a:avLst/>
          </a:prstGeom>
          <a:noFill/>
          <a:ln w="3175">
            <a:solidFill>
              <a:schemeClr val="tx1"/>
            </a:solidFill>
          </a:ln>
        </p:spPr>
        <p:txBody>
          <a:bodyPr wrap="square">
            <a:spAutoFit/>
          </a:bodyPr>
          <a:lstStyle/>
          <a:p>
            <a:r>
              <a:rPr lang="en-US" sz="2000" b="1" dirty="0">
                <a:solidFill>
                  <a:schemeClr val="accent6">
                    <a:lumMod val="75000"/>
                  </a:schemeClr>
                </a:solidFill>
              </a:rPr>
              <a:t>6. Timely Feedback</a:t>
            </a:r>
            <a:br>
              <a:rPr lang="en-US" sz="2000" b="1" dirty="0">
                <a:solidFill>
                  <a:schemeClr val="accent6">
                    <a:lumMod val="75000"/>
                  </a:schemeClr>
                </a:solidFill>
              </a:rPr>
            </a:br>
            <a:br>
              <a:rPr lang="en-US" sz="1800" b="1" dirty="0"/>
            </a:br>
            <a:r>
              <a:rPr lang="en-US" sz="1800" b="1" dirty="0"/>
              <a:t>Rubrics</a:t>
            </a:r>
            <a:br>
              <a:rPr lang="en-US" b="1" dirty="0"/>
            </a:br>
            <a:r>
              <a:rPr lang="en-US" dirty="0"/>
              <a:t>Use clear rubrics for assignments that outline expectations and provide structured feedback. This helps students understand how to improve and fosters continuous engagement.</a:t>
            </a:r>
            <a:br>
              <a:rPr lang="en-US" dirty="0"/>
            </a:br>
            <a:br>
              <a:rPr lang="en-US" sz="1800" dirty="0"/>
            </a:br>
            <a:r>
              <a:rPr lang="en-US" sz="1800" b="1" dirty="0"/>
              <a:t>Peer Reviews</a:t>
            </a:r>
            <a:br>
              <a:rPr lang="en-US" b="1" dirty="0"/>
            </a:br>
            <a:r>
              <a:rPr lang="en-US" dirty="0"/>
              <a:t>Incorporate peer review assignments, where students can give and receive constructive feedback, encouraging collaboration and engagement </a:t>
            </a:r>
            <a:br>
              <a:rPr lang="en-US" dirty="0"/>
            </a:br>
            <a:r>
              <a:rPr lang="en-US" dirty="0"/>
              <a:t>with course materials.</a:t>
            </a:r>
            <a:br>
              <a:rPr lang="en-US" dirty="0"/>
            </a:br>
            <a:endParaRPr lang="en-US" dirty="0"/>
          </a:p>
        </p:txBody>
      </p:sp>
      <p:sp>
        <p:nvSpPr>
          <p:cNvPr id="5" name="TextBox 4">
            <a:extLst>
              <a:ext uri="{FF2B5EF4-FFF2-40B4-BE49-F238E27FC236}">
                <a16:creationId xmlns:a16="http://schemas.microsoft.com/office/drawing/2014/main" id="{6D830176-8EF6-6D5B-FAC9-D3A999527CE7}"/>
              </a:ext>
            </a:extLst>
          </p:cNvPr>
          <p:cNvSpPr txBox="1"/>
          <p:nvPr/>
        </p:nvSpPr>
        <p:spPr>
          <a:xfrm>
            <a:off x="453844" y="1269777"/>
            <a:ext cx="11303768" cy="369332"/>
          </a:xfrm>
          <a:prstGeom prst="rect">
            <a:avLst/>
          </a:prstGeom>
          <a:noFill/>
        </p:spPr>
        <p:txBody>
          <a:bodyPr wrap="square">
            <a:spAutoFit/>
          </a:bodyPr>
          <a:lstStyle/>
          <a:p>
            <a:r>
              <a:rPr lang="en-US" b="0" i="0" dirty="0">
                <a:solidFill>
                  <a:srgbClr val="111111"/>
                </a:solidFill>
                <a:effectLst/>
                <a:latin typeface="-apple-system"/>
              </a:rPr>
              <a:t>This principle is about tapping into students’ interests, offering appropriate challenges, and increasing motivation.</a:t>
            </a:r>
            <a:endParaRPr lang="en-US" dirty="0"/>
          </a:p>
        </p:txBody>
      </p:sp>
      <p:sp>
        <p:nvSpPr>
          <p:cNvPr id="6" name="Rectangle 5">
            <a:extLst>
              <a:ext uri="{FF2B5EF4-FFF2-40B4-BE49-F238E27FC236}">
                <a16:creationId xmlns:a16="http://schemas.microsoft.com/office/drawing/2014/main" id="{875EC5E8-A05F-D78E-E1B2-AFEAFF583784}"/>
              </a:ext>
            </a:extLst>
          </p:cNvPr>
          <p:cNvSpPr/>
          <p:nvPr/>
        </p:nvSpPr>
        <p:spPr>
          <a:xfrm>
            <a:off x="0" y="6770451"/>
            <a:ext cx="12192000" cy="87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178338D-F9F7-2C19-F8EA-A216374914A9}"/>
              </a:ext>
            </a:extLst>
          </p:cNvPr>
          <p:cNvGrpSpPr/>
          <p:nvPr/>
        </p:nvGrpSpPr>
        <p:grpSpPr>
          <a:xfrm>
            <a:off x="9598030" y="348176"/>
            <a:ext cx="750528" cy="844468"/>
            <a:chOff x="6497397" y="893355"/>
            <a:chExt cx="4507153" cy="5071290"/>
          </a:xfrm>
        </p:grpSpPr>
        <p:grpSp>
          <p:nvGrpSpPr>
            <p:cNvPr id="8" name="Group 7">
              <a:extLst>
                <a:ext uri="{FF2B5EF4-FFF2-40B4-BE49-F238E27FC236}">
                  <a16:creationId xmlns:a16="http://schemas.microsoft.com/office/drawing/2014/main" id="{91F737BB-75E4-4213-DC67-952609380162}"/>
                </a:ext>
              </a:extLst>
            </p:cNvPr>
            <p:cNvGrpSpPr/>
            <p:nvPr/>
          </p:nvGrpSpPr>
          <p:grpSpPr>
            <a:xfrm>
              <a:off x="6497397" y="926102"/>
              <a:ext cx="4507153" cy="5038543"/>
              <a:chOff x="6497397" y="926102"/>
              <a:chExt cx="4507153" cy="5038543"/>
            </a:xfrm>
          </p:grpSpPr>
          <p:sp>
            <p:nvSpPr>
              <p:cNvPr id="13" name="Freeform 51">
                <a:extLst>
                  <a:ext uri="{FF2B5EF4-FFF2-40B4-BE49-F238E27FC236}">
                    <a16:creationId xmlns:a16="http://schemas.microsoft.com/office/drawing/2014/main" id="{420057B9-E6ED-9CEF-881F-7DFDB822A395}"/>
                  </a:ext>
                </a:extLst>
              </p:cNvPr>
              <p:cNvSpPr>
                <a:spLocks/>
              </p:cNvSpPr>
              <p:nvPr/>
            </p:nvSpPr>
            <p:spPr bwMode="auto">
              <a:xfrm>
                <a:off x="6497397" y="2777785"/>
                <a:ext cx="3887940" cy="2143428"/>
              </a:xfrm>
              <a:custGeom>
                <a:avLst/>
                <a:gdLst>
                  <a:gd name="T0" fmla="*/ 0 w 10446"/>
                  <a:gd name="T1" fmla="*/ 4626 h 5761"/>
                  <a:gd name="T2" fmla="*/ 7999 w 10446"/>
                  <a:gd name="T3" fmla="*/ 0 h 5761"/>
                  <a:gd name="T4" fmla="*/ 10446 w 10446"/>
                  <a:gd name="T5" fmla="*/ 1408 h 5761"/>
                  <a:gd name="T6" fmla="*/ 1965 w 10446"/>
                  <a:gd name="T7" fmla="*/ 5761 h 5761"/>
                  <a:gd name="T8" fmla="*/ 0 w 10446"/>
                  <a:gd name="T9" fmla="*/ 4626 h 5761"/>
                </a:gdLst>
                <a:ahLst/>
                <a:cxnLst>
                  <a:cxn ang="0">
                    <a:pos x="T0" y="T1"/>
                  </a:cxn>
                  <a:cxn ang="0">
                    <a:pos x="T2" y="T3"/>
                  </a:cxn>
                  <a:cxn ang="0">
                    <a:pos x="T4" y="T5"/>
                  </a:cxn>
                  <a:cxn ang="0">
                    <a:pos x="T6" y="T7"/>
                  </a:cxn>
                  <a:cxn ang="0">
                    <a:pos x="T8" y="T9"/>
                  </a:cxn>
                </a:cxnLst>
                <a:rect l="0" t="0" r="r" b="b"/>
                <a:pathLst>
                  <a:path w="10446" h="5761">
                    <a:moveTo>
                      <a:pt x="0" y="4626"/>
                    </a:moveTo>
                    <a:lnTo>
                      <a:pt x="7999" y="0"/>
                    </a:lnTo>
                    <a:lnTo>
                      <a:pt x="10446" y="1408"/>
                    </a:lnTo>
                    <a:lnTo>
                      <a:pt x="1965" y="5761"/>
                    </a:lnTo>
                    <a:lnTo>
                      <a:pt x="0" y="4626"/>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a:extLst>
                  <a:ext uri="{FF2B5EF4-FFF2-40B4-BE49-F238E27FC236}">
                    <a16:creationId xmlns:a16="http://schemas.microsoft.com/office/drawing/2014/main" id="{DCE0CC3F-BDE9-B929-2C49-D7FB81A614DE}"/>
                  </a:ext>
                </a:extLst>
              </p:cNvPr>
              <p:cNvGrpSpPr/>
              <p:nvPr/>
            </p:nvGrpSpPr>
            <p:grpSpPr>
              <a:xfrm>
                <a:off x="6497397" y="2745038"/>
                <a:ext cx="4507153" cy="3219607"/>
                <a:chOff x="6497397" y="2745038"/>
                <a:chExt cx="4507153" cy="3219607"/>
              </a:xfrm>
            </p:grpSpPr>
            <p:sp>
              <p:nvSpPr>
                <p:cNvPr id="86" name="Freeform 40">
                  <a:extLst>
                    <a:ext uri="{FF2B5EF4-FFF2-40B4-BE49-F238E27FC236}">
                      <a16:creationId xmlns:a16="http://schemas.microsoft.com/office/drawing/2014/main" id="{5CE09843-D501-08BC-A779-53C79F192825}"/>
                    </a:ext>
                  </a:extLst>
                </p:cNvPr>
                <p:cNvSpPr>
                  <a:spLocks/>
                </p:cNvSpPr>
                <p:nvPr/>
              </p:nvSpPr>
              <p:spPr bwMode="auto">
                <a:xfrm>
                  <a:off x="6497397" y="4035560"/>
                  <a:ext cx="2272927" cy="1929085"/>
                </a:xfrm>
                <a:custGeom>
                  <a:avLst/>
                  <a:gdLst>
                    <a:gd name="T0" fmla="*/ 6109 w 6109"/>
                    <a:gd name="T1" fmla="*/ 2370 h 5183"/>
                    <a:gd name="T2" fmla="*/ 1998 w 6109"/>
                    <a:gd name="T3" fmla="*/ 0 h 5183"/>
                    <a:gd name="T4" fmla="*/ 0 w 6109"/>
                    <a:gd name="T5" fmla="*/ 1156 h 5183"/>
                    <a:gd name="T6" fmla="*/ 0 w 6109"/>
                    <a:gd name="T7" fmla="*/ 1156 h 5183"/>
                    <a:gd name="T8" fmla="*/ 0 w 6109"/>
                    <a:gd name="T9" fmla="*/ 1942 h 5183"/>
                    <a:gd name="T10" fmla="*/ 0 w 6109"/>
                    <a:gd name="T11" fmla="*/ 2084 h 5183"/>
                    <a:gd name="T12" fmla="*/ 0 w 6109"/>
                    <a:gd name="T13" fmla="*/ 2726 h 5183"/>
                    <a:gd name="T14" fmla="*/ 0 w 6109"/>
                    <a:gd name="T15" fmla="*/ 2776 h 5183"/>
                    <a:gd name="T16" fmla="*/ 0 w 6109"/>
                    <a:gd name="T17" fmla="*/ 2814 h 5183"/>
                    <a:gd name="T18" fmla="*/ 4109 w 6109"/>
                    <a:gd name="T19" fmla="*/ 5183 h 5183"/>
                    <a:gd name="T20" fmla="*/ 4109 w 6109"/>
                    <a:gd name="T21" fmla="*/ 5145 h 5183"/>
                    <a:gd name="T22" fmla="*/ 4109 w 6109"/>
                    <a:gd name="T23" fmla="*/ 5095 h 5183"/>
                    <a:gd name="T24" fmla="*/ 4109 w 6109"/>
                    <a:gd name="T25" fmla="*/ 4453 h 5183"/>
                    <a:gd name="T26" fmla="*/ 4109 w 6109"/>
                    <a:gd name="T27" fmla="*/ 4311 h 5183"/>
                    <a:gd name="T28" fmla="*/ 4109 w 6109"/>
                    <a:gd name="T29" fmla="*/ 3525 h 5183"/>
                    <a:gd name="T30" fmla="*/ 4109 w 6109"/>
                    <a:gd name="T31" fmla="*/ 3525 h 5183"/>
                    <a:gd name="T32" fmla="*/ 6109 w 6109"/>
                    <a:gd name="T33" fmla="*/ 2370 h 5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09" h="5183">
                      <a:moveTo>
                        <a:pt x="6109" y="2370"/>
                      </a:moveTo>
                      <a:lnTo>
                        <a:pt x="1998" y="0"/>
                      </a:lnTo>
                      <a:lnTo>
                        <a:pt x="0" y="1156"/>
                      </a:lnTo>
                      <a:lnTo>
                        <a:pt x="0" y="1156"/>
                      </a:lnTo>
                      <a:lnTo>
                        <a:pt x="0" y="1942"/>
                      </a:lnTo>
                      <a:lnTo>
                        <a:pt x="0" y="2084"/>
                      </a:lnTo>
                      <a:lnTo>
                        <a:pt x="0" y="2726"/>
                      </a:lnTo>
                      <a:lnTo>
                        <a:pt x="0" y="2776"/>
                      </a:lnTo>
                      <a:lnTo>
                        <a:pt x="0" y="2814"/>
                      </a:lnTo>
                      <a:lnTo>
                        <a:pt x="4109" y="5183"/>
                      </a:lnTo>
                      <a:lnTo>
                        <a:pt x="4109" y="5145"/>
                      </a:lnTo>
                      <a:lnTo>
                        <a:pt x="4109" y="5095"/>
                      </a:lnTo>
                      <a:lnTo>
                        <a:pt x="4109" y="4453"/>
                      </a:lnTo>
                      <a:lnTo>
                        <a:pt x="4109" y="4311"/>
                      </a:lnTo>
                      <a:lnTo>
                        <a:pt x="4109" y="3525"/>
                      </a:lnTo>
                      <a:lnTo>
                        <a:pt x="4109" y="3525"/>
                      </a:lnTo>
                      <a:lnTo>
                        <a:pt x="6109" y="2370"/>
                      </a:lnTo>
                      <a:close/>
                    </a:path>
                  </a:pathLst>
                </a:custGeom>
                <a:solidFill>
                  <a:srgbClr val="3B50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41">
                  <a:extLst>
                    <a:ext uri="{FF2B5EF4-FFF2-40B4-BE49-F238E27FC236}">
                      <a16:creationId xmlns:a16="http://schemas.microsoft.com/office/drawing/2014/main" id="{F0F3E978-09DE-A2FD-BE7C-F96F34D9964A}"/>
                    </a:ext>
                  </a:extLst>
                </p:cNvPr>
                <p:cNvSpPr>
                  <a:spLocks/>
                </p:cNvSpPr>
                <p:nvPr/>
              </p:nvSpPr>
              <p:spPr bwMode="auto">
                <a:xfrm>
                  <a:off x="6497397" y="3431233"/>
                  <a:ext cx="4507152" cy="2500666"/>
                </a:xfrm>
                <a:custGeom>
                  <a:avLst/>
                  <a:gdLst>
                    <a:gd name="T0" fmla="*/ 0 w 12110"/>
                    <a:gd name="T1" fmla="*/ 4351 h 6720"/>
                    <a:gd name="T2" fmla="*/ 8480 w 12110"/>
                    <a:gd name="T3" fmla="*/ 0 h 6720"/>
                    <a:gd name="T4" fmla="*/ 12110 w 12110"/>
                    <a:gd name="T5" fmla="*/ 2096 h 6720"/>
                    <a:gd name="T6" fmla="*/ 4109 w 12110"/>
                    <a:gd name="T7" fmla="*/ 6720 h 6720"/>
                    <a:gd name="T8" fmla="*/ 0 w 12110"/>
                    <a:gd name="T9" fmla="*/ 4351 h 6720"/>
                  </a:gdLst>
                  <a:ahLst/>
                  <a:cxnLst>
                    <a:cxn ang="0">
                      <a:pos x="T0" y="T1"/>
                    </a:cxn>
                    <a:cxn ang="0">
                      <a:pos x="T2" y="T3"/>
                    </a:cxn>
                    <a:cxn ang="0">
                      <a:pos x="T4" y="T5"/>
                    </a:cxn>
                    <a:cxn ang="0">
                      <a:pos x="T6" y="T7"/>
                    </a:cxn>
                    <a:cxn ang="0">
                      <a:pos x="T8" y="T9"/>
                    </a:cxn>
                  </a:cxnLst>
                  <a:rect l="0" t="0" r="r" b="b"/>
                  <a:pathLst>
                    <a:path w="12110" h="6720">
                      <a:moveTo>
                        <a:pt x="0" y="4351"/>
                      </a:moveTo>
                      <a:lnTo>
                        <a:pt x="8480" y="0"/>
                      </a:lnTo>
                      <a:lnTo>
                        <a:pt x="12110" y="2096"/>
                      </a:lnTo>
                      <a:lnTo>
                        <a:pt x="4109" y="6720"/>
                      </a:lnTo>
                      <a:lnTo>
                        <a:pt x="0" y="4351"/>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42">
                  <a:extLst>
                    <a:ext uri="{FF2B5EF4-FFF2-40B4-BE49-F238E27FC236}">
                      <a16:creationId xmlns:a16="http://schemas.microsoft.com/office/drawing/2014/main" id="{80DB1E28-72E9-759D-F3F7-4ADBD1CB8257}"/>
                    </a:ext>
                  </a:extLst>
                </p:cNvPr>
                <p:cNvSpPr>
                  <a:spLocks/>
                </p:cNvSpPr>
                <p:nvPr/>
              </p:nvSpPr>
              <p:spPr bwMode="auto">
                <a:xfrm>
                  <a:off x="6497397" y="3429744"/>
                  <a:ext cx="4394027" cy="2438149"/>
                </a:xfrm>
                <a:custGeom>
                  <a:avLst/>
                  <a:gdLst>
                    <a:gd name="T0" fmla="*/ 0 w 11807"/>
                    <a:gd name="T1" fmla="*/ 4180 h 6549"/>
                    <a:gd name="T2" fmla="*/ 8178 w 11807"/>
                    <a:gd name="T3" fmla="*/ 0 h 6549"/>
                    <a:gd name="T4" fmla="*/ 11807 w 11807"/>
                    <a:gd name="T5" fmla="*/ 2095 h 6549"/>
                    <a:gd name="T6" fmla="*/ 4109 w 11807"/>
                    <a:gd name="T7" fmla="*/ 6549 h 6549"/>
                    <a:gd name="T8" fmla="*/ 0 w 11807"/>
                    <a:gd name="T9" fmla="*/ 4180 h 6549"/>
                  </a:gdLst>
                  <a:ahLst/>
                  <a:cxnLst>
                    <a:cxn ang="0">
                      <a:pos x="T0" y="T1"/>
                    </a:cxn>
                    <a:cxn ang="0">
                      <a:pos x="T2" y="T3"/>
                    </a:cxn>
                    <a:cxn ang="0">
                      <a:pos x="T4" y="T5"/>
                    </a:cxn>
                    <a:cxn ang="0">
                      <a:pos x="T6" y="T7"/>
                    </a:cxn>
                    <a:cxn ang="0">
                      <a:pos x="T8" y="T9"/>
                    </a:cxn>
                  </a:cxnLst>
                  <a:rect l="0" t="0" r="r" b="b"/>
                  <a:pathLst>
                    <a:path w="11807" h="6549">
                      <a:moveTo>
                        <a:pt x="0" y="4180"/>
                      </a:moveTo>
                      <a:lnTo>
                        <a:pt x="8178" y="0"/>
                      </a:lnTo>
                      <a:lnTo>
                        <a:pt x="11807" y="2095"/>
                      </a:lnTo>
                      <a:lnTo>
                        <a:pt x="4109" y="6549"/>
                      </a:lnTo>
                      <a:lnTo>
                        <a:pt x="0" y="418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43">
                  <a:extLst>
                    <a:ext uri="{FF2B5EF4-FFF2-40B4-BE49-F238E27FC236}">
                      <a16:creationId xmlns:a16="http://schemas.microsoft.com/office/drawing/2014/main" id="{38A5AE6F-E726-0DE1-9B50-A4EE4FD06036}"/>
                    </a:ext>
                  </a:extLst>
                </p:cNvPr>
                <p:cNvSpPr>
                  <a:spLocks/>
                </p:cNvSpPr>
                <p:nvPr/>
              </p:nvSpPr>
              <p:spPr bwMode="auto">
                <a:xfrm>
                  <a:off x="6497397" y="3170747"/>
                  <a:ext cx="3887940" cy="2042210"/>
                </a:xfrm>
                <a:custGeom>
                  <a:avLst/>
                  <a:gdLst>
                    <a:gd name="T0" fmla="*/ 0 w 10446"/>
                    <a:gd name="T1" fmla="*/ 4352 h 5487"/>
                    <a:gd name="T2" fmla="*/ 8480 w 10446"/>
                    <a:gd name="T3" fmla="*/ 0 h 5487"/>
                    <a:gd name="T4" fmla="*/ 10446 w 10446"/>
                    <a:gd name="T5" fmla="*/ 1134 h 5487"/>
                    <a:gd name="T6" fmla="*/ 1965 w 10446"/>
                    <a:gd name="T7" fmla="*/ 5487 h 5487"/>
                    <a:gd name="T8" fmla="*/ 0 w 10446"/>
                    <a:gd name="T9" fmla="*/ 4352 h 5487"/>
                  </a:gdLst>
                  <a:ahLst/>
                  <a:cxnLst>
                    <a:cxn ang="0">
                      <a:pos x="T0" y="T1"/>
                    </a:cxn>
                    <a:cxn ang="0">
                      <a:pos x="T2" y="T3"/>
                    </a:cxn>
                    <a:cxn ang="0">
                      <a:pos x="T4" y="T5"/>
                    </a:cxn>
                    <a:cxn ang="0">
                      <a:pos x="T6" y="T7"/>
                    </a:cxn>
                    <a:cxn ang="0">
                      <a:pos x="T8" y="T9"/>
                    </a:cxn>
                  </a:cxnLst>
                  <a:rect l="0" t="0" r="r" b="b"/>
                  <a:pathLst>
                    <a:path w="10446" h="5487">
                      <a:moveTo>
                        <a:pt x="0" y="4352"/>
                      </a:moveTo>
                      <a:lnTo>
                        <a:pt x="8480" y="0"/>
                      </a:lnTo>
                      <a:lnTo>
                        <a:pt x="10446" y="1134"/>
                      </a:lnTo>
                      <a:lnTo>
                        <a:pt x="1965" y="5487"/>
                      </a:lnTo>
                      <a:lnTo>
                        <a:pt x="0" y="4352"/>
                      </a:lnTo>
                      <a:close/>
                    </a:path>
                  </a:pathLst>
                </a:custGeom>
                <a:solidFill>
                  <a:srgbClr val="429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4">
                  <a:extLst>
                    <a:ext uri="{FF2B5EF4-FFF2-40B4-BE49-F238E27FC236}">
                      <a16:creationId xmlns:a16="http://schemas.microsoft.com/office/drawing/2014/main" id="{79A7C734-A9CD-83DD-222D-638EA1D9844F}"/>
                    </a:ext>
                  </a:extLst>
                </p:cNvPr>
                <p:cNvSpPr>
                  <a:spLocks/>
                </p:cNvSpPr>
                <p:nvPr/>
              </p:nvSpPr>
              <p:spPr bwMode="auto">
                <a:xfrm>
                  <a:off x="6497397" y="4790226"/>
                  <a:ext cx="1528681" cy="1077668"/>
                </a:xfrm>
                <a:custGeom>
                  <a:avLst/>
                  <a:gdLst>
                    <a:gd name="T0" fmla="*/ 0 w 4109"/>
                    <a:gd name="T1" fmla="*/ 525 h 2894"/>
                    <a:gd name="T2" fmla="*/ 0 w 4109"/>
                    <a:gd name="T3" fmla="*/ 0 h 2894"/>
                    <a:gd name="T4" fmla="*/ 4109 w 4109"/>
                    <a:gd name="T5" fmla="*/ 2369 h 2894"/>
                    <a:gd name="T6" fmla="*/ 4109 w 4109"/>
                    <a:gd name="T7" fmla="*/ 2894 h 2894"/>
                    <a:gd name="T8" fmla="*/ 0 w 4109"/>
                    <a:gd name="T9" fmla="*/ 525 h 2894"/>
                  </a:gdLst>
                  <a:ahLst/>
                  <a:cxnLst>
                    <a:cxn ang="0">
                      <a:pos x="T0" y="T1"/>
                    </a:cxn>
                    <a:cxn ang="0">
                      <a:pos x="T2" y="T3"/>
                    </a:cxn>
                    <a:cxn ang="0">
                      <a:pos x="T4" y="T5"/>
                    </a:cxn>
                    <a:cxn ang="0">
                      <a:pos x="T6" y="T7"/>
                    </a:cxn>
                    <a:cxn ang="0">
                      <a:pos x="T8" y="T9"/>
                    </a:cxn>
                  </a:cxnLst>
                  <a:rect l="0" t="0" r="r" b="b"/>
                  <a:pathLst>
                    <a:path w="4109" h="2894">
                      <a:moveTo>
                        <a:pt x="0" y="525"/>
                      </a:moveTo>
                      <a:lnTo>
                        <a:pt x="0" y="0"/>
                      </a:lnTo>
                      <a:lnTo>
                        <a:pt x="4109" y="2369"/>
                      </a:lnTo>
                      <a:lnTo>
                        <a:pt x="4109" y="2894"/>
                      </a:lnTo>
                      <a:lnTo>
                        <a:pt x="0" y="525"/>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45">
                  <a:extLst>
                    <a:ext uri="{FF2B5EF4-FFF2-40B4-BE49-F238E27FC236}">
                      <a16:creationId xmlns:a16="http://schemas.microsoft.com/office/drawing/2014/main" id="{EC041AFB-4A7D-2B60-F2E0-5039CC8E96A4}"/>
                    </a:ext>
                  </a:extLst>
                </p:cNvPr>
                <p:cNvSpPr>
                  <a:spLocks/>
                </p:cNvSpPr>
                <p:nvPr/>
              </p:nvSpPr>
              <p:spPr bwMode="auto">
                <a:xfrm>
                  <a:off x="6497397" y="3170747"/>
                  <a:ext cx="3887940" cy="2042210"/>
                </a:xfrm>
                <a:custGeom>
                  <a:avLst/>
                  <a:gdLst>
                    <a:gd name="T0" fmla="*/ 0 w 10446"/>
                    <a:gd name="T1" fmla="*/ 4352 h 5487"/>
                    <a:gd name="T2" fmla="*/ 8480 w 10446"/>
                    <a:gd name="T3" fmla="*/ 0 h 5487"/>
                    <a:gd name="T4" fmla="*/ 10446 w 10446"/>
                    <a:gd name="T5" fmla="*/ 1135 h 5487"/>
                    <a:gd name="T6" fmla="*/ 1965 w 10446"/>
                    <a:gd name="T7" fmla="*/ 5487 h 5487"/>
                    <a:gd name="T8" fmla="*/ 0 w 10446"/>
                    <a:gd name="T9" fmla="*/ 4352 h 5487"/>
                  </a:gdLst>
                  <a:ahLst/>
                  <a:cxnLst>
                    <a:cxn ang="0">
                      <a:pos x="T0" y="T1"/>
                    </a:cxn>
                    <a:cxn ang="0">
                      <a:pos x="T2" y="T3"/>
                    </a:cxn>
                    <a:cxn ang="0">
                      <a:pos x="T4" y="T5"/>
                    </a:cxn>
                    <a:cxn ang="0">
                      <a:pos x="T6" y="T7"/>
                    </a:cxn>
                    <a:cxn ang="0">
                      <a:pos x="T8" y="T9"/>
                    </a:cxn>
                  </a:cxnLst>
                  <a:rect l="0" t="0" r="r" b="b"/>
                  <a:pathLst>
                    <a:path w="10446" h="5487">
                      <a:moveTo>
                        <a:pt x="0" y="4352"/>
                      </a:moveTo>
                      <a:lnTo>
                        <a:pt x="8480" y="0"/>
                      </a:lnTo>
                      <a:lnTo>
                        <a:pt x="10446" y="1135"/>
                      </a:lnTo>
                      <a:lnTo>
                        <a:pt x="1965" y="5487"/>
                      </a:lnTo>
                      <a:lnTo>
                        <a:pt x="0" y="435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46">
                  <a:extLst>
                    <a:ext uri="{FF2B5EF4-FFF2-40B4-BE49-F238E27FC236}">
                      <a16:creationId xmlns:a16="http://schemas.microsoft.com/office/drawing/2014/main" id="{40A7D27C-E9AB-672A-1339-EBE574B09AFE}"/>
                    </a:ext>
                  </a:extLst>
                </p:cNvPr>
                <p:cNvSpPr>
                  <a:spLocks/>
                </p:cNvSpPr>
                <p:nvPr/>
              </p:nvSpPr>
              <p:spPr bwMode="auto">
                <a:xfrm>
                  <a:off x="6497397" y="4757479"/>
                  <a:ext cx="1528681" cy="915422"/>
                </a:xfrm>
                <a:custGeom>
                  <a:avLst/>
                  <a:gdLst>
                    <a:gd name="T0" fmla="*/ 0 w 4109"/>
                    <a:gd name="T1" fmla="*/ 88 h 2457"/>
                    <a:gd name="T2" fmla="*/ 0 w 4109"/>
                    <a:gd name="T3" fmla="*/ 0 h 2457"/>
                    <a:gd name="T4" fmla="*/ 4109 w 4109"/>
                    <a:gd name="T5" fmla="*/ 2369 h 2457"/>
                    <a:gd name="T6" fmla="*/ 4109 w 4109"/>
                    <a:gd name="T7" fmla="*/ 2457 h 2457"/>
                    <a:gd name="T8" fmla="*/ 0 w 4109"/>
                    <a:gd name="T9" fmla="*/ 88 h 2457"/>
                  </a:gdLst>
                  <a:ahLst/>
                  <a:cxnLst>
                    <a:cxn ang="0">
                      <a:pos x="T0" y="T1"/>
                    </a:cxn>
                    <a:cxn ang="0">
                      <a:pos x="T2" y="T3"/>
                    </a:cxn>
                    <a:cxn ang="0">
                      <a:pos x="T4" y="T5"/>
                    </a:cxn>
                    <a:cxn ang="0">
                      <a:pos x="T6" y="T7"/>
                    </a:cxn>
                    <a:cxn ang="0">
                      <a:pos x="T8" y="T9"/>
                    </a:cxn>
                  </a:cxnLst>
                  <a:rect l="0" t="0" r="r" b="b"/>
                  <a:pathLst>
                    <a:path w="4109" h="2457">
                      <a:moveTo>
                        <a:pt x="0" y="88"/>
                      </a:moveTo>
                      <a:lnTo>
                        <a:pt x="0" y="0"/>
                      </a:lnTo>
                      <a:lnTo>
                        <a:pt x="4109" y="2369"/>
                      </a:lnTo>
                      <a:lnTo>
                        <a:pt x="4109" y="2457"/>
                      </a:lnTo>
                      <a:lnTo>
                        <a:pt x="0" y="88"/>
                      </a:lnTo>
                      <a:close/>
                    </a:path>
                  </a:pathLst>
                </a:custGeom>
                <a:solidFill>
                  <a:srgbClr val="1A33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47">
                  <a:extLst>
                    <a:ext uri="{FF2B5EF4-FFF2-40B4-BE49-F238E27FC236}">
                      <a16:creationId xmlns:a16="http://schemas.microsoft.com/office/drawing/2014/main" id="{3055AB34-F5FF-FE5B-49F4-3C04E0CD690D}"/>
                    </a:ext>
                  </a:extLst>
                </p:cNvPr>
                <p:cNvSpPr>
                  <a:spLocks/>
                </p:cNvSpPr>
                <p:nvPr/>
              </p:nvSpPr>
              <p:spPr bwMode="auto">
                <a:xfrm>
                  <a:off x="6497397" y="3138000"/>
                  <a:ext cx="4394027" cy="2438149"/>
                </a:xfrm>
                <a:custGeom>
                  <a:avLst/>
                  <a:gdLst>
                    <a:gd name="T0" fmla="*/ 0 w 11807"/>
                    <a:gd name="T1" fmla="*/ 4181 h 6550"/>
                    <a:gd name="T2" fmla="*/ 8178 w 11807"/>
                    <a:gd name="T3" fmla="*/ 0 h 6550"/>
                    <a:gd name="T4" fmla="*/ 11807 w 11807"/>
                    <a:gd name="T5" fmla="*/ 2096 h 6550"/>
                    <a:gd name="T6" fmla="*/ 4109 w 11807"/>
                    <a:gd name="T7" fmla="*/ 6550 h 6550"/>
                    <a:gd name="T8" fmla="*/ 0 w 11807"/>
                    <a:gd name="T9" fmla="*/ 4181 h 6550"/>
                  </a:gdLst>
                  <a:ahLst/>
                  <a:cxnLst>
                    <a:cxn ang="0">
                      <a:pos x="T0" y="T1"/>
                    </a:cxn>
                    <a:cxn ang="0">
                      <a:pos x="T2" y="T3"/>
                    </a:cxn>
                    <a:cxn ang="0">
                      <a:pos x="T4" y="T5"/>
                    </a:cxn>
                    <a:cxn ang="0">
                      <a:pos x="T6" y="T7"/>
                    </a:cxn>
                    <a:cxn ang="0">
                      <a:pos x="T8" y="T9"/>
                    </a:cxn>
                  </a:cxnLst>
                  <a:rect l="0" t="0" r="r" b="b"/>
                  <a:pathLst>
                    <a:path w="11807" h="6550">
                      <a:moveTo>
                        <a:pt x="0" y="4181"/>
                      </a:moveTo>
                      <a:lnTo>
                        <a:pt x="8178" y="0"/>
                      </a:lnTo>
                      <a:lnTo>
                        <a:pt x="11807" y="2096"/>
                      </a:lnTo>
                      <a:lnTo>
                        <a:pt x="4109" y="6550"/>
                      </a:lnTo>
                      <a:lnTo>
                        <a:pt x="0" y="4181"/>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48">
                  <a:extLst>
                    <a:ext uri="{FF2B5EF4-FFF2-40B4-BE49-F238E27FC236}">
                      <a16:creationId xmlns:a16="http://schemas.microsoft.com/office/drawing/2014/main" id="{F19140CE-58DC-65E6-EBBD-34C81705A687}"/>
                    </a:ext>
                  </a:extLst>
                </p:cNvPr>
                <p:cNvSpPr>
                  <a:spLocks/>
                </p:cNvSpPr>
                <p:nvPr/>
              </p:nvSpPr>
              <p:spPr bwMode="auto">
                <a:xfrm>
                  <a:off x="6497397" y="2777785"/>
                  <a:ext cx="3887940" cy="2141939"/>
                </a:xfrm>
                <a:custGeom>
                  <a:avLst/>
                  <a:gdLst>
                    <a:gd name="T0" fmla="*/ 0 w 10446"/>
                    <a:gd name="T1" fmla="*/ 4625 h 5760"/>
                    <a:gd name="T2" fmla="*/ 7999 w 10446"/>
                    <a:gd name="T3" fmla="*/ 0 h 5760"/>
                    <a:gd name="T4" fmla="*/ 10446 w 10446"/>
                    <a:gd name="T5" fmla="*/ 1408 h 5760"/>
                    <a:gd name="T6" fmla="*/ 1965 w 10446"/>
                    <a:gd name="T7" fmla="*/ 5760 h 5760"/>
                    <a:gd name="T8" fmla="*/ 0 w 10446"/>
                    <a:gd name="T9" fmla="*/ 4625 h 5760"/>
                  </a:gdLst>
                  <a:ahLst/>
                  <a:cxnLst>
                    <a:cxn ang="0">
                      <a:pos x="T0" y="T1"/>
                    </a:cxn>
                    <a:cxn ang="0">
                      <a:pos x="T2" y="T3"/>
                    </a:cxn>
                    <a:cxn ang="0">
                      <a:pos x="T4" y="T5"/>
                    </a:cxn>
                    <a:cxn ang="0">
                      <a:pos x="T6" y="T7"/>
                    </a:cxn>
                    <a:cxn ang="0">
                      <a:pos x="T8" y="T9"/>
                    </a:cxn>
                  </a:cxnLst>
                  <a:rect l="0" t="0" r="r" b="b"/>
                  <a:pathLst>
                    <a:path w="10446" h="5760">
                      <a:moveTo>
                        <a:pt x="0" y="4625"/>
                      </a:moveTo>
                      <a:lnTo>
                        <a:pt x="7999" y="0"/>
                      </a:lnTo>
                      <a:lnTo>
                        <a:pt x="10446" y="1408"/>
                      </a:lnTo>
                      <a:lnTo>
                        <a:pt x="1965" y="5760"/>
                      </a:lnTo>
                      <a:lnTo>
                        <a:pt x="0" y="4625"/>
                      </a:lnTo>
                      <a:close/>
                    </a:path>
                  </a:pathLst>
                </a:custGeom>
                <a:solidFill>
                  <a:srgbClr val="429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49">
                  <a:extLst>
                    <a:ext uri="{FF2B5EF4-FFF2-40B4-BE49-F238E27FC236}">
                      <a16:creationId xmlns:a16="http://schemas.microsoft.com/office/drawing/2014/main" id="{97E328A4-3B07-D2E8-7180-91E6D8D3AF95}"/>
                    </a:ext>
                  </a:extLst>
                </p:cNvPr>
                <p:cNvSpPr>
                  <a:spLocks/>
                </p:cNvSpPr>
                <p:nvPr/>
              </p:nvSpPr>
              <p:spPr bwMode="auto">
                <a:xfrm>
                  <a:off x="6497397" y="4498481"/>
                  <a:ext cx="1528681" cy="1077668"/>
                </a:xfrm>
                <a:custGeom>
                  <a:avLst/>
                  <a:gdLst>
                    <a:gd name="T0" fmla="*/ 0 w 4109"/>
                    <a:gd name="T1" fmla="*/ 527 h 2896"/>
                    <a:gd name="T2" fmla="*/ 0 w 4109"/>
                    <a:gd name="T3" fmla="*/ 0 h 2896"/>
                    <a:gd name="T4" fmla="*/ 4109 w 4109"/>
                    <a:gd name="T5" fmla="*/ 2369 h 2896"/>
                    <a:gd name="T6" fmla="*/ 4109 w 4109"/>
                    <a:gd name="T7" fmla="*/ 2896 h 2896"/>
                    <a:gd name="T8" fmla="*/ 0 w 4109"/>
                    <a:gd name="T9" fmla="*/ 527 h 2896"/>
                  </a:gdLst>
                  <a:ahLst/>
                  <a:cxnLst>
                    <a:cxn ang="0">
                      <a:pos x="T0" y="T1"/>
                    </a:cxn>
                    <a:cxn ang="0">
                      <a:pos x="T2" y="T3"/>
                    </a:cxn>
                    <a:cxn ang="0">
                      <a:pos x="T4" y="T5"/>
                    </a:cxn>
                    <a:cxn ang="0">
                      <a:pos x="T6" y="T7"/>
                    </a:cxn>
                    <a:cxn ang="0">
                      <a:pos x="T8" y="T9"/>
                    </a:cxn>
                  </a:cxnLst>
                  <a:rect l="0" t="0" r="r" b="b"/>
                  <a:pathLst>
                    <a:path w="4109" h="2896">
                      <a:moveTo>
                        <a:pt x="0" y="527"/>
                      </a:moveTo>
                      <a:lnTo>
                        <a:pt x="0" y="0"/>
                      </a:lnTo>
                      <a:lnTo>
                        <a:pt x="4109" y="2369"/>
                      </a:lnTo>
                      <a:lnTo>
                        <a:pt x="4109" y="2896"/>
                      </a:lnTo>
                      <a:lnTo>
                        <a:pt x="0" y="527"/>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50">
                  <a:extLst>
                    <a:ext uri="{FF2B5EF4-FFF2-40B4-BE49-F238E27FC236}">
                      <a16:creationId xmlns:a16="http://schemas.microsoft.com/office/drawing/2014/main" id="{21B8BF54-0146-8737-2321-683371AA3541}"/>
                    </a:ext>
                  </a:extLst>
                </p:cNvPr>
                <p:cNvSpPr>
                  <a:spLocks/>
                </p:cNvSpPr>
                <p:nvPr/>
              </p:nvSpPr>
              <p:spPr bwMode="auto">
                <a:xfrm>
                  <a:off x="8026078" y="3696184"/>
                  <a:ext cx="2910001" cy="2202967"/>
                </a:xfrm>
                <a:custGeom>
                  <a:avLst/>
                  <a:gdLst>
                    <a:gd name="T0" fmla="*/ 0 w 7819"/>
                    <a:gd name="T1" fmla="*/ 4524 h 5920"/>
                    <a:gd name="T2" fmla="*/ 0 w 7819"/>
                    <a:gd name="T3" fmla="*/ 5054 h 5920"/>
                    <a:gd name="T4" fmla="*/ 0 w 7819"/>
                    <a:gd name="T5" fmla="*/ 5137 h 5920"/>
                    <a:gd name="T6" fmla="*/ 0 w 7819"/>
                    <a:gd name="T7" fmla="*/ 5920 h 5920"/>
                    <a:gd name="T8" fmla="*/ 7819 w 7819"/>
                    <a:gd name="T9" fmla="*/ 1397 h 5920"/>
                    <a:gd name="T10" fmla="*/ 7819 w 7819"/>
                    <a:gd name="T11" fmla="*/ 613 h 5920"/>
                    <a:gd name="T12" fmla="*/ 7819 w 7819"/>
                    <a:gd name="T13" fmla="*/ 531 h 5920"/>
                    <a:gd name="T14" fmla="*/ 7819 w 7819"/>
                    <a:gd name="T15" fmla="*/ 0 h 5920"/>
                    <a:gd name="T16" fmla="*/ 0 w 7819"/>
                    <a:gd name="T17" fmla="*/ 4524 h 5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9" h="5920">
                      <a:moveTo>
                        <a:pt x="0" y="4524"/>
                      </a:moveTo>
                      <a:lnTo>
                        <a:pt x="0" y="5054"/>
                      </a:lnTo>
                      <a:lnTo>
                        <a:pt x="0" y="5137"/>
                      </a:lnTo>
                      <a:lnTo>
                        <a:pt x="0" y="5920"/>
                      </a:lnTo>
                      <a:lnTo>
                        <a:pt x="7819" y="1397"/>
                      </a:lnTo>
                      <a:lnTo>
                        <a:pt x="7819" y="613"/>
                      </a:lnTo>
                      <a:lnTo>
                        <a:pt x="7819" y="531"/>
                      </a:lnTo>
                      <a:lnTo>
                        <a:pt x="7819" y="0"/>
                      </a:lnTo>
                      <a:lnTo>
                        <a:pt x="0" y="4524"/>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52">
                  <a:extLst>
                    <a:ext uri="{FF2B5EF4-FFF2-40B4-BE49-F238E27FC236}">
                      <a16:creationId xmlns:a16="http://schemas.microsoft.com/office/drawing/2014/main" id="{813877A0-C7D4-07EA-6622-42D14F186B95}"/>
                    </a:ext>
                  </a:extLst>
                </p:cNvPr>
                <p:cNvSpPr>
                  <a:spLocks/>
                </p:cNvSpPr>
                <p:nvPr/>
              </p:nvSpPr>
              <p:spPr bwMode="auto">
                <a:xfrm>
                  <a:off x="6497397" y="2745038"/>
                  <a:ext cx="4507152" cy="2601883"/>
                </a:xfrm>
                <a:custGeom>
                  <a:avLst/>
                  <a:gdLst>
                    <a:gd name="T0" fmla="*/ 0 w 12110"/>
                    <a:gd name="T1" fmla="*/ 4625 h 6994"/>
                    <a:gd name="T2" fmla="*/ 7999 w 12110"/>
                    <a:gd name="T3" fmla="*/ 0 h 6994"/>
                    <a:gd name="T4" fmla="*/ 12110 w 12110"/>
                    <a:gd name="T5" fmla="*/ 2369 h 6994"/>
                    <a:gd name="T6" fmla="*/ 4109 w 12110"/>
                    <a:gd name="T7" fmla="*/ 6994 h 6994"/>
                    <a:gd name="T8" fmla="*/ 0 w 12110"/>
                    <a:gd name="T9" fmla="*/ 4625 h 6994"/>
                  </a:gdLst>
                  <a:ahLst/>
                  <a:cxnLst>
                    <a:cxn ang="0">
                      <a:pos x="T0" y="T1"/>
                    </a:cxn>
                    <a:cxn ang="0">
                      <a:pos x="T2" y="T3"/>
                    </a:cxn>
                    <a:cxn ang="0">
                      <a:pos x="T4" y="T5"/>
                    </a:cxn>
                    <a:cxn ang="0">
                      <a:pos x="T6" y="T7"/>
                    </a:cxn>
                    <a:cxn ang="0">
                      <a:pos x="T8" y="T9"/>
                    </a:cxn>
                  </a:cxnLst>
                  <a:rect l="0" t="0" r="r" b="b"/>
                  <a:pathLst>
                    <a:path w="12110" h="6994">
                      <a:moveTo>
                        <a:pt x="0" y="4625"/>
                      </a:moveTo>
                      <a:lnTo>
                        <a:pt x="7999" y="0"/>
                      </a:lnTo>
                      <a:lnTo>
                        <a:pt x="12110" y="2369"/>
                      </a:lnTo>
                      <a:lnTo>
                        <a:pt x="4109" y="6994"/>
                      </a:lnTo>
                      <a:lnTo>
                        <a:pt x="0" y="46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6">
                  <a:extLst>
                    <a:ext uri="{FF2B5EF4-FFF2-40B4-BE49-F238E27FC236}">
                      <a16:creationId xmlns:a16="http://schemas.microsoft.com/office/drawing/2014/main" id="{24D28D65-6831-201C-68D5-327973311828}"/>
                    </a:ext>
                  </a:extLst>
                </p:cNvPr>
                <p:cNvSpPr>
                  <a:spLocks/>
                </p:cNvSpPr>
                <p:nvPr/>
              </p:nvSpPr>
              <p:spPr bwMode="auto">
                <a:xfrm>
                  <a:off x="8026078" y="4141243"/>
                  <a:ext cx="2910001" cy="1684972"/>
                </a:xfrm>
                <a:custGeom>
                  <a:avLst/>
                  <a:gdLst>
                    <a:gd name="T0" fmla="*/ 7823 w 7823"/>
                    <a:gd name="T1" fmla="*/ 0 h 4528"/>
                    <a:gd name="T2" fmla="*/ 8 w 7823"/>
                    <a:gd name="T3" fmla="*/ 4528 h 4528"/>
                    <a:gd name="T4" fmla="*/ 0 w 7823"/>
                    <a:gd name="T5" fmla="*/ 4517 h 4528"/>
                    <a:gd name="T6" fmla="*/ 7823 w 7823"/>
                    <a:gd name="T7" fmla="*/ 0 h 4528"/>
                  </a:gdLst>
                  <a:ahLst/>
                  <a:cxnLst>
                    <a:cxn ang="0">
                      <a:pos x="T0" y="T1"/>
                    </a:cxn>
                    <a:cxn ang="0">
                      <a:pos x="T2" y="T3"/>
                    </a:cxn>
                    <a:cxn ang="0">
                      <a:pos x="T4" y="T5"/>
                    </a:cxn>
                    <a:cxn ang="0">
                      <a:pos x="T6" y="T7"/>
                    </a:cxn>
                  </a:cxnLst>
                  <a:rect l="0" t="0" r="r" b="b"/>
                  <a:pathLst>
                    <a:path w="7823" h="4528">
                      <a:moveTo>
                        <a:pt x="7823" y="0"/>
                      </a:moveTo>
                      <a:lnTo>
                        <a:pt x="8" y="4528"/>
                      </a:lnTo>
                      <a:lnTo>
                        <a:pt x="0" y="4517"/>
                      </a:lnTo>
                      <a:lnTo>
                        <a:pt x="7823"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7">
                  <a:extLst>
                    <a:ext uri="{FF2B5EF4-FFF2-40B4-BE49-F238E27FC236}">
                      <a16:creationId xmlns:a16="http://schemas.microsoft.com/office/drawing/2014/main" id="{743366DB-9D6E-7CBC-FA3D-B9AE84D914A4}"/>
                    </a:ext>
                  </a:extLst>
                </p:cNvPr>
                <p:cNvSpPr>
                  <a:spLocks/>
                </p:cNvSpPr>
                <p:nvPr/>
              </p:nvSpPr>
              <p:spPr bwMode="auto">
                <a:xfrm>
                  <a:off x="8026078" y="4066819"/>
                  <a:ext cx="2910001" cy="1686460"/>
                </a:xfrm>
                <a:custGeom>
                  <a:avLst/>
                  <a:gdLst>
                    <a:gd name="T0" fmla="*/ 7823 w 7823"/>
                    <a:gd name="T1" fmla="*/ 0 h 4530"/>
                    <a:gd name="T2" fmla="*/ 8 w 7823"/>
                    <a:gd name="T3" fmla="*/ 4530 h 4530"/>
                    <a:gd name="T4" fmla="*/ 0 w 7823"/>
                    <a:gd name="T5" fmla="*/ 4519 h 4530"/>
                    <a:gd name="T6" fmla="*/ 7823 w 7823"/>
                    <a:gd name="T7" fmla="*/ 0 h 4530"/>
                  </a:gdLst>
                  <a:ahLst/>
                  <a:cxnLst>
                    <a:cxn ang="0">
                      <a:pos x="T0" y="T1"/>
                    </a:cxn>
                    <a:cxn ang="0">
                      <a:pos x="T2" y="T3"/>
                    </a:cxn>
                    <a:cxn ang="0">
                      <a:pos x="T4" y="T5"/>
                    </a:cxn>
                    <a:cxn ang="0">
                      <a:pos x="T6" y="T7"/>
                    </a:cxn>
                  </a:cxnLst>
                  <a:rect l="0" t="0" r="r" b="b"/>
                  <a:pathLst>
                    <a:path w="7823" h="4530">
                      <a:moveTo>
                        <a:pt x="7823" y="0"/>
                      </a:moveTo>
                      <a:lnTo>
                        <a:pt x="8" y="4530"/>
                      </a:lnTo>
                      <a:lnTo>
                        <a:pt x="0" y="4519"/>
                      </a:lnTo>
                      <a:lnTo>
                        <a:pt x="7823"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8">
                  <a:extLst>
                    <a:ext uri="{FF2B5EF4-FFF2-40B4-BE49-F238E27FC236}">
                      <a16:creationId xmlns:a16="http://schemas.microsoft.com/office/drawing/2014/main" id="{0D7CCF41-1188-1877-B534-1D3B11C8A0B9}"/>
                    </a:ext>
                  </a:extLst>
                </p:cNvPr>
                <p:cNvSpPr>
                  <a:spLocks/>
                </p:cNvSpPr>
                <p:nvPr/>
              </p:nvSpPr>
              <p:spPr bwMode="auto">
                <a:xfrm>
                  <a:off x="8026078" y="3993882"/>
                  <a:ext cx="2910001" cy="1684972"/>
                </a:xfrm>
                <a:custGeom>
                  <a:avLst/>
                  <a:gdLst>
                    <a:gd name="T0" fmla="*/ 7823 w 7823"/>
                    <a:gd name="T1" fmla="*/ 0 h 4530"/>
                    <a:gd name="T2" fmla="*/ 8 w 7823"/>
                    <a:gd name="T3" fmla="*/ 4530 h 4530"/>
                    <a:gd name="T4" fmla="*/ 0 w 7823"/>
                    <a:gd name="T5" fmla="*/ 4518 h 4530"/>
                    <a:gd name="T6" fmla="*/ 7823 w 7823"/>
                    <a:gd name="T7" fmla="*/ 0 h 4530"/>
                  </a:gdLst>
                  <a:ahLst/>
                  <a:cxnLst>
                    <a:cxn ang="0">
                      <a:pos x="T0" y="T1"/>
                    </a:cxn>
                    <a:cxn ang="0">
                      <a:pos x="T2" y="T3"/>
                    </a:cxn>
                    <a:cxn ang="0">
                      <a:pos x="T4" y="T5"/>
                    </a:cxn>
                    <a:cxn ang="0">
                      <a:pos x="T6" y="T7"/>
                    </a:cxn>
                  </a:cxnLst>
                  <a:rect l="0" t="0" r="r" b="b"/>
                  <a:pathLst>
                    <a:path w="7823" h="4530">
                      <a:moveTo>
                        <a:pt x="7823" y="0"/>
                      </a:moveTo>
                      <a:lnTo>
                        <a:pt x="8" y="4530"/>
                      </a:lnTo>
                      <a:lnTo>
                        <a:pt x="0" y="4518"/>
                      </a:lnTo>
                      <a:lnTo>
                        <a:pt x="7823"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9">
                  <a:extLst>
                    <a:ext uri="{FF2B5EF4-FFF2-40B4-BE49-F238E27FC236}">
                      <a16:creationId xmlns:a16="http://schemas.microsoft.com/office/drawing/2014/main" id="{7180D95E-5B1F-8CD3-45E0-CC3D990250CD}"/>
                    </a:ext>
                  </a:extLst>
                </p:cNvPr>
                <p:cNvSpPr>
                  <a:spLocks/>
                </p:cNvSpPr>
                <p:nvPr/>
              </p:nvSpPr>
              <p:spPr bwMode="auto">
                <a:xfrm>
                  <a:off x="8026078" y="3919458"/>
                  <a:ext cx="2910001" cy="1684972"/>
                </a:xfrm>
                <a:custGeom>
                  <a:avLst/>
                  <a:gdLst>
                    <a:gd name="T0" fmla="*/ 7823 w 7823"/>
                    <a:gd name="T1" fmla="*/ 0 h 4528"/>
                    <a:gd name="T2" fmla="*/ 8 w 7823"/>
                    <a:gd name="T3" fmla="*/ 4528 h 4528"/>
                    <a:gd name="T4" fmla="*/ 0 w 7823"/>
                    <a:gd name="T5" fmla="*/ 4518 h 4528"/>
                    <a:gd name="T6" fmla="*/ 7823 w 7823"/>
                    <a:gd name="T7" fmla="*/ 0 h 4528"/>
                  </a:gdLst>
                  <a:ahLst/>
                  <a:cxnLst>
                    <a:cxn ang="0">
                      <a:pos x="T0" y="T1"/>
                    </a:cxn>
                    <a:cxn ang="0">
                      <a:pos x="T2" y="T3"/>
                    </a:cxn>
                    <a:cxn ang="0">
                      <a:pos x="T4" y="T5"/>
                    </a:cxn>
                    <a:cxn ang="0">
                      <a:pos x="T6" y="T7"/>
                    </a:cxn>
                  </a:cxnLst>
                  <a:rect l="0" t="0" r="r" b="b"/>
                  <a:pathLst>
                    <a:path w="7823" h="4528">
                      <a:moveTo>
                        <a:pt x="7823" y="0"/>
                      </a:moveTo>
                      <a:lnTo>
                        <a:pt x="8" y="4528"/>
                      </a:lnTo>
                      <a:lnTo>
                        <a:pt x="0" y="4518"/>
                      </a:lnTo>
                      <a:lnTo>
                        <a:pt x="7823"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0">
                  <a:extLst>
                    <a:ext uri="{FF2B5EF4-FFF2-40B4-BE49-F238E27FC236}">
                      <a16:creationId xmlns:a16="http://schemas.microsoft.com/office/drawing/2014/main" id="{62D492C8-BCB2-F701-E271-6084B3CDC719}"/>
                    </a:ext>
                  </a:extLst>
                </p:cNvPr>
                <p:cNvSpPr>
                  <a:spLocks/>
                </p:cNvSpPr>
                <p:nvPr/>
              </p:nvSpPr>
              <p:spPr bwMode="auto">
                <a:xfrm>
                  <a:off x="8026078" y="3845033"/>
                  <a:ext cx="2910001" cy="1684972"/>
                </a:xfrm>
                <a:custGeom>
                  <a:avLst/>
                  <a:gdLst>
                    <a:gd name="T0" fmla="*/ 7823 w 7823"/>
                    <a:gd name="T1" fmla="*/ 0 h 4529"/>
                    <a:gd name="T2" fmla="*/ 8 w 7823"/>
                    <a:gd name="T3" fmla="*/ 4529 h 4529"/>
                    <a:gd name="T4" fmla="*/ 0 w 7823"/>
                    <a:gd name="T5" fmla="*/ 4517 h 4529"/>
                    <a:gd name="T6" fmla="*/ 7823 w 7823"/>
                    <a:gd name="T7" fmla="*/ 0 h 4529"/>
                  </a:gdLst>
                  <a:ahLst/>
                  <a:cxnLst>
                    <a:cxn ang="0">
                      <a:pos x="T0" y="T1"/>
                    </a:cxn>
                    <a:cxn ang="0">
                      <a:pos x="T2" y="T3"/>
                    </a:cxn>
                    <a:cxn ang="0">
                      <a:pos x="T4" y="T5"/>
                    </a:cxn>
                    <a:cxn ang="0">
                      <a:pos x="T6" y="T7"/>
                    </a:cxn>
                  </a:cxnLst>
                  <a:rect l="0" t="0" r="r" b="b"/>
                  <a:pathLst>
                    <a:path w="7823" h="4529">
                      <a:moveTo>
                        <a:pt x="7823" y="0"/>
                      </a:moveTo>
                      <a:lnTo>
                        <a:pt x="8" y="4529"/>
                      </a:lnTo>
                      <a:lnTo>
                        <a:pt x="0" y="4517"/>
                      </a:lnTo>
                      <a:lnTo>
                        <a:pt x="7823"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1">
                  <a:extLst>
                    <a:ext uri="{FF2B5EF4-FFF2-40B4-BE49-F238E27FC236}">
                      <a16:creationId xmlns:a16="http://schemas.microsoft.com/office/drawing/2014/main" id="{CBE4FE32-C81C-14BB-F865-AABACAD6BC46}"/>
                    </a:ext>
                  </a:extLst>
                </p:cNvPr>
                <p:cNvSpPr>
                  <a:spLocks/>
                </p:cNvSpPr>
                <p:nvPr/>
              </p:nvSpPr>
              <p:spPr bwMode="auto">
                <a:xfrm>
                  <a:off x="8026078" y="3770609"/>
                  <a:ext cx="2910001" cy="1684972"/>
                </a:xfrm>
                <a:custGeom>
                  <a:avLst/>
                  <a:gdLst>
                    <a:gd name="T0" fmla="*/ 7823 w 7823"/>
                    <a:gd name="T1" fmla="*/ 0 h 4528"/>
                    <a:gd name="T2" fmla="*/ 8 w 7823"/>
                    <a:gd name="T3" fmla="*/ 4528 h 4528"/>
                    <a:gd name="T4" fmla="*/ 0 w 7823"/>
                    <a:gd name="T5" fmla="*/ 4517 h 4528"/>
                    <a:gd name="T6" fmla="*/ 7823 w 7823"/>
                    <a:gd name="T7" fmla="*/ 0 h 4528"/>
                  </a:gdLst>
                  <a:ahLst/>
                  <a:cxnLst>
                    <a:cxn ang="0">
                      <a:pos x="T0" y="T1"/>
                    </a:cxn>
                    <a:cxn ang="0">
                      <a:pos x="T2" y="T3"/>
                    </a:cxn>
                    <a:cxn ang="0">
                      <a:pos x="T4" y="T5"/>
                    </a:cxn>
                    <a:cxn ang="0">
                      <a:pos x="T6" y="T7"/>
                    </a:cxn>
                  </a:cxnLst>
                  <a:rect l="0" t="0" r="r" b="b"/>
                  <a:pathLst>
                    <a:path w="7823" h="4528">
                      <a:moveTo>
                        <a:pt x="7823" y="0"/>
                      </a:moveTo>
                      <a:lnTo>
                        <a:pt x="8" y="4528"/>
                      </a:lnTo>
                      <a:lnTo>
                        <a:pt x="0" y="4517"/>
                      </a:lnTo>
                      <a:lnTo>
                        <a:pt x="7823"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21">
                  <a:extLst>
                    <a:ext uri="{FF2B5EF4-FFF2-40B4-BE49-F238E27FC236}">
                      <a16:creationId xmlns:a16="http://schemas.microsoft.com/office/drawing/2014/main" id="{E06B8DCA-3238-A974-0556-FA2476EAB3C9}"/>
                    </a:ext>
                  </a:extLst>
                </p:cNvPr>
                <p:cNvSpPr>
                  <a:spLocks/>
                </p:cNvSpPr>
                <p:nvPr/>
              </p:nvSpPr>
              <p:spPr bwMode="auto">
                <a:xfrm>
                  <a:off x="8026078" y="3626225"/>
                  <a:ext cx="2978472" cy="2338420"/>
                </a:xfrm>
                <a:custGeom>
                  <a:avLst/>
                  <a:gdLst>
                    <a:gd name="T0" fmla="*/ 75 w 8001"/>
                    <a:gd name="T1" fmla="*/ 5365 h 6282"/>
                    <a:gd name="T2" fmla="*/ 75 w 8001"/>
                    <a:gd name="T3" fmla="*/ 4668 h 6282"/>
                    <a:gd name="T4" fmla="*/ 8001 w 8001"/>
                    <a:gd name="T5" fmla="*/ 86 h 6282"/>
                    <a:gd name="T6" fmla="*/ 8001 w 8001"/>
                    <a:gd name="T7" fmla="*/ 0 h 6282"/>
                    <a:gd name="T8" fmla="*/ 0 w 8001"/>
                    <a:gd name="T9" fmla="*/ 4625 h 6282"/>
                    <a:gd name="T10" fmla="*/ 0 w 8001"/>
                    <a:gd name="T11" fmla="*/ 4626 h 6282"/>
                    <a:gd name="T12" fmla="*/ 0 w 8001"/>
                    <a:gd name="T13" fmla="*/ 4712 h 6282"/>
                    <a:gd name="T14" fmla="*/ 0 w 8001"/>
                    <a:gd name="T15" fmla="*/ 5411 h 6282"/>
                    <a:gd name="T16" fmla="*/ 0 w 8001"/>
                    <a:gd name="T17" fmla="*/ 5498 h 6282"/>
                    <a:gd name="T18" fmla="*/ 0 w 8001"/>
                    <a:gd name="T19" fmla="*/ 6193 h 6282"/>
                    <a:gd name="T20" fmla="*/ 0 w 8001"/>
                    <a:gd name="T21" fmla="*/ 6282 h 6282"/>
                    <a:gd name="T22" fmla="*/ 0 w 8001"/>
                    <a:gd name="T23" fmla="*/ 6282 h 6282"/>
                    <a:gd name="T24" fmla="*/ 0 w 8001"/>
                    <a:gd name="T25" fmla="*/ 6282 h 6282"/>
                    <a:gd name="T26" fmla="*/ 8001 w 8001"/>
                    <a:gd name="T27" fmla="*/ 1657 h 6282"/>
                    <a:gd name="T28" fmla="*/ 8001 w 8001"/>
                    <a:gd name="T29" fmla="*/ 1569 h 6282"/>
                    <a:gd name="T30" fmla="*/ 75 w 8001"/>
                    <a:gd name="T31" fmla="*/ 6150 h 6282"/>
                    <a:gd name="T32" fmla="*/ 75 w 8001"/>
                    <a:gd name="T33" fmla="*/ 5452 h 6282"/>
                    <a:gd name="T34" fmla="*/ 75 w 8001"/>
                    <a:gd name="T35" fmla="*/ 5365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01" h="6282">
                      <a:moveTo>
                        <a:pt x="75" y="5365"/>
                      </a:moveTo>
                      <a:lnTo>
                        <a:pt x="75" y="4668"/>
                      </a:lnTo>
                      <a:lnTo>
                        <a:pt x="8001" y="86"/>
                      </a:lnTo>
                      <a:lnTo>
                        <a:pt x="8001" y="0"/>
                      </a:lnTo>
                      <a:lnTo>
                        <a:pt x="0" y="4625"/>
                      </a:lnTo>
                      <a:lnTo>
                        <a:pt x="0" y="4626"/>
                      </a:lnTo>
                      <a:lnTo>
                        <a:pt x="0" y="4712"/>
                      </a:lnTo>
                      <a:lnTo>
                        <a:pt x="0" y="5411"/>
                      </a:lnTo>
                      <a:lnTo>
                        <a:pt x="0" y="5498"/>
                      </a:lnTo>
                      <a:lnTo>
                        <a:pt x="0" y="6193"/>
                      </a:lnTo>
                      <a:lnTo>
                        <a:pt x="0" y="6282"/>
                      </a:lnTo>
                      <a:lnTo>
                        <a:pt x="0" y="6282"/>
                      </a:lnTo>
                      <a:lnTo>
                        <a:pt x="0" y="6282"/>
                      </a:lnTo>
                      <a:lnTo>
                        <a:pt x="8001" y="1657"/>
                      </a:lnTo>
                      <a:lnTo>
                        <a:pt x="8001" y="1569"/>
                      </a:lnTo>
                      <a:lnTo>
                        <a:pt x="75" y="6150"/>
                      </a:lnTo>
                      <a:lnTo>
                        <a:pt x="75" y="5452"/>
                      </a:lnTo>
                      <a:lnTo>
                        <a:pt x="75" y="5365"/>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23">
                  <a:extLst>
                    <a:ext uri="{FF2B5EF4-FFF2-40B4-BE49-F238E27FC236}">
                      <a16:creationId xmlns:a16="http://schemas.microsoft.com/office/drawing/2014/main" id="{51659629-61E7-46E5-333A-FA5FB8973247}"/>
                    </a:ext>
                  </a:extLst>
                </p:cNvPr>
                <p:cNvSpPr>
                  <a:spLocks/>
                </p:cNvSpPr>
                <p:nvPr/>
              </p:nvSpPr>
              <p:spPr bwMode="auto">
                <a:xfrm>
                  <a:off x="8054359" y="5363294"/>
                  <a:ext cx="0" cy="258998"/>
                </a:xfrm>
                <a:custGeom>
                  <a:avLst/>
                  <a:gdLst>
                    <a:gd name="T0" fmla="*/ 697 h 697"/>
                    <a:gd name="T1" fmla="*/ 0 h 697"/>
                    <a:gd name="T2" fmla="*/ 697 h 697"/>
                  </a:gdLst>
                  <a:ahLst/>
                  <a:cxnLst>
                    <a:cxn ang="0">
                      <a:pos x="0" y="T0"/>
                    </a:cxn>
                    <a:cxn ang="0">
                      <a:pos x="0" y="T1"/>
                    </a:cxn>
                    <a:cxn ang="0">
                      <a:pos x="0" y="T2"/>
                    </a:cxn>
                  </a:cxnLst>
                  <a:rect l="0" t="0" r="r" b="b"/>
                  <a:pathLst>
                    <a:path h="697">
                      <a:moveTo>
                        <a:pt x="0" y="697"/>
                      </a:moveTo>
                      <a:lnTo>
                        <a:pt x="0" y="0"/>
                      </a:lnTo>
                      <a:lnTo>
                        <a:pt x="0" y="697"/>
                      </a:lnTo>
                      <a:close/>
                    </a:path>
                  </a:pathLst>
                </a:custGeom>
                <a:solidFill>
                  <a:srgbClr val="7072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24">
                  <a:extLst>
                    <a:ext uri="{FF2B5EF4-FFF2-40B4-BE49-F238E27FC236}">
                      <a16:creationId xmlns:a16="http://schemas.microsoft.com/office/drawing/2014/main" id="{775D3EA5-D7DC-3560-4782-0ED675050B78}"/>
                    </a:ext>
                  </a:extLst>
                </p:cNvPr>
                <p:cNvSpPr>
                  <a:spLocks/>
                </p:cNvSpPr>
                <p:nvPr/>
              </p:nvSpPr>
              <p:spPr bwMode="auto">
                <a:xfrm>
                  <a:off x="6497397" y="4465735"/>
                  <a:ext cx="1528681" cy="1498910"/>
                </a:xfrm>
                <a:custGeom>
                  <a:avLst/>
                  <a:gdLst>
                    <a:gd name="T0" fmla="*/ 0 w 4109"/>
                    <a:gd name="T1" fmla="*/ 0 h 4026"/>
                    <a:gd name="T2" fmla="*/ 0 w 4109"/>
                    <a:gd name="T3" fmla="*/ 785 h 4026"/>
                    <a:gd name="T4" fmla="*/ 0 w 4109"/>
                    <a:gd name="T5" fmla="*/ 835 h 4026"/>
                    <a:gd name="T6" fmla="*/ 0 w 4109"/>
                    <a:gd name="T7" fmla="*/ 1568 h 4026"/>
                    <a:gd name="T8" fmla="*/ 0 w 4109"/>
                    <a:gd name="T9" fmla="*/ 1619 h 4026"/>
                    <a:gd name="T10" fmla="*/ 0 w 4109"/>
                    <a:gd name="T11" fmla="*/ 1657 h 4026"/>
                    <a:gd name="T12" fmla="*/ 4109 w 4109"/>
                    <a:gd name="T13" fmla="*/ 4026 h 4026"/>
                    <a:gd name="T14" fmla="*/ 4109 w 4109"/>
                    <a:gd name="T15" fmla="*/ 3988 h 4026"/>
                    <a:gd name="T16" fmla="*/ 4109 w 4109"/>
                    <a:gd name="T17" fmla="*/ 3937 h 4026"/>
                    <a:gd name="T18" fmla="*/ 4109 w 4109"/>
                    <a:gd name="T19" fmla="*/ 3204 h 4026"/>
                    <a:gd name="T20" fmla="*/ 4109 w 4109"/>
                    <a:gd name="T21" fmla="*/ 3154 h 4026"/>
                    <a:gd name="T22" fmla="*/ 4109 w 4109"/>
                    <a:gd name="T23" fmla="*/ 2369 h 4026"/>
                    <a:gd name="T24" fmla="*/ 0 w 4109"/>
                    <a:gd name="T25" fmla="*/ 0 h 4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09" h="4026">
                      <a:moveTo>
                        <a:pt x="0" y="0"/>
                      </a:moveTo>
                      <a:lnTo>
                        <a:pt x="0" y="785"/>
                      </a:lnTo>
                      <a:lnTo>
                        <a:pt x="0" y="835"/>
                      </a:lnTo>
                      <a:lnTo>
                        <a:pt x="0" y="1568"/>
                      </a:lnTo>
                      <a:lnTo>
                        <a:pt x="0" y="1619"/>
                      </a:lnTo>
                      <a:lnTo>
                        <a:pt x="0" y="1657"/>
                      </a:lnTo>
                      <a:lnTo>
                        <a:pt x="4109" y="4026"/>
                      </a:lnTo>
                      <a:lnTo>
                        <a:pt x="4109" y="3988"/>
                      </a:lnTo>
                      <a:lnTo>
                        <a:pt x="4109" y="3937"/>
                      </a:lnTo>
                      <a:lnTo>
                        <a:pt x="4109" y="3204"/>
                      </a:lnTo>
                      <a:lnTo>
                        <a:pt x="4109" y="3154"/>
                      </a:lnTo>
                      <a:lnTo>
                        <a:pt x="4109" y="2369"/>
                      </a:ln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35">
                  <a:extLst>
                    <a:ext uri="{FF2B5EF4-FFF2-40B4-BE49-F238E27FC236}">
                      <a16:creationId xmlns:a16="http://schemas.microsoft.com/office/drawing/2014/main" id="{D639BF06-125A-9181-DCAF-14A441DAE1EF}"/>
                    </a:ext>
                  </a:extLst>
                </p:cNvPr>
                <p:cNvSpPr>
                  <a:spLocks/>
                </p:cNvSpPr>
                <p:nvPr/>
              </p:nvSpPr>
              <p:spPr bwMode="auto">
                <a:xfrm>
                  <a:off x="8054359" y="3697673"/>
                  <a:ext cx="2881720" cy="2185105"/>
                </a:xfrm>
                <a:custGeom>
                  <a:avLst/>
                  <a:gdLst>
                    <a:gd name="T0" fmla="*/ 0 w 7744"/>
                    <a:gd name="T1" fmla="*/ 4477 h 5875"/>
                    <a:gd name="T2" fmla="*/ 0 w 7744"/>
                    <a:gd name="T3" fmla="*/ 5875 h 5875"/>
                    <a:gd name="T4" fmla="*/ 152 w 7744"/>
                    <a:gd name="T5" fmla="*/ 5788 h 5875"/>
                    <a:gd name="T6" fmla="*/ 152 w 7744"/>
                    <a:gd name="T7" fmla="*/ 4564 h 5875"/>
                    <a:gd name="T8" fmla="*/ 7744 w 7744"/>
                    <a:gd name="T9" fmla="*/ 174 h 5875"/>
                    <a:gd name="T10" fmla="*/ 7744 w 7744"/>
                    <a:gd name="T11" fmla="*/ 0 h 5875"/>
                    <a:gd name="T12" fmla="*/ 0 w 7744"/>
                    <a:gd name="T13" fmla="*/ 4477 h 5875"/>
                  </a:gdLst>
                  <a:ahLst/>
                  <a:cxnLst>
                    <a:cxn ang="0">
                      <a:pos x="T0" y="T1"/>
                    </a:cxn>
                    <a:cxn ang="0">
                      <a:pos x="T2" y="T3"/>
                    </a:cxn>
                    <a:cxn ang="0">
                      <a:pos x="T4" y="T5"/>
                    </a:cxn>
                    <a:cxn ang="0">
                      <a:pos x="T6" y="T7"/>
                    </a:cxn>
                    <a:cxn ang="0">
                      <a:pos x="T8" y="T9"/>
                    </a:cxn>
                    <a:cxn ang="0">
                      <a:pos x="T10" y="T11"/>
                    </a:cxn>
                    <a:cxn ang="0">
                      <a:pos x="T12" y="T13"/>
                    </a:cxn>
                  </a:cxnLst>
                  <a:rect l="0" t="0" r="r" b="b"/>
                  <a:pathLst>
                    <a:path w="7744" h="5875">
                      <a:moveTo>
                        <a:pt x="0" y="4477"/>
                      </a:moveTo>
                      <a:lnTo>
                        <a:pt x="0" y="5875"/>
                      </a:lnTo>
                      <a:lnTo>
                        <a:pt x="152" y="5788"/>
                      </a:lnTo>
                      <a:lnTo>
                        <a:pt x="152" y="4564"/>
                      </a:lnTo>
                      <a:lnTo>
                        <a:pt x="7744" y="174"/>
                      </a:lnTo>
                      <a:lnTo>
                        <a:pt x="7744" y="0"/>
                      </a:lnTo>
                      <a:lnTo>
                        <a:pt x="0" y="4477"/>
                      </a:lnTo>
                      <a:close/>
                    </a:path>
                  </a:pathLst>
                </a:custGeom>
                <a:solidFill>
                  <a:srgbClr val="373435">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2FFC5DA7-C03F-40F5-2F7D-3D1A4551934D}"/>
                  </a:ext>
                </a:extLst>
              </p:cNvPr>
              <p:cNvGrpSpPr/>
              <p:nvPr/>
            </p:nvGrpSpPr>
            <p:grpSpPr>
              <a:xfrm>
                <a:off x="7241642" y="2127314"/>
                <a:ext cx="3762908" cy="2789433"/>
                <a:chOff x="7241642" y="2127314"/>
                <a:chExt cx="3762908" cy="2789433"/>
              </a:xfrm>
            </p:grpSpPr>
            <p:sp>
              <p:nvSpPr>
                <p:cNvPr id="65" name="Freeform 53">
                  <a:extLst>
                    <a:ext uri="{FF2B5EF4-FFF2-40B4-BE49-F238E27FC236}">
                      <a16:creationId xmlns:a16="http://schemas.microsoft.com/office/drawing/2014/main" id="{7F39AB6E-9A6F-5EB5-C4E0-C34386006462}"/>
                    </a:ext>
                  </a:extLst>
                </p:cNvPr>
                <p:cNvSpPr>
                  <a:spLocks/>
                </p:cNvSpPr>
                <p:nvPr/>
              </p:nvSpPr>
              <p:spPr bwMode="auto">
                <a:xfrm>
                  <a:off x="7241642" y="2712292"/>
                  <a:ext cx="3762907" cy="2171709"/>
                </a:xfrm>
                <a:custGeom>
                  <a:avLst/>
                  <a:gdLst>
                    <a:gd name="T0" fmla="*/ 0 w 10112"/>
                    <a:gd name="T1" fmla="*/ 3468 h 5837"/>
                    <a:gd name="T2" fmla="*/ 6002 w 10112"/>
                    <a:gd name="T3" fmla="*/ 0 h 5837"/>
                    <a:gd name="T4" fmla="*/ 10112 w 10112"/>
                    <a:gd name="T5" fmla="*/ 2369 h 5837"/>
                    <a:gd name="T6" fmla="*/ 4111 w 10112"/>
                    <a:gd name="T7" fmla="*/ 5837 h 5837"/>
                    <a:gd name="T8" fmla="*/ 0 w 10112"/>
                    <a:gd name="T9" fmla="*/ 3468 h 5837"/>
                  </a:gdLst>
                  <a:ahLst/>
                  <a:cxnLst>
                    <a:cxn ang="0">
                      <a:pos x="T0" y="T1"/>
                    </a:cxn>
                    <a:cxn ang="0">
                      <a:pos x="T2" y="T3"/>
                    </a:cxn>
                    <a:cxn ang="0">
                      <a:pos x="T4" y="T5"/>
                    </a:cxn>
                    <a:cxn ang="0">
                      <a:pos x="T6" y="T7"/>
                    </a:cxn>
                    <a:cxn ang="0">
                      <a:pos x="T8" y="T9"/>
                    </a:cxn>
                  </a:cxnLst>
                  <a:rect l="0" t="0" r="r" b="b"/>
                  <a:pathLst>
                    <a:path w="10112" h="5837">
                      <a:moveTo>
                        <a:pt x="0" y="3468"/>
                      </a:moveTo>
                      <a:lnTo>
                        <a:pt x="6002" y="0"/>
                      </a:lnTo>
                      <a:lnTo>
                        <a:pt x="10112" y="2369"/>
                      </a:lnTo>
                      <a:lnTo>
                        <a:pt x="4111" y="5837"/>
                      </a:lnTo>
                      <a:lnTo>
                        <a:pt x="0" y="3468"/>
                      </a:lnTo>
                      <a:close/>
                    </a:path>
                  </a:pathLst>
                </a:custGeom>
                <a:solidFill>
                  <a:srgbClr val="1C62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4">
                  <a:extLst>
                    <a:ext uri="{FF2B5EF4-FFF2-40B4-BE49-F238E27FC236}">
                      <a16:creationId xmlns:a16="http://schemas.microsoft.com/office/drawing/2014/main" id="{0AA4750C-7A56-C182-193B-A68B1B6A734A}"/>
                    </a:ext>
                  </a:extLst>
                </p:cNvPr>
                <p:cNvSpPr>
                  <a:spLocks/>
                </p:cNvSpPr>
                <p:nvPr/>
              </p:nvSpPr>
              <p:spPr bwMode="auto">
                <a:xfrm>
                  <a:off x="7241642" y="2712292"/>
                  <a:ext cx="3762907" cy="2171709"/>
                </a:xfrm>
                <a:custGeom>
                  <a:avLst/>
                  <a:gdLst>
                    <a:gd name="T0" fmla="*/ 0 w 10112"/>
                    <a:gd name="T1" fmla="*/ 3468 h 5837"/>
                    <a:gd name="T2" fmla="*/ 6002 w 10112"/>
                    <a:gd name="T3" fmla="*/ 0 h 5837"/>
                    <a:gd name="T4" fmla="*/ 10112 w 10112"/>
                    <a:gd name="T5" fmla="*/ 2369 h 5837"/>
                    <a:gd name="T6" fmla="*/ 4111 w 10112"/>
                    <a:gd name="T7" fmla="*/ 5837 h 5837"/>
                    <a:gd name="T8" fmla="*/ 0 w 10112"/>
                    <a:gd name="T9" fmla="*/ 3468 h 5837"/>
                  </a:gdLst>
                  <a:ahLst/>
                  <a:cxnLst>
                    <a:cxn ang="0">
                      <a:pos x="T0" y="T1"/>
                    </a:cxn>
                    <a:cxn ang="0">
                      <a:pos x="T2" y="T3"/>
                    </a:cxn>
                    <a:cxn ang="0">
                      <a:pos x="T4" y="T5"/>
                    </a:cxn>
                    <a:cxn ang="0">
                      <a:pos x="T6" y="T7"/>
                    </a:cxn>
                    <a:cxn ang="0">
                      <a:pos x="T8" y="T9"/>
                    </a:cxn>
                  </a:cxnLst>
                  <a:rect l="0" t="0" r="r" b="b"/>
                  <a:pathLst>
                    <a:path w="10112" h="5837">
                      <a:moveTo>
                        <a:pt x="0" y="3468"/>
                      </a:moveTo>
                      <a:lnTo>
                        <a:pt x="6002" y="0"/>
                      </a:lnTo>
                      <a:lnTo>
                        <a:pt x="10112" y="2369"/>
                      </a:lnTo>
                      <a:lnTo>
                        <a:pt x="4111" y="5837"/>
                      </a:lnTo>
                      <a:lnTo>
                        <a:pt x="0" y="3468"/>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55">
                  <a:extLst>
                    <a:ext uri="{FF2B5EF4-FFF2-40B4-BE49-F238E27FC236}">
                      <a16:creationId xmlns:a16="http://schemas.microsoft.com/office/drawing/2014/main" id="{FB4C7E07-26F6-500B-178F-508CF589ECFE}"/>
                    </a:ext>
                  </a:extLst>
                </p:cNvPr>
                <p:cNvSpPr>
                  <a:spLocks/>
                </p:cNvSpPr>
                <p:nvPr/>
              </p:nvSpPr>
              <p:spPr bwMode="auto">
                <a:xfrm>
                  <a:off x="7241642" y="2712292"/>
                  <a:ext cx="3649781" cy="2107704"/>
                </a:xfrm>
                <a:custGeom>
                  <a:avLst/>
                  <a:gdLst>
                    <a:gd name="T0" fmla="*/ 0 w 9809"/>
                    <a:gd name="T1" fmla="*/ 3296 h 5665"/>
                    <a:gd name="T2" fmla="*/ 5700 w 9809"/>
                    <a:gd name="T3" fmla="*/ 0 h 5665"/>
                    <a:gd name="T4" fmla="*/ 9809 w 9809"/>
                    <a:gd name="T5" fmla="*/ 2369 h 5665"/>
                    <a:gd name="T6" fmla="*/ 4111 w 9809"/>
                    <a:gd name="T7" fmla="*/ 5665 h 5665"/>
                    <a:gd name="T8" fmla="*/ 0 w 9809"/>
                    <a:gd name="T9" fmla="*/ 3296 h 5665"/>
                  </a:gdLst>
                  <a:ahLst/>
                  <a:cxnLst>
                    <a:cxn ang="0">
                      <a:pos x="T0" y="T1"/>
                    </a:cxn>
                    <a:cxn ang="0">
                      <a:pos x="T2" y="T3"/>
                    </a:cxn>
                    <a:cxn ang="0">
                      <a:pos x="T4" y="T5"/>
                    </a:cxn>
                    <a:cxn ang="0">
                      <a:pos x="T6" y="T7"/>
                    </a:cxn>
                    <a:cxn ang="0">
                      <a:pos x="T8" y="T9"/>
                    </a:cxn>
                  </a:cxnLst>
                  <a:rect l="0" t="0" r="r" b="b"/>
                  <a:pathLst>
                    <a:path w="9809" h="5665">
                      <a:moveTo>
                        <a:pt x="0" y="3296"/>
                      </a:moveTo>
                      <a:lnTo>
                        <a:pt x="5700" y="0"/>
                      </a:lnTo>
                      <a:lnTo>
                        <a:pt x="9809" y="2369"/>
                      </a:lnTo>
                      <a:lnTo>
                        <a:pt x="4111" y="5665"/>
                      </a:lnTo>
                      <a:lnTo>
                        <a:pt x="0" y="3296"/>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6">
                  <a:extLst>
                    <a:ext uri="{FF2B5EF4-FFF2-40B4-BE49-F238E27FC236}">
                      <a16:creationId xmlns:a16="http://schemas.microsoft.com/office/drawing/2014/main" id="{E5D46A25-4883-3DA6-97AC-6BC872FF89BE}"/>
                    </a:ext>
                  </a:extLst>
                </p:cNvPr>
                <p:cNvSpPr>
                  <a:spLocks/>
                </p:cNvSpPr>
                <p:nvPr/>
              </p:nvSpPr>
              <p:spPr bwMode="auto">
                <a:xfrm>
                  <a:off x="7241642" y="2451805"/>
                  <a:ext cx="3143694" cy="1713253"/>
                </a:xfrm>
                <a:custGeom>
                  <a:avLst/>
                  <a:gdLst>
                    <a:gd name="T0" fmla="*/ 0 w 8449"/>
                    <a:gd name="T1" fmla="*/ 3468 h 4603"/>
                    <a:gd name="T2" fmla="*/ 6002 w 8449"/>
                    <a:gd name="T3" fmla="*/ 0 h 4603"/>
                    <a:gd name="T4" fmla="*/ 8449 w 8449"/>
                    <a:gd name="T5" fmla="*/ 1407 h 4603"/>
                    <a:gd name="T6" fmla="*/ 1966 w 8449"/>
                    <a:gd name="T7" fmla="*/ 4603 h 4603"/>
                    <a:gd name="T8" fmla="*/ 0 w 8449"/>
                    <a:gd name="T9" fmla="*/ 3468 h 4603"/>
                  </a:gdLst>
                  <a:ahLst/>
                  <a:cxnLst>
                    <a:cxn ang="0">
                      <a:pos x="T0" y="T1"/>
                    </a:cxn>
                    <a:cxn ang="0">
                      <a:pos x="T2" y="T3"/>
                    </a:cxn>
                    <a:cxn ang="0">
                      <a:pos x="T4" y="T5"/>
                    </a:cxn>
                    <a:cxn ang="0">
                      <a:pos x="T6" y="T7"/>
                    </a:cxn>
                    <a:cxn ang="0">
                      <a:pos x="T8" y="T9"/>
                    </a:cxn>
                  </a:cxnLst>
                  <a:rect l="0" t="0" r="r" b="b"/>
                  <a:pathLst>
                    <a:path w="8449" h="4603">
                      <a:moveTo>
                        <a:pt x="0" y="3468"/>
                      </a:moveTo>
                      <a:lnTo>
                        <a:pt x="6002" y="0"/>
                      </a:lnTo>
                      <a:lnTo>
                        <a:pt x="8449" y="1407"/>
                      </a:lnTo>
                      <a:lnTo>
                        <a:pt x="1966" y="4603"/>
                      </a:lnTo>
                      <a:lnTo>
                        <a:pt x="0" y="3468"/>
                      </a:lnTo>
                      <a:close/>
                    </a:path>
                  </a:pathLst>
                </a:custGeom>
                <a:solidFill>
                  <a:srgbClr val="429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7">
                  <a:extLst>
                    <a:ext uri="{FF2B5EF4-FFF2-40B4-BE49-F238E27FC236}">
                      <a16:creationId xmlns:a16="http://schemas.microsoft.com/office/drawing/2014/main" id="{7472662E-6BAF-B65E-F626-FB1BA5377F65}"/>
                    </a:ext>
                  </a:extLst>
                </p:cNvPr>
                <p:cNvSpPr>
                  <a:spLocks/>
                </p:cNvSpPr>
                <p:nvPr/>
              </p:nvSpPr>
              <p:spPr bwMode="auto">
                <a:xfrm>
                  <a:off x="7241642" y="3743816"/>
                  <a:ext cx="1528681" cy="1076179"/>
                </a:xfrm>
                <a:custGeom>
                  <a:avLst/>
                  <a:gdLst>
                    <a:gd name="T0" fmla="*/ 0 w 4111"/>
                    <a:gd name="T1" fmla="*/ 526 h 2895"/>
                    <a:gd name="T2" fmla="*/ 0 w 4111"/>
                    <a:gd name="T3" fmla="*/ 0 h 2895"/>
                    <a:gd name="T4" fmla="*/ 4111 w 4111"/>
                    <a:gd name="T5" fmla="*/ 2369 h 2895"/>
                    <a:gd name="T6" fmla="*/ 4111 w 4111"/>
                    <a:gd name="T7" fmla="*/ 2895 h 2895"/>
                    <a:gd name="T8" fmla="*/ 0 w 4111"/>
                    <a:gd name="T9" fmla="*/ 526 h 2895"/>
                  </a:gdLst>
                  <a:ahLst/>
                  <a:cxnLst>
                    <a:cxn ang="0">
                      <a:pos x="T0" y="T1"/>
                    </a:cxn>
                    <a:cxn ang="0">
                      <a:pos x="T2" y="T3"/>
                    </a:cxn>
                    <a:cxn ang="0">
                      <a:pos x="T4" y="T5"/>
                    </a:cxn>
                    <a:cxn ang="0">
                      <a:pos x="T6" y="T7"/>
                    </a:cxn>
                    <a:cxn ang="0">
                      <a:pos x="T8" y="T9"/>
                    </a:cxn>
                  </a:cxnLst>
                  <a:rect l="0" t="0" r="r" b="b"/>
                  <a:pathLst>
                    <a:path w="4111" h="2895">
                      <a:moveTo>
                        <a:pt x="0" y="526"/>
                      </a:moveTo>
                      <a:lnTo>
                        <a:pt x="0" y="0"/>
                      </a:lnTo>
                      <a:lnTo>
                        <a:pt x="4111" y="2369"/>
                      </a:lnTo>
                      <a:lnTo>
                        <a:pt x="4111" y="2895"/>
                      </a:lnTo>
                      <a:lnTo>
                        <a:pt x="0" y="526"/>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8">
                  <a:extLst>
                    <a:ext uri="{FF2B5EF4-FFF2-40B4-BE49-F238E27FC236}">
                      <a16:creationId xmlns:a16="http://schemas.microsoft.com/office/drawing/2014/main" id="{3AC0C9DC-662A-CF0C-DD24-25B5D01FB028}"/>
                    </a:ext>
                  </a:extLst>
                </p:cNvPr>
                <p:cNvSpPr>
                  <a:spLocks/>
                </p:cNvSpPr>
                <p:nvPr/>
              </p:nvSpPr>
              <p:spPr bwMode="auto">
                <a:xfrm>
                  <a:off x="7241642" y="2451805"/>
                  <a:ext cx="3143694" cy="1713253"/>
                </a:xfrm>
                <a:custGeom>
                  <a:avLst/>
                  <a:gdLst>
                    <a:gd name="T0" fmla="*/ 0 w 8449"/>
                    <a:gd name="T1" fmla="*/ 3468 h 4603"/>
                    <a:gd name="T2" fmla="*/ 6002 w 8449"/>
                    <a:gd name="T3" fmla="*/ 0 h 4603"/>
                    <a:gd name="T4" fmla="*/ 8449 w 8449"/>
                    <a:gd name="T5" fmla="*/ 1408 h 4603"/>
                    <a:gd name="T6" fmla="*/ 1966 w 8449"/>
                    <a:gd name="T7" fmla="*/ 4603 h 4603"/>
                    <a:gd name="T8" fmla="*/ 0 w 8449"/>
                    <a:gd name="T9" fmla="*/ 3468 h 4603"/>
                  </a:gdLst>
                  <a:ahLst/>
                  <a:cxnLst>
                    <a:cxn ang="0">
                      <a:pos x="T0" y="T1"/>
                    </a:cxn>
                    <a:cxn ang="0">
                      <a:pos x="T2" y="T3"/>
                    </a:cxn>
                    <a:cxn ang="0">
                      <a:pos x="T4" y="T5"/>
                    </a:cxn>
                    <a:cxn ang="0">
                      <a:pos x="T6" y="T7"/>
                    </a:cxn>
                    <a:cxn ang="0">
                      <a:pos x="T8" y="T9"/>
                    </a:cxn>
                  </a:cxnLst>
                  <a:rect l="0" t="0" r="r" b="b"/>
                  <a:pathLst>
                    <a:path w="8449" h="4603">
                      <a:moveTo>
                        <a:pt x="0" y="3468"/>
                      </a:moveTo>
                      <a:lnTo>
                        <a:pt x="6002" y="0"/>
                      </a:lnTo>
                      <a:lnTo>
                        <a:pt x="8449" y="1408"/>
                      </a:lnTo>
                      <a:lnTo>
                        <a:pt x="1966" y="4603"/>
                      </a:lnTo>
                      <a:lnTo>
                        <a:pt x="0" y="3468"/>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0">
                  <a:extLst>
                    <a:ext uri="{FF2B5EF4-FFF2-40B4-BE49-F238E27FC236}">
                      <a16:creationId xmlns:a16="http://schemas.microsoft.com/office/drawing/2014/main" id="{720FBC5F-7FC0-FF4B-FEF0-A737850F1A4E}"/>
                    </a:ext>
                  </a:extLst>
                </p:cNvPr>
                <p:cNvSpPr>
                  <a:spLocks/>
                </p:cNvSpPr>
                <p:nvPr/>
              </p:nvSpPr>
              <p:spPr bwMode="auto">
                <a:xfrm>
                  <a:off x="7241642" y="2419058"/>
                  <a:ext cx="3649781" cy="2109192"/>
                </a:xfrm>
                <a:custGeom>
                  <a:avLst/>
                  <a:gdLst>
                    <a:gd name="T0" fmla="*/ 0 w 9809"/>
                    <a:gd name="T1" fmla="*/ 3298 h 5666"/>
                    <a:gd name="T2" fmla="*/ 5700 w 9809"/>
                    <a:gd name="T3" fmla="*/ 0 h 5666"/>
                    <a:gd name="T4" fmla="*/ 9809 w 9809"/>
                    <a:gd name="T5" fmla="*/ 2369 h 5666"/>
                    <a:gd name="T6" fmla="*/ 4111 w 9809"/>
                    <a:gd name="T7" fmla="*/ 5666 h 5666"/>
                    <a:gd name="T8" fmla="*/ 0 w 9809"/>
                    <a:gd name="T9" fmla="*/ 3298 h 5666"/>
                  </a:gdLst>
                  <a:ahLst/>
                  <a:cxnLst>
                    <a:cxn ang="0">
                      <a:pos x="T0" y="T1"/>
                    </a:cxn>
                    <a:cxn ang="0">
                      <a:pos x="T2" y="T3"/>
                    </a:cxn>
                    <a:cxn ang="0">
                      <a:pos x="T4" y="T5"/>
                    </a:cxn>
                    <a:cxn ang="0">
                      <a:pos x="T6" y="T7"/>
                    </a:cxn>
                    <a:cxn ang="0">
                      <a:pos x="T8" y="T9"/>
                    </a:cxn>
                  </a:cxnLst>
                  <a:rect l="0" t="0" r="r" b="b"/>
                  <a:pathLst>
                    <a:path w="9809" h="5666">
                      <a:moveTo>
                        <a:pt x="0" y="3298"/>
                      </a:moveTo>
                      <a:lnTo>
                        <a:pt x="5700" y="0"/>
                      </a:lnTo>
                      <a:lnTo>
                        <a:pt x="9809" y="2369"/>
                      </a:lnTo>
                      <a:lnTo>
                        <a:pt x="4111" y="5666"/>
                      </a:lnTo>
                      <a:lnTo>
                        <a:pt x="0" y="3298"/>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1">
                  <a:extLst>
                    <a:ext uri="{FF2B5EF4-FFF2-40B4-BE49-F238E27FC236}">
                      <a16:creationId xmlns:a16="http://schemas.microsoft.com/office/drawing/2014/main" id="{A0A5539E-67F6-E13B-D1C3-867FFB55964C}"/>
                    </a:ext>
                  </a:extLst>
                </p:cNvPr>
                <p:cNvSpPr>
                  <a:spLocks/>
                </p:cNvSpPr>
                <p:nvPr/>
              </p:nvSpPr>
              <p:spPr bwMode="auto">
                <a:xfrm>
                  <a:off x="7241642" y="2160061"/>
                  <a:ext cx="3143694" cy="1713253"/>
                </a:xfrm>
                <a:custGeom>
                  <a:avLst/>
                  <a:gdLst>
                    <a:gd name="T0" fmla="*/ 0 w 8449"/>
                    <a:gd name="T1" fmla="*/ 3468 h 4603"/>
                    <a:gd name="T2" fmla="*/ 6002 w 8449"/>
                    <a:gd name="T3" fmla="*/ 0 h 4603"/>
                    <a:gd name="T4" fmla="*/ 8449 w 8449"/>
                    <a:gd name="T5" fmla="*/ 1407 h 4603"/>
                    <a:gd name="T6" fmla="*/ 1966 w 8449"/>
                    <a:gd name="T7" fmla="*/ 4603 h 4603"/>
                    <a:gd name="T8" fmla="*/ 0 w 8449"/>
                    <a:gd name="T9" fmla="*/ 3468 h 4603"/>
                  </a:gdLst>
                  <a:ahLst/>
                  <a:cxnLst>
                    <a:cxn ang="0">
                      <a:pos x="T0" y="T1"/>
                    </a:cxn>
                    <a:cxn ang="0">
                      <a:pos x="T2" y="T3"/>
                    </a:cxn>
                    <a:cxn ang="0">
                      <a:pos x="T4" y="T5"/>
                    </a:cxn>
                    <a:cxn ang="0">
                      <a:pos x="T6" y="T7"/>
                    </a:cxn>
                    <a:cxn ang="0">
                      <a:pos x="T8" y="T9"/>
                    </a:cxn>
                  </a:cxnLst>
                  <a:rect l="0" t="0" r="r" b="b"/>
                  <a:pathLst>
                    <a:path w="8449" h="4603">
                      <a:moveTo>
                        <a:pt x="0" y="3468"/>
                      </a:moveTo>
                      <a:lnTo>
                        <a:pt x="6002" y="0"/>
                      </a:lnTo>
                      <a:lnTo>
                        <a:pt x="8449" y="1407"/>
                      </a:lnTo>
                      <a:lnTo>
                        <a:pt x="1966" y="4603"/>
                      </a:lnTo>
                      <a:lnTo>
                        <a:pt x="0" y="3468"/>
                      </a:lnTo>
                      <a:close/>
                    </a:path>
                  </a:pathLst>
                </a:custGeom>
                <a:solidFill>
                  <a:srgbClr val="429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2">
                  <a:extLst>
                    <a:ext uri="{FF2B5EF4-FFF2-40B4-BE49-F238E27FC236}">
                      <a16:creationId xmlns:a16="http://schemas.microsoft.com/office/drawing/2014/main" id="{5264A8D7-23A2-5FC2-7315-4D4CCB44DD2E}"/>
                    </a:ext>
                  </a:extLst>
                </p:cNvPr>
                <p:cNvSpPr>
                  <a:spLocks/>
                </p:cNvSpPr>
                <p:nvPr/>
              </p:nvSpPr>
              <p:spPr bwMode="auto">
                <a:xfrm>
                  <a:off x="7241642" y="3450583"/>
                  <a:ext cx="1528681" cy="1077668"/>
                </a:xfrm>
                <a:custGeom>
                  <a:avLst/>
                  <a:gdLst>
                    <a:gd name="T0" fmla="*/ 0 w 4111"/>
                    <a:gd name="T1" fmla="*/ 527 h 2895"/>
                    <a:gd name="T2" fmla="*/ 0 w 4111"/>
                    <a:gd name="T3" fmla="*/ 0 h 2895"/>
                    <a:gd name="T4" fmla="*/ 4111 w 4111"/>
                    <a:gd name="T5" fmla="*/ 2369 h 2895"/>
                    <a:gd name="T6" fmla="*/ 4111 w 4111"/>
                    <a:gd name="T7" fmla="*/ 2895 h 2895"/>
                    <a:gd name="T8" fmla="*/ 0 w 4111"/>
                    <a:gd name="T9" fmla="*/ 527 h 2895"/>
                  </a:gdLst>
                  <a:ahLst/>
                  <a:cxnLst>
                    <a:cxn ang="0">
                      <a:pos x="T0" y="T1"/>
                    </a:cxn>
                    <a:cxn ang="0">
                      <a:pos x="T2" y="T3"/>
                    </a:cxn>
                    <a:cxn ang="0">
                      <a:pos x="T4" y="T5"/>
                    </a:cxn>
                    <a:cxn ang="0">
                      <a:pos x="T6" y="T7"/>
                    </a:cxn>
                    <a:cxn ang="0">
                      <a:pos x="T8" y="T9"/>
                    </a:cxn>
                  </a:cxnLst>
                  <a:rect l="0" t="0" r="r" b="b"/>
                  <a:pathLst>
                    <a:path w="4111" h="2895">
                      <a:moveTo>
                        <a:pt x="0" y="527"/>
                      </a:moveTo>
                      <a:lnTo>
                        <a:pt x="0" y="0"/>
                      </a:lnTo>
                      <a:lnTo>
                        <a:pt x="4111" y="2369"/>
                      </a:lnTo>
                      <a:lnTo>
                        <a:pt x="4111" y="2895"/>
                      </a:lnTo>
                      <a:lnTo>
                        <a:pt x="0" y="527"/>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4">
                  <a:extLst>
                    <a:ext uri="{FF2B5EF4-FFF2-40B4-BE49-F238E27FC236}">
                      <a16:creationId xmlns:a16="http://schemas.microsoft.com/office/drawing/2014/main" id="{71C5E23C-FBE9-412B-D476-CD443A0DD63D}"/>
                    </a:ext>
                  </a:extLst>
                </p:cNvPr>
                <p:cNvSpPr>
                  <a:spLocks/>
                </p:cNvSpPr>
                <p:nvPr/>
              </p:nvSpPr>
              <p:spPr bwMode="auto">
                <a:xfrm>
                  <a:off x="7241642" y="2160061"/>
                  <a:ext cx="3143694" cy="1713253"/>
                </a:xfrm>
                <a:custGeom>
                  <a:avLst/>
                  <a:gdLst>
                    <a:gd name="T0" fmla="*/ 0 w 8449"/>
                    <a:gd name="T1" fmla="*/ 3468 h 4603"/>
                    <a:gd name="T2" fmla="*/ 6002 w 8449"/>
                    <a:gd name="T3" fmla="*/ 0 h 4603"/>
                    <a:gd name="T4" fmla="*/ 8449 w 8449"/>
                    <a:gd name="T5" fmla="*/ 1408 h 4603"/>
                    <a:gd name="T6" fmla="*/ 1966 w 8449"/>
                    <a:gd name="T7" fmla="*/ 4603 h 4603"/>
                    <a:gd name="T8" fmla="*/ 0 w 8449"/>
                    <a:gd name="T9" fmla="*/ 3468 h 4603"/>
                  </a:gdLst>
                  <a:ahLst/>
                  <a:cxnLst>
                    <a:cxn ang="0">
                      <a:pos x="T0" y="T1"/>
                    </a:cxn>
                    <a:cxn ang="0">
                      <a:pos x="T2" y="T3"/>
                    </a:cxn>
                    <a:cxn ang="0">
                      <a:pos x="T4" y="T5"/>
                    </a:cxn>
                    <a:cxn ang="0">
                      <a:pos x="T6" y="T7"/>
                    </a:cxn>
                    <a:cxn ang="0">
                      <a:pos x="T8" y="T9"/>
                    </a:cxn>
                  </a:cxnLst>
                  <a:rect l="0" t="0" r="r" b="b"/>
                  <a:pathLst>
                    <a:path w="8449" h="4603">
                      <a:moveTo>
                        <a:pt x="0" y="3468"/>
                      </a:moveTo>
                      <a:lnTo>
                        <a:pt x="6002" y="0"/>
                      </a:lnTo>
                      <a:lnTo>
                        <a:pt x="8449" y="1408"/>
                      </a:lnTo>
                      <a:lnTo>
                        <a:pt x="1966" y="4603"/>
                      </a:lnTo>
                      <a:lnTo>
                        <a:pt x="0" y="3468"/>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5">
                  <a:extLst>
                    <a:ext uri="{FF2B5EF4-FFF2-40B4-BE49-F238E27FC236}">
                      <a16:creationId xmlns:a16="http://schemas.microsoft.com/office/drawing/2014/main" id="{22C8DAA7-425C-6C43-BF42-0EBB137B3070}"/>
                    </a:ext>
                  </a:extLst>
                </p:cNvPr>
                <p:cNvSpPr>
                  <a:spLocks/>
                </p:cNvSpPr>
                <p:nvPr/>
              </p:nvSpPr>
              <p:spPr bwMode="auto">
                <a:xfrm>
                  <a:off x="7241642" y="2127314"/>
                  <a:ext cx="3762907" cy="2173198"/>
                </a:xfrm>
                <a:custGeom>
                  <a:avLst/>
                  <a:gdLst>
                    <a:gd name="T0" fmla="*/ 0 w 10112"/>
                    <a:gd name="T1" fmla="*/ 3469 h 5838"/>
                    <a:gd name="T2" fmla="*/ 6002 w 10112"/>
                    <a:gd name="T3" fmla="*/ 0 h 5838"/>
                    <a:gd name="T4" fmla="*/ 10112 w 10112"/>
                    <a:gd name="T5" fmla="*/ 2370 h 5838"/>
                    <a:gd name="T6" fmla="*/ 4110 w 10112"/>
                    <a:gd name="T7" fmla="*/ 5838 h 5838"/>
                    <a:gd name="T8" fmla="*/ 0 w 10112"/>
                    <a:gd name="T9" fmla="*/ 3469 h 5838"/>
                  </a:gdLst>
                  <a:ahLst/>
                  <a:cxnLst>
                    <a:cxn ang="0">
                      <a:pos x="T0" y="T1"/>
                    </a:cxn>
                    <a:cxn ang="0">
                      <a:pos x="T2" y="T3"/>
                    </a:cxn>
                    <a:cxn ang="0">
                      <a:pos x="T4" y="T5"/>
                    </a:cxn>
                    <a:cxn ang="0">
                      <a:pos x="T6" y="T7"/>
                    </a:cxn>
                    <a:cxn ang="0">
                      <a:pos x="T8" y="T9"/>
                    </a:cxn>
                  </a:cxnLst>
                  <a:rect l="0" t="0" r="r" b="b"/>
                  <a:pathLst>
                    <a:path w="10112" h="5838">
                      <a:moveTo>
                        <a:pt x="0" y="3469"/>
                      </a:moveTo>
                      <a:lnTo>
                        <a:pt x="6002" y="0"/>
                      </a:lnTo>
                      <a:lnTo>
                        <a:pt x="10112" y="2370"/>
                      </a:lnTo>
                      <a:lnTo>
                        <a:pt x="4110" y="5838"/>
                      </a:lnTo>
                      <a:lnTo>
                        <a:pt x="0" y="346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63">
                  <a:extLst>
                    <a:ext uri="{FF2B5EF4-FFF2-40B4-BE49-F238E27FC236}">
                      <a16:creationId xmlns:a16="http://schemas.microsoft.com/office/drawing/2014/main" id="{97A9CD7B-B80B-53D9-9D3D-50F016C771E2}"/>
                    </a:ext>
                  </a:extLst>
                </p:cNvPr>
                <p:cNvSpPr>
                  <a:spLocks/>
                </p:cNvSpPr>
                <p:nvPr/>
              </p:nvSpPr>
              <p:spPr bwMode="auto">
                <a:xfrm>
                  <a:off x="8770324" y="3079949"/>
                  <a:ext cx="2167244" cy="1772793"/>
                </a:xfrm>
                <a:custGeom>
                  <a:avLst/>
                  <a:gdLst>
                    <a:gd name="T0" fmla="*/ 0 w 5821"/>
                    <a:gd name="T1" fmla="*/ 3367 h 4765"/>
                    <a:gd name="T2" fmla="*/ 0 w 5821"/>
                    <a:gd name="T3" fmla="*/ 3558 h 4765"/>
                    <a:gd name="T4" fmla="*/ 0 w 5821"/>
                    <a:gd name="T5" fmla="*/ 3979 h 4765"/>
                    <a:gd name="T6" fmla="*/ 0 w 5821"/>
                    <a:gd name="T7" fmla="*/ 4765 h 4765"/>
                    <a:gd name="T8" fmla="*/ 5821 w 5821"/>
                    <a:gd name="T9" fmla="*/ 1399 h 4765"/>
                    <a:gd name="T10" fmla="*/ 5821 w 5821"/>
                    <a:gd name="T11" fmla="*/ 613 h 4765"/>
                    <a:gd name="T12" fmla="*/ 5821 w 5821"/>
                    <a:gd name="T13" fmla="*/ 191 h 4765"/>
                    <a:gd name="T14" fmla="*/ 5821 w 5821"/>
                    <a:gd name="T15" fmla="*/ 0 h 4765"/>
                    <a:gd name="T16" fmla="*/ 0 w 5821"/>
                    <a:gd name="T17" fmla="*/ 3367 h 4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21" h="4765">
                      <a:moveTo>
                        <a:pt x="0" y="3367"/>
                      </a:moveTo>
                      <a:lnTo>
                        <a:pt x="0" y="3558"/>
                      </a:lnTo>
                      <a:lnTo>
                        <a:pt x="0" y="3979"/>
                      </a:lnTo>
                      <a:lnTo>
                        <a:pt x="0" y="4765"/>
                      </a:lnTo>
                      <a:lnTo>
                        <a:pt x="5821" y="1399"/>
                      </a:lnTo>
                      <a:lnTo>
                        <a:pt x="5821" y="613"/>
                      </a:lnTo>
                      <a:lnTo>
                        <a:pt x="5821" y="191"/>
                      </a:lnTo>
                      <a:lnTo>
                        <a:pt x="5821" y="0"/>
                      </a:lnTo>
                      <a:lnTo>
                        <a:pt x="0" y="3367"/>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6">
                  <a:extLst>
                    <a:ext uri="{FF2B5EF4-FFF2-40B4-BE49-F238E27FC236}">
                      <a16:creationId xmlns:a16="http://schemas.microsoft.com/office/drawing/2014/main" id="{9560992F-3D3F-B776-E577-B168BDD379B2}"/>
                    </a:ext>
                  </a:extLst>
                </p:cNvPr>
                <p:cNvSpPr>
                  <a:spLocks/>
                </p:cNvSpPr>
                <p:nvPr/>
              </p:nvSpPr>
              <p:spPr bwMode="auto">
                <a:xfrm>
                  <a:off x="8770324" y="3008501"/>
                  <a:ext cx="2234226" cy="1908246"/>
                </a:xfrm>
                <a:custGeom>
                  <a:avLst/>
                  <a:gdLst>
                    <a:gd name="T0" fmla="*/ 75 w 6001"/>
                    <a:gd name="T1" fmla="*/ 4211 h 5128"/>
                    <a:gd name="T2" fmla="*/ 75 w 6001"/>
                    <a:gd name="T3" fmla="*/ 3512 h 5128"/>
                    <a:gd name="T4" fmla="*/ 6001 w 6001"/>
                    <a:gd name="T5" fmla="*/ 87 h 5128"/>
                    <a:gd name="T6" fmla="*/ 6001 w 6001"/>
                    <a:gd name="T7" fmla="*/ 0 h 5128"/>
                    <a:gd name="T8" fmla="*/ 0 w 6001"/>
                    <a:gd name="T9" fmla="*/ 3469 h 5128"/>
                    <a:gd name="T10" fmla="*/ 0 w 6001"/>
                    <a:gd name="T11" fmla="*/ 3470 h 5128"/>
                    <a:gd name="T12" fmla="*/ 0 w 6001"/>
                    <a:gd name="T13" fmla="*/ 3555 h 5128"/>
                    <a:gd name="T14" fmla="*/ 0 w 6001"/>
                    <a:gd name="T15" fmla="*/ 4257 h 5128"/>
                    <a:gd name="T16" fmla="*/ 0 w 6001"/>
                    <a:gd name="T17" fmla="*/ 4341 h 5128"/>
                    <a:gd name="T18" fmla="*/ 0 w 6001"/>
                    <a:gd name="T19" fmla="*/ 5039 h 5128"/>
                    <a:gd name="T20" fmla="*/ 0 w 6001"/>
                    <a:gd name="T21" fmla="*/ 5128 h 5128"/>
                    <a:gd name="T22" fmla="*/ 0 w 6001"/>
                    <a:gd name="T23" fmla="*/ 5128 h 5128"/>
                    <a:gd name="T24" fmla="*/ 6001 w 6001"/>
                    <a:gd name="T25" fmla="*/ 1659 h 5128"/>
                    <a:gd name="T26" fmla="*/ 6001 w 6001"/>
                    <a:gd name="T27" fmla="*/ 1571 h 5128"/>
                    <a:gd name="T28" fmla="*/ 75 w 6001"/>
                    <a:gd name="T29" fmla="*/ 4996 h 5128"/>
                    <a:gd name="T30" fmla="*/ 75 w 6001"/>
                    <a:gd name="T31" fmla="*/ 4297 h 5128"/>
                    <a:gd name="T32" fmla="*/ 75 w 6001"/>
                    <a:gd name="T33" fmla="*/ 4211 h 5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01" h="5128">
                      <a:moveTo>
                        <a:pt x="75" y="4211"/>
                      </a:moveTo>
                      <a:lnTo>
                        <a:pt x="75" y="3512"/>
                      </a:lnTo>
                      <a:lnTo>
                        <a:pt x="6001" y="87"/>
                      </a:lnTo>
                      <a:lnTo>
                        <a:pt x="6001" y="0"/>
                      </a:lnTo>
                      <a:lnTo>
                        <a:pt x="0" y="3469"/>
                      </a:lnTo>
                      <a:lnTo>
                        <a:pt x="0" y="3470"/>
                      </a:lnTo>
                      <a:lnTo>
                        <a:pt x="0" y="3555"/>
                      </a:lnTo>
                      <a:lnTo>
                        <a:pt x="0" y="4257"/>
                      </a:lnTo>
                      <a:lnTo>
                        <a:pt x="0" y="4341"/>
                      </a:lnTo>
                      <a:lnTo>
                        <a:pt x="0" y="5039"/>
                      </a:lnTo>
                      <a:lnTo>
                        <a:pt x="0" y="5128"/>
                      </a:lnTo>
                      <a:lnTo>
                        <a:pt x="0" y="5128"/>
                      </a:lnTo>
                      <a:lnTo>
                        <a:pt x="6001" y="1659"/>
                      </a:lnTo>
                      <a:lnTo>
                        <a:pt x="6001" y="1571"/>
                      </a:lnTo>
                      <a:lnTo>
                        <a:pt x="75" y="4996"/>
                      </a:lnTo>
                      <a:lnTo>
                        <a:pt x="75" y="4297"/>
                      </a:lnTo>
                      <a:lnTo>
                        <a:pt x="75" y="4211"/>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2">
                  <a:extLst>
                    <a:ext uri="{FF2B5EF4-FFF2-40B4-BE49-F238E27FC236}">
                      <a16:creationId xmlns:a16="http://schemas.microsoft.com/office/drawing/2014/main" id="{1E8DBD4A-97FF-E0F4-1C3B-FB5C2D945952}"/>
                    </a:ext>
                  </a:extLst>
                </p:cNvPr>
                <p:cNvSpPr>
                  <a:spLocks/>
                </p:cNvSpPr>
                <p:nvPr/>
              </p:nvSpPr>
              <p:spPr bwMode="auto">
                <a:xfrm>
                  <a:off x="8798605" y="3597944"/>
                  <a:ext cx="2138963" cy="1236936"/>
                </a:xfrm>
                <a:custGeom>
                  <a:avLst/>
                  <a:gdLst>
                    <a:gd name="T0" fmla="*/ 5746 w 5746"/>
                    <a:gd name="T1" fmla="*/ 0 h 3322"/>
                    <a:gd name="T2" fmla="*/ 0 w 5746"/>
                    <a:gd name="T3" fmla="*/ 3322 h 3322"/>
                    <a:gd name="T4" fmla="*/ 5746 w 5746"/>
                    <a:gd name="T5" fmla="*/ 0 h 3322"/>
                  </a:gdLst>
                  <a:ahLst/>
                  <a:cxnLst>
                    <a:cxn ang="0">
                      <a:pos x="T0" y="T1"/>
                    </a:cxn>
                    <a:cxn ang="0">
                      <a:pos x="T2" y="T3"/>
                    </a:cxn>
                    <a:cxn ang="0">
                      <a:pos x="T4" y="T5"/>
                    </a:cxn>
                  </a:cxnLst>
                  <a:rect l="0" t="0" r="r" b="b"/>
                  <a:pathLst>
                    <a:path w="5746" h="3322">
                      <a:moveTo>
                        <a:pt x="5746" y="0"/>
                      </a:moveTo>
                      <a:lnTo>
                        <a:pt x="0" y="3322"/>
                      </a:lnTo>
                      <a:lnTo>
                        <a:pt x="5746" y="0"/>
                      </a:lnTo>
                      <a:close/>
                    </a:path>
                  </a:pathLst>
                </a:custGeom>
                <a:solidFill>
                  <a:srgbClr val="38A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03">
                  <a:extLst>
                    <a:ext uri="{FF2B5EF4-FFF2-40B4-BE49-F238E27FC236}">
                      <a16:creationId xmlns:a16="http://schemas.microsoft.com/office/drawing/2014/main" id="{27D885E9-D045-52EC-377F-99A34F8E77D6}"/>
                    </a:ext>
                  </a:extLst>
                </p:cNvPr>
                <p:cNvSpPr>
                  <a:spLocks/>
                </p:cNvSpPr>
                <p:nvPr/>
              </p:nvSpPr>
              <p:spPr bwMode="auto">
                <a:xfrm>
                  <a:off x="8797117" y="3523519"/>
                  <a:ext cx="2140451" cy="1238425"/>
                </a:xfrm>
                <a:custGeom>
                  <a:avLst/>
                  <a:gdLst>
                    <a:gd name="T0" fmla="*/ 5749 w 5749"/>
                    <a:gd name="T1" fmla="*/ 0 h 3328"/>
                    <a:gd name="T2" fmla="*/ 7 w 5749"/>
                    <a:gd name="T3" fmla="*/ 3328 h 3328"/>
                    <a:gd name="T4" fmla="*/ 0 w 5749"/>
                    <a:gd name="T5" fmla="*/ 3318 h 3328"/>
                    <a:gd name="T6" fmla="*/ 5749 w 5749"/>
                    <a:gd name="T7" fmla="*/ 0 h 3328"/>
                  </a:gdLst>
                  <a:ahLst/>
                  <a:cxnLst>
                    <a:cxn ang="0">
                      <a:pos x="T0" y="T1"/>
                    </a:cxn>
                    <a:cxn ang="0">
                      <a:pos x="T2" y="T3"/>
                    </a:cxn>
                    <a:cxn ang="0">
                      <a:pos x="T4" y="T5"/>
                    </a:cxn>
                    <a:cxn ang="0">
                      <a:pos x="T6" y="T7"/>
                    </a:cxn>
                  </a:cxnLst>
                  <a:rect l="0" t="0" r="r" b="b"/>
                  <a:pathLst>
                    <a:path w="5749" h="3328">
                      <a:moveTo>
                        <a:pt x="5749" y="0"/>
                      </a:moveTo>
                      <a:lnTo>
                        <a:pt x="7" y="3328"/>
                      </a:lnTo>
                      <a:lnTo>
                        <a:pt x="0" y="3318"/>
                      </a:lnTo>
                      <a:lnTo>
                        <a:pt x="5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04">
                  <a:extLst>
                    <a:ext uri="{FF2B5EF4-FFF2-40B4-BE49-F238E27FC236}">
                      <a16:creationId xmlns:a16="http://schemas.microsoft.com/office/drawing/2014/main" id="{F8109221-3AD3-B287-2CEB-110CAE68D8C6}"/>
                    </a:ext>
                  </a:extLst>
                </p:cNvPr>
                <p:cNvSpPr>
                  <a:spLocks/>
                </p:cNvSpPr>
                <p:nvPr/>
              </p:nvSpPr>
              <p:spPr bwMode="auto">
                <a:xfrm>
                  <a:off x="8797117" y="3449094"/>
                  <a:ext cx="2140451" cy="1239913"/>
                </a:xfrm>
                <a:custGeom>
                  <a:avLst/>
                  <a:gdLst>
                    <a:gd name="T0" fmla="*/ 5749 w 5749"/>
                    <a:gd name="T1" fmla="*/ 0 h 3328"/>
                    <a:gd name="T2" fmla="*/ 7 w 5749"/>
                    <a:gd name="T3" fmla="*/ 3328 h 3328"/>
                    <a:gd name="T4" fmla="*/ 0 w 5749"/>
                    <a:gd name="T5" fmla="*/ 3318 h 3328"/>
                    <a:gd name="T6" fmla="*/ 5749 w 5749"/>
                    <a:gd name="T7" fmla="*/ 0 h 3328"/>
                  </a:gdLst>
                  <a:ahLst/>
                  <a:cxnLst>
                    <a:cxn ang="0">
                      <a:pos x="T0" y="T1"/>
                    </a:cxn>
                    <a:cxn ang="0">
                      <a:pos x="T2" y="T3"/>
                    </a:cxn>
                    <a:cxn ang="0">
                      <a:pos x="T4" y="T5"/>
                    </a:cxn>
                    <a:cxn ang="0">
                      <a:pos x="T6" y="T7"/>
                    </a:cxn>
                  </a:cxnLst>
                  <a:rect l="0" t="0" r="r" b="b"/>
                  <a:pathLst>
                    <a:path w="5749" h="3328">
                      <a:moveTo>
                        <a:pt x="5749" y="0"/>
                      </a:moveTo>
                      <a:lnTo>
                        <a:pt x="7" y="3328"/>
                      </a:lnTo>
                      <a:lnTo>
                        <a:pt x="0" y="3318"/>
                      </a:lnTo>
                      <a:lnTo>
                        <a:pt x="5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05">
                  <a:extLst>
                    <a:ext uri="{FF2B5EF4-FFF2-40B4-BE49-F238E27FC236}">
                      <a16:creationId xmlns:a16="http://schemas.microsoft.com/office/drawing/2014/main" id="{8BDA25E7-30CC-0A2B-A7E4-FDF47916EA4F}"/>
                    </a:ext>
                  </a:extLst>
                </p:cNvPr>
                <p:cNvSpPr>
                  <a:spLocks/>
                </p:cNvSpPr>
                <p:nvPr/>
              </p:nvSpPr>
              <p:spPr bwMode="auto">
                <a:xfrm>
                  <a:off x="8797117" y="3374670"/>
                  <a:ext cx="2140451" cy="1239913"/>
                </a:xfrm>
                <a:custGeom>
                  <a:avLst/>
                  <a:gdLst>
                    <a:gd name="T0" fmla="*/ 5749 w 5749"/>
                    <a:gd name="T1" fmla="*/ 0 h 3329"/>
                    <a:gd name="T2" fmla="*/ 7 w 5749"/>
                    <a:gd name="T3" fmla="*/ 3329 h 3329"/>
                    <a:gd name="T4" fmla="*/ 0 w 5749"/>
                    <a:gd name="T5" fmla="*/ 3317 h 3329"/>
                    <a:gd name="T6" fmla="*/ 5749 w 5749"/>
                    <a:gd name="T7" fmla="*/ 0 h 3329"/>
                  </a:gdLst>
                  <a:ahLst/>
                  <a:cxnLst>
                    <a:cxn ang="0">
                      <a:pos x="T0" y="T1"/>
                    </a:cxn>
                    <a:cxn ang="0">
                      <a:pos x="T2" y="T3"/>
                    </a:cxn>
                    <a:cxn ang="0">
                      <a:pos x="T4" y="T5"/>
                    </a:cxn>
                    <a:cxn ang="0">
                      <a:pos x="T6" y="T7"/>
                    </a:cxn>
                  </a:cxnLst>
                  <a:rect l="0" t="0" r="r" b="b"/>
                  <a:pathLst>
                    <a:path w="5749" h="3329">
                      <a:moveTo>
                        <a:pt x="5749" y="0"/>
                      </a:moveTo>
                      <a:lnTo>
                        <a:pt x="7" y="3329"/>
                      </a:lnTo>
                      <a:lnTo>
                        <a:pt x="0" y="3317"/>
                      </a:lnTo>
                      <a:lnTo>
                        <a:pt x="5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06">
                  <a:extLst>
                    <a:ext uri="{FF2B5EF4-FFF2-40B4-BE49-F238E27FC236}">
                      <a16:creationId xmlns:a16="http://schemas.microsoft.com/office/drawing/2014/main" id="{EF8037B1-336C-F85A-809B-6A59AADD2652}"/>
                    </a:ext>
                  </a:extLst>
                </p:cNvPr>
                <p:cNvSpPr>
                  <a:spLocks/>
                </p:cNvSpPr>
                <p:nvPr/>
              </p:nvSpPr>
              <p:spPr bwMode="auto">
                <a:xfrm>
                  <a:off x="8797117" y="3301734"/>
                  <a:ext cx="2140451" cy="1238425"/>
                </a:xfrm>
                <a:custGeom>
                  <a:avLst/>
                  <a:gdLst>
                    <a:gd name="T0" fmla="*/ 5749 w 5749"/>
                    <a:gd name="T1" fmla="*/ 0 h 3329"/>
                    <a:gd name="T2" fmla="*/ 7 w 5749"/>
                    <a:gd name="T3" fmla="*/ 3329 h 3329"/>
                    <a:gd name="T4" fmla="*/ 0 w 5749"/>
                    <a:gd name="T5" fmla="*/ 3318 h 3329"/>
                    <a:gd name="T6" fmla="*/ 5749 w 5749"/>
                    <a:gd name="T7" fmla="*/ 0 h 3329"/>
                  </a:gdLst>
                  <a:ahLst/>
                  <a:cxnLst>
                    <a:cxn ang="0">
                      <a:pos x="T0" y="T1"/>
                    </a:cxn>
                    <a:cxn ang="0">
                      <a:pos x="T2" y="T3"/>
                    </a:cxn>
                    <a:cxn ang="0">
                      <a:pos x="T4" y="T5"/>
                    </a:cxn>
                    <a:cxn ang="0">
                      <a:pos x="T6" y="T7"/>
                    </a:cxn>
                  </a:cxnLst>
                  <a:rect l="0" t="0" r="r" b="b"/>
                  <a:pathLst>
                    <a:path w="5749" h="3329">
                      <a:moveTo>
                        <a:pt x="5749" y="0"/>
                      </a:moveTo>
                      <a:lnTo>
                        <a:pt x="7" y="3329"/>
                      </a:lnTo>
                      <a:lnTo>
                        <a:pt x="0" y="3318"/>
                      </a:lnTo>
                      <a:lnTo>
                        <a:pt x="5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07">
                  <a:extLst>
                    <a:ext uri="{FF2B5EF4-FFF2-40B4-BE49-F238E27FC236}">
                      <a16:creationId xmlns:a16="http://schemas.microsoft.com/office/drawing/2014/main" id="{878279EE-DE12-FA23-2BBC-C3DDEF53C374}"/>
                    </a:ext>
                  </a:extLst>
                </p:cNvPr>
                <p:cNvSpPr>
                  <a:spLocks/>
                </p:cNvSpPr>
                <p:nvPr/>
              </p:nvSpPr>
              <p:spPr bwMode="auto">
                <a:xfrm>
                  <a:off x="8797117" y="3227310"/>
                  <a:ext cx="2140451" cy="1238425"/>
                </a:xfrm>
                <a:custGeom>
                  <a:avLst/>
                  <a:gdLst>
                    <a:gd name="T0" fmla="*/ 5749 w 5749"/>
                    <a:gd name="T1" fmla="*/ 0 h 3330"/>
                    <a:gd name="T2" fmla="*/ 7 w 5749"/>
                    <a:gd name="T3" fmla="*/ 3330 h 3330"/>
                    <a:gd name="T4" fmla="*/ 0 w 5749"/>
                    <a:gd name="T5" fmla="*/ 3318 h 3330"/>
                    <a:gd name="T6" fmla="*/ 5749 w 5749"/>
                    <a:gd name="T7" fmla="*/ 0 h 3330"/>
                  </a:gdLst>
                  <a:ahLst/>
                  <a:cxnLst>
                    <a:cxn ang="0">
                      <a:pos x="T0" y="T1"/>
                    </a:cxn>
                    <a:cxn ang="0">
                      <a:pos x="T2" y="T3"/>
                    </a:cxn>
                    <a:cxn ang="0">
                      <a:pos x="T4" y="T5"/>
                    </a:cxn>
                    <a:cxn ang="0">
                      <a:pos x="T6" y="T7"/>
                    </a:cxn>
                  </a:cxnLst>
                  <a:rect l="0" t="0" r="r" b="b"/>
                  <a:pathLst>
                    <a:path w="5749" h="3330">
                      <a:moveTo>
                        <a:pt x="5749" y="0"/>
                      </a:moveTo>
                      <a:lnTo>
                        <a:pt x="7" y="3330"/>
                      </a:lnTo>
                      <a:lnTo>
                        <a:pt x="0" y="3318"/>
                      </a:lnTo>
                      <a:lnTo>
                        <a:pt x="5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08">
                  <a:extLst>
                    <a:ext uri="{FF2B5EF4-FFF2-40B4-BE49-F238E27FC236}">
                      <a16:creationId xmlns:a16="http://schemas.microsoft.com/office/drawing/2014/main" id="{38502919-5A0C-B7C7-79B8-77BE8DF672F3}"/>
                    </a:ext>
                  </a:extLst>
                </p:cNvPr>
                <p:cNvSpPr>
                  <a:spLocks/>
                </p:cNvSpPr>
                <p:nvPr/>
              </p:nvSpPr>
              <p:spPr bwMode="auto">
                <a:xfrm>
                  <a:off x="8797117" y="3152885"/>
                  <a:ext cx="2140451" cy="1238425"/>
                </a:xfrm>
                <a:custGeom>
                  <a:avLst/>
                  <a:gdLst>
                    <a:gd name="T0" fmla="*/ 5749 w 5749"/>
                    <a:gd name="T1" fmla="*/ 0 h 3328"/>
                    <a:gd name="T2" fmla="*/ 7 w 5749"/>
                    <a:gd name="T3" fmla="*/ 3328 h 3328"/>
                    <a:gd name="T4" fmla="*/ 0 w 5749"/>
                    <a:gd name="T5" fmla="*/ 3318 h 3328"/>
                    <a:gd name="T6" fmla="*/ 5749 w 5749"/>
                    <a:gd name="T7" fmla="*/ 0 h 3328"/>
                  </a:gdLst>
                  <a:ahLst/>
                  <a:cxnLst>
                    <a:cxn ang="0">
                      <a:pos x="T0" y="T1"/>
                    </a:cxn>
                    <a:cxn ang="0">
                      <a:pos x="T2" y="T3"/>
                    </a:cxn>
                    <a:cxn ang="0">
                      <a:pos x="T4" y="T5"/>
                    </a:cxn>
                    <a:cxn ang="0">
                      <a:pos x="T6" y="T7"/>
                    </a:cxn>
                  </a:cxnLst>
                  <a:rect l="0" t="0" r="r" b="b"/>
                  <a:pathLst>
                    <a:path w="5749" h="3328">
                      <a:moveTo>
                        <a:pt x="5749" y="0"/>
                      </a:moveTo>
                      <a:lnTo>
                        <a:pt x="7" y="3328"/>
                      </a:lnTo>
                      <a:lnTo>
                        <a:pt x="0" y="3318"/>
                      </a:lnTo>
                      <a:lnTo>
                        <a:pt x="5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34">
                  <a:extLst>
                    <a:ext uri="{FF2B5EF4-FFF2-40B4-BE49-F238E27FC236}">
                      <a16:creationId xmlns:a16="http://schemas.microsoft.com/office/drawing/2014/main" id="{365BF16C-CD07-7018-850D-C6C963DEFA7E}"/>
                    </a:ext>
                  </a:extLst>
                </p:cNvPr>
                <p:cNvSpPr>
                  <a:spLocks/>
                </p:cNvSpPr>
                <p:nvPr/>
              </p:nvSpPr>
              <p:spPr bwMode="auto">
                <a:xfrm>
                  <a:off x="8798605" y="3079949"/>
                  <a:ext cx="2138963" cy="1756420"/>
                </a:xfrm>
                <a:custGeom>
                  <a:avLst/>
                  <a:gdLst>
                    <a:gd name="T0" fmla="*/ 0 w 5746"/>
                    <a:gd name="T1" fmla="*/ 3319 h 4716"/>
                    <a:gd name="T2" fmla="*/ 0 w 5746"/>
                    <a:gd name="T3" fmla="*/ 4716 h 4716"/>
                    <a:gd name="T4" fmla="*/ 152 w 5746"/>
                    <a:gd name="T5" fmla="*/ 4628 h 4716"/>
                    <a:gd name="T6" fmla="*/ 152 w 5746"/>
                    <a:gd name="T7" fmla="*/ 3405 h 4716"/>
                    <a:gd name="T8" fmla="*/ 5746 w 5746"/>
                    <a:gd name="T9" fmla="*/ 174 h 4716"/>
                    <a:gd name="T10" fmla="*/ 5746 w 5746"/>
                    <a:gd name="T11" fmla="*/ 0 h 4716"/>
                    <a:gd name="T12" fmla="*/ 0 w 5746"/>
                    <a:gd name="T13" fmla="*/ 3319 h 4716"/>
                  </a:gdLst>
                  <a:ahLst/>
                  <a:cxnLst>
                    <a:cxn ang="0">
                      <a:pos x="T0" y="T1"/>
                    </a:cxn>
                    <a:cxn ang="0">
                      <a:pos x="T2" y="T3"/>
                    </a:cxn>
                    <a:cxn ang="0">
                      <a:pos x="T4" y="T5"/>
                    </a:cxn>
                    <a:cxn ang="0">
                      <a:pos x="T6" y="T7"/>
                    </a:cxn>
                    <a:cxn ang="0">
                      <a:pos x="T8" y="T9"/>
                    </a:cxn>
                    <a:cxn ang="0">
                      <a:pos x="T10" y="T11"/>
                    </a:cxn>
                    <a:cxn ang="0">
                      <a:pos x="T12" y="T13"/>
                    </a:cxn>
                  </a:cxnLst>
                  <a:rect l="0" t="0" r="r" b="b"/>
                  <a:pathLst>
                    <a:path w="5746" h="4716">
                      <a:moveTo>
                        <a:pt x="0" y="3319"/>
                      </a:moveTo>
                      <a:lnTo>
                        <a:pt x="0" y="4716"/>
                      </a:lnTo>
                      <a:lnTo>
                        <a:pt x="152" y="4628"/>
                      </a:lnTo>
                      <a:lnTo>
                        <a:pt x="152" y="3405"/>
                      </a:lnTo>
                      <a:lnTo>
                        <a:pt x="5746" y="174"/>
                      </a:lnTo>
                      <a:lnTo>
                        <a:pt x="5746" y="0"/>
                      </a:lnTo>
                      <a:lnTo>
                        <a:pt x="0" y="3319"/>
                      </a:lnTo>
                      <a:close/>
                    </a:path>
                  </a:pathLst>
                </a:custGeom>
                <a:solidFill>
                  <a:srgbClr val="373435">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3CF8B3D6-7C03-D047-45CC-ED44900897EE}"/>
                  </a:ext>
                </a:extLst>
              </p:cNvPr>
              <p:cNvGrpSpPr/>
              <p:nvPr/>
            </p:nvGrpSpPr>
            <p:grpSpPr>
              <a:xfrm>
                <a:off x="7985888" y="1511078"/>
                <a:ext cx="3018662" cy="2359259"/>
                <a:chOff x="7985888" y="1511078"/>
                <a:chExt cx="3018662" cy="2359259"/>
              </a:xfrm>
            </p:grpSpPr>
            <p:sp>
              <p:nvSpPr>
                <p:cNvPr id="46" name="Freeform 68">
                  <a:extLst>
                    <a:ext uri="{FF2B5EF4-FFF2-40B4-BE49-F238E27FC236}">
                      <a16:creationId xmlns:a16="http://schemas.microsoft.com/office/drawing/2014/main" id="{C0DADCED-B033-F0CA-8CC5-72A23AB12628}"/>
                    </a:ext>
                  </a:extLst>
                </p:cNvPr>
                <p:cNvSpPr>
                  <a:spLocks/>
                </p:cNvSpPr>
                <p:nvPr/>
              </p:nvSpPr>
              <p:spPr bwMode="auto">
                <a:xfrm>
                  <a:off x="7985888" y="2094567"/>
                  <a:ext cx="3018661" cy="1743023"/>
                </a:xfrm>
                <a:custGeom>
                  <a:avLst/>
                  <a:gdLst>
                    <a:gd name="T0" fmla="*/ 0 w 8111"/>
                    <a:gd name="T1" fmla="*/ 2313 h 4682"/>
                    <a:gd name="T2" fmla="*/ 4001 w 8111"/>
                    <a:gd name="T3" fmla="*/ 0 h 4682"/>
                    <a:gd name="T4" fmla="*/ 8111 w 8111"/>
                    <a:gd name="T5" fmla="*/ 2369 h 4682"/>
                    <a:gd name="T6" fmla="*/ 4110 w 8111"/>
                    <a:gd name="T7" fmla="*/ 4682 h 4682"/>
                    <a:gd name="T8" fmla="*/ 0 w 8111"/>
                    <a:gd name="T9" fmla="*/ 2313 h 4682"/>
                  </a:gdLst>
                  <a:ahLst/>
                  <a:cxnLst>
                    <a:cxn ang="0">
                      <a:pos x="T0" y="T1"/>
                    </a:cxn>
                    <a:cxn ang="0">
                      <a:pos x="T2" y="T3"/>
                    </a:cxn>
                    <a:cxn ang="0">
                      <a:pos x="T4" y="T5"/>
                    </a:cxn>
                    <a:cxn ang="0">
                      <a:pos x="T6" y="T7"/>
                    </a:cxn>
                    <a:cxn ang="0">
                      <a:pos x="T8" y="T9"/>
                    </a:cxn>
                  </a:cxnLst>
                  <a:rect l="0" t="0" r="r" b="b"/>
                  <a:pathLst>
                    <a:path w="8111" h="4682">
                      <a:moveTo>
                        <a:pt x="0" y="2313"/>
                      </a:moveTo>
                      <a:lnTo>
                        <a:pt x="4001" y="0"/>
                      </a:lnTo>
                      <a:lnTo>
                        <a:pt x="8111" y="2369"/>
                      </a:lnTo>
                      <a:lnTo>
                        <a:pt x="4110" y="4682"/>
                      </a:lnTo>
                      <a:lnTo>
                        <a:pt x="0" y="2313"/>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69">
                  <a:extLst>
                    <a:ext uri="{FF2B5EF4-FFF2-40B4-BE49-F238E27FC236}">
                      <a16:creationId xmlns:a16="http://schemas.microsoft.com/office/drawing/2014/main" id="{4DFDB798-54DD-500A-9222-F896C600C10C}"/>
                    </a:ext>
                  </a:extLst>
                </p:cNvPr>
                <p:cNvSpPr>
                  <a:spLocks/>
                </p:cNvSpPr>
                <p:nvPr/>
              </p:nvSpPr>
              <p:spPr bwMode="auto">
                <a:xfrm>
                  <a:off x="7985888" y="2094567"/>
                  <a:ext cx="2905535" cy="1679018"/>
                </a:xfrm>
                <a:custGeom>
                  <a:avLst/>
                  <a:gdLst>
                    <a:gd name="T0" fmla="*/ 0 w 7808"/>
                    <a:gd name="T1" fmla="*/ 2143 h 4511"/>
                    <a:gd name="T2" fmla="*/ 3699 w 7808"/>
                    <a:gd name="T3" fmla="*/ 0 h 4511"/>
                    <a:gd name="T4" fmla="*/ 7808 w 7808"/>
                    <a:gd name="T5" fmla="*/ 2369 h 4511"/>
                    <a:gd name="T6" fmla="*/ 4110 w 7808"/>
                    <a:gd name="T7" fmla="*/ 4511 h 4511"/>
                    <a:gd name="T8" fmla="*/ 0 w 7808"/>
                    <a:gd name="T9" fmla="*/ 2143 h 4511"/>
                  </a:gdLst>
                  <a:ahLst/>
                  <a:cxnLst>
                    <a:cxn ang="0">
                      <a:pos x="T0" y="T1"/>
                    </a:cxn>
                    <a:cxn ang="0">
                      <a:pos x="T2" y="T3"/>
                    </a:cxn>
                    <a:cxn ang="0">
                      <a:pos x="T4" y="T5"/>
                    </a:cxn>
                    <a:cxn ang="0">
                      <a:pos x="T6" y="T7"/>
                    </a:cxn>
                    <a:cxn ang="0">
                      <a:pos x="T8" y="T9"/>
                    </a:cxn>
                  </a:cxnLst>
                  <a:rect l="0" t="0" r="r" b="b"/>
                  <a:pathLst>
                    <a:path w="7808" h="4511">
                      <a:moveTo>
                        <a:pt x="0" y="2143"/>
                      </a:moveTo>
                      <a:lnTo>
                        <a:pt x="3699" y="0"/>
                      </a:lnTo>
                      <a:lnTo>
                        <a:pt x="7808" y="2369"/>
                      </a:lnTo>
                      <a:lnTo>
                        <a:pt x="4110" y="4511"/>
                      </a:lnTo>
                      <a:lnTo>
                        <a:pt x="0" y="2143"/>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70">
                  <a:extLst>
                    <a:ext uri="{FF2B5EF4-FFF2-40B4-BE49-F238E27FC236}">
                      <a16:creationId xmlns:a16="http://schemas.microsoft.com/office/drawing/2014/main" id="{AF387947-3225-69F1-8ACD-59B83D2CDA16}"/>
                    </a:ext>
                  </a:extLst>
                </p:cNvPr>
                <p:cNvSpPr>
                  <a:spLocks/>
                </p:cNvSpPr>
                <p:nvPr/>
              </p:nvSpPr>
              <p:spPr bwMode="auto">
                <a:xfrm>
                  <a:off x="7985888" y="1835570"/>
                  <a:ext cx="2399448" cy="1283080"/>
                </a:xfrm>
                <a:custGeom>
                  <a:avLst/>
                  <a:gdLst>
                    <a:gd name="T0" fmla="*/ 0 w 6448"/>
                    <a:gd name="T1" fmla="*/ 2312 h 3447"/>
                    <a:gd name="T2" fmla="*/ 4001 w 6448"/>
                    <a:gd name="T3" fmla="*/ 0 h 3447"/>
                    <a:gd name="T4" fmla="*/ 6448 w 6448"/>
                    <a:gd name="T5" fmla="*/ 1407 h 3447"/>
                    <a:gd name="T6" fmla="*/ 1965 w 6448"/>
                    <a:gd name="T7" fmla="*/ 3447 h 3447"/>
                    <a:gd name="T8" fmla="*/ 0 w 6448"/>
                    <a:gd name="T9" fmla="*/ 2312 h 3447"/>
                  </a:gdLst>
                  <a:ahLst/>
                  <a:cxnLst>
                    <a:cxn ang="0">
                      <a:pos x="T0" y="T1"/>
                    </a:cxn>
                    <a:cxn ang="0">
                      <a:pos x="T2" y="T3"/>
                    </a:cxn>
                    <a:cxn ang="0">
                      <a:pos x="T4" y="T5"/>
                    </a:cxn>
                    <a:cxn ang="0">
                      <a:pos x="T6" y="T7"/>
                    </a:cxn>
                    <a:cxn ang="0">
                      <a:pos x="T8" y="T9"/>
                    </a:cxn>
                  </a:cxnLst>
                  <a:rect l="0" t="0" r="r" b="b"/>
                  <a:pathLst>
                    <a:path w="6448" h="3447">
                      <a:moveTo>
                        <a:pt x="0" y="2312"/>
                      </a:moveTo>
                      <a:lnTo>
                        <a:pt x="4001" y="0"/>
                      </a:lnTo>
                      <a:lnTo>
                        <a:pt x="6448" y="1407"/>
                      </a:lnTo>
                      <a:lnTo>
                        <a:pt x="1965" y="3447"/>
                      </a:lnTo>
                      <a:lnTo>
                        <a:pt x="0" y="2312"/>
                      </a:lnTo>
                      <a:close/>
                    </a:path>
                  </a:pathLst>
                </a:custGeom>
                <a:solidFill>
                  <a:srgbClr val="429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71">
                  <a:extLst>
                    <a:ext uri="{FF2B5EF4-FFF2-40B4-BE49-F238E27FC236}">
                      <a16:creationId xmlns:a16="http://schemas.microsoft.com/office/drawing/2014/main" id="{F856296D-2487-BFE6-DD9D-F255C8C5C84D}"/>
                    </a:ext>
                  </a:extLst>
                </p:cNvPr>
                <p:cNvSpPr>
                  <a:spLocks/>
                </p:cNvSpPr>
                <p:nvPr/>
              </p:nvSpPr>
              <p:spPr bwMode="auto">
                <a:xfrm>
                  <a:off x="7985888" y="2695918"/>
                  <a:ext cx="1528681" cy="1077668"/>
                </a:xfrm>
                <a:custGeom>
                  <a:avLst/>
                  <a:gdLst>
                    <a:gd name="T0" fmla="*/ 0 w 4110"/>
                    <a:gd name="T1" fmla="*/ 527 h 2895"/>
                    <a:gd name="T2" fmla="*/ 0 w 4110"/>
                    <a:gd name="T3" fmla="*/ 0 h 2895"/>
                    <a:gd name="T4" fmla="*/ 4110 w 4110"/>
                    <a:gd name="T5" fmla="*/ 2369 h 2895"/>
                    <a:gd name="T6" fmla="*/ 4110 w 4110"/>
                    <a:gd name="T7" fmla="*/ 2895 h 2895"/>
                    <a:gd name="T8" fmla="*/ 0 w 4110"/>
                    <a:gd name="T9" fmla="*/ 527 h 2895"/>
                  </a:gdLst>
                  <a:ahLst/>
                  <a:cxnLst>
                    <a:cxn ang="0">
                      <a:pos x="T0" y="T1"/>
                    </a:cxn>
                    <a:cxn ang="0">
                      <a:pos x="T2" y="T3"/>
                    </a:cxn>
                    <a:cxn ang="0">
                      <a:pos x="T4" y="T5"/>
                    </a:cxn>
                    <a:cxn ang="0">
                      <a:pos x="T6" y="T7"/>
                    </a:cxn>
                    <a:cxn ang="0">
                      <a:pos x="T8" y="T9"/>
                    </a:cxn>
                  </a:cxnLst>
                  <a:rect l="0" t="0" r="r" b="b"/>
                  <a:pathLst>
                    <a:path w="4110" h="2895">
                      <a:moveTo>
                        <a:pt x="0" y="527"/>
                      </a:moveTo>
                      <a:lnTo>
                        <a:pt x="0" y="0"/>
                      </a:lnTo>
                      <a:lnTo>
                        <a:pt x="4110" y="2369"/>
                      </a:lnTo>
                      <a:lnTo>
                        <a:pt x="4110" y="2895"/>
                      </a:lnTo>
                      <a:lnTo>
                        <a:pt x="0" y="527"/>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72">
                  <a:extLst>
                    <a:ext uri="{FF2B5EF4-FFF2-40B4-BE49-F238E27FC236}">
                      <a16:creationId xmlns:a16="http://schemas.microsoft.com/office/drawing/2014/main" id="{16143054-2271-7B1B-F497-D2DB75E54EC5}"/>
                    </a:ext>
                  </a:extLst>
                </p:cNvPr>
                <p:cNvSpPr>
                  <a:spLocks/>
                </p:cNvSpPr>
                <p:nvPr/>
              </p:nvSpPr>
              <p:spPr bwMode="auto">
                <a:xfrm>
                  <a:off x="7985888" y="1835570"/>
                  <a:ext cx="2399448" cy="1283080"/>
                </a:xfrm>
                <a:custGeom>
                  <a:avLst/>
                  <a:gdLst>
                    <a:gd name="T0" fmla="*/ 0 w 6448"/>
                    <a:gd name="T1" fmla="*/ 2312 h 3447"/>
                    <a:gd name="T2" fmla="*/ 4001 w 6448"/>
                    <a:gd name="T3" fmla="*/ 0 h 3447"/>
                    <a:gd name="T4" fmla="*/ 6448 w 6448"/>
                    <a:gd name="T5" fmla="*/ 1407 h 3447"/>
                    <a:gd name="T6" fmla="*/ 1965 w 6448"/>
                    <a:gd name="T7" fmla="*/ 3447 h 3447"/>
                    <a:gd name="T8" fmla="*/ 0 w 6448"/>
                    <a:gd name="T9" fmla="*/ 2312 h 3447"/>
                  </a:gdLst>
                  <a:ahLst/>
                  <a:cxnLst>
                    <a:cxn ang="0">
                      <a:pos x="T0" y="T1"/>
                    </a:cxn>
                    <a:cxn ang="0">
                      <a:pos x="T2" y="T3"/>
                    </a:cxn>
                    <a:cxn ang="0">
                      <a:pos x="T4" y="T5"/>
                    </a:cxn>
                    <a:cxn ang="0">
                      <a:pos x="T6" y="T7"/>
                    </a:cxn>
                    <a:cxn ang="0">
                      <a:pos x="T8" y="T9"/>
                    </a:cxn>
                  </a:cxnLst>
                  <a:rect l="0" t="0" r="r" b="b"/>
                  <a:pathLst>
                    <a:path w="6448" h="3447">
                      <a:moveTo>
                        <a:pt x="0" y="2312"/>
                      </a:moveTo>
                      <a:lnTo>
                        <a:pt x="4001" y="0"/>
                      </a:lnTo>
                      <a:lnTo>
                        <a:pt x="6448" y="1407"/>
                      </a:lnTo>
                      <a:lnTo>
                        <a:pt x="1965" y="3447"/>
                      </a:lnTo>
                      <a:lnTo>
                        <a:pt x="0" y="231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4">
                  <a:extLst>
                    <a:ext uri="{FF2B5EF4-FFF2-40B4-BE49-F238E27FC236}">
                      <a16:creationId xmlns:a16="http://schemas.microsoft.com/office/drawing/2014/main" id="{6F1175DE-8516-D9BE-59E4-52710CB66333}"/>
                    </a:ext>
                  </a:extLst>
                </p:cNvPr>
                <p:cNvSpPr>
                  <a:spLocks/>
                </p:cNvSpPr>
                <p:nvPr/>
              </p:nvSpPr>
              <p:spPr bwMode="auto">
                <a:xfrm>
                  <a:off x="7985888" y="1802823"/>
                  <a:ext cx="2905535" cy="1677529"/>
                </a:xfrm>
                <a:custGeom>
                  <a:avLst/>
                  <a:gdLst>
                    <a:gd name="T0" fmla="*/ 0 w 7808"/>
                    <a:gd name="T1" fmla="*/ 2142 h 4511"/>
                    <a:gd name="T2" fmla="*/ 3699 w 7808"/>
                    <a:gd name="T3" fmla="*/ 0 h 4511"/>
                    <a:gd name="T4" fmla="*/ 7808 w 7808"/>
                    <a:gd name="T5" fmla="*/ 2368 h 4511"/>
                    <a:gd name="T6" fmla="*/ 4110 w 7808"/>
                    <a:gd name="T7" fmla="*/ 4511 h 4511"/>
                    <a:gd name="T8" fmla="*/ 0 w 7808"/>
                    <a:gd name="T9" fmla="*/ 2142 h 4511"/>
                  </a:gdLst>
                  <a:ahLst/>
                  <a:cxnLst>
                    <a:cxn ang="0">
                      <a:pos x="T0" y="T1"/>
                    </a:cxn>
                    <a:cxn ang="0">
                      <a:pos x="T2" y="T3"/>
                    </a:cxn>
                    <a:cxn ang="0">
                      <a:pos x="T4" y="T5"/>
                    </a:cxn>
                    <a:cxn ang="0">
                      <a:pos x="T6" y="T7"/>
                    </a:cxn>
                    <a:cxn ang="0">
                      <a:pos x="T8" y="T9"/>
                    </a:cxn>
                  </a:cxnLst>
                  <a:rect l="0" t="0" r="r" b="b"/>
                  <a:pathLst>
                    <a:path w="7808" h="4511">
                      <a:moveTo>
                        <a:pt x="0" y="2142"/>
                      </a:moveTo>
                      <a:lnTo>
                        <a:pt x="3699" y="0"/>
                      </a:lnTo>
                      <a:lnTo>
                        <a:pt x="7808" y="2368"/>
                      </a:lnTo>
                      <a:lnTo>
                        <a:pt x="4110" y="4511"/>
                      </a:lnTo>
                      <a:lnTo>
                        <a:pt x="0" y="214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75">
                  <a:extLst>
                    <a:ext uri="{FF2B5EF4-FFF2-40B4-BE49-F238E27FC236}">
                      <a16:creationId xmlns:a16="http://schemas.microsoft.com/office/drawing/2014/main" id="{ECA75DAA-3748-CC91-75D6-AEC5978124A4}"/>
                    </a:ext>
                  </a:extLst>
                </p:cNvPr>
                <p:cNvSpPr>
                  <a:spLocks/>
                </p:cNvSpPr>
                <p:nvPr/>
              </p:nvSpPr>
              <p:spPr bwMode="auto">
                <a:xfrm>
                  <a:off x="7985888" y="1542337"/>
                  <a:ext cx="2399448" cy="1283080"/>
                </a:xfrm>
                <a:custGeom>
                  <a:avLst/>
                  <a:gdLst>
                    <a:gd name="T0" fmla="*/ 0 w 6448"/>
                    <a:gd name="T1" fmla="*/ 2313 h 3448"/>
                    <a:gd name="T2" fmla="*/ 4001 w 6448"/>
                    <a:gd name="T3" fmla="*/ 0 h 3448"/>
                    <a:gd name="T4" fmla="*/ 6448 w 6448"/>
                    <a:gd name="T5" fmla="*/ 1408 h 3448"/>
                    <a:gd name="T6" fmla="*/ 1965 w 6448"/>
                    <a:gd name="T7" fmla="*/ 3448 h 3448"/>
                    <a:gd name="T8" fmla="*/ 0 w 6448"/>
                    <a:gd name="T9" fmla="*/ 2313 h 3448"/>
                  </a:gdLst>
                  <a:ahLst/>
                  <a:cxnLst>
                    <a:cxn ang="0">
                      <a:pos x="T0" y="T1"/>
                    </a:cxn>
                    <a:cxn ang="0">
                      <a:pos x="T2" y="T3"/>
                    </a:cxn>
                    <a:cxn ang="0">
                      <a:pos x="T4" y="T5"/>
                    </a:cxn>
                    <a:cxn ang="0">
                      <a:pos x="T6" y="T7"/>
                    </a:cxn>
                    <a:cxn ang="0">
                      <a:pos x="T8" y="T9"/>
                    </a:cxn>
                  </a:cxnLst>
                  <a:rect l="0" t="0" r="r" b="b"/>
                  <a:pathLst>
                    <a:path w="6448" h="3448">
                      <a:moveTo>
                        <a:pt x="0" y="2313"/>
                      </a:moveTo>
                      <a:lnTo>
                        <a:pt x="4001" y="0"/>
                      </a:lnTo>
                      <a:lnTo>
                        <a:pt x="6448" y="1408"/>
                      </a:lnTo>
                      <a:lnTo>
                        <a:pt x="1965" y="3448"/>
                      </a:lnTo>
                      <a:lnTo>
                        <a:pt x="0" y="2313"/>
                      </a:lnTo>
                      <a:close/>
                    </a:path>
                  </a:pathLst>
                </a:custGeom>
                <a:solidFill>
                  <a:srgbClr val="429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76">
                  <a:extLst>
                    <a:ext uri="{FF2B5EF4-FFF2-40B4-BE49-F238E27FC236}">
                      <a16:creationId xmlns:a16="http://schemas.microsoft.com/office/drawing/2014/main" id="{B064B90E-4D66-E420-68AD-0B3074CD42B8}"/>
                    </a:ext>
                  </a:extLst>
                </p:cNvPr>
                <p:cNvSpPr>
                  <a:spLocks/>
                </p:cNvSpPr>
                <p:nvPr/>
              </p:nvSpPr>
              <p:spPr bwMode="auto">
                <a:xfrm>
                  <a:off x="7985888" y="2402685"/>
                  <a:ext cx="1528681" cy="1077668"/>
                </a:xfrm>
                <a:custGeom>
                  <a:avLst/>
                  <a:gdLst>
                    <a:gd name="T0" fmla="*/ 0 w 4110"/>
                    <a:gd name="T1" fmla="*/ 527 h 2896"/>
                    <a:gd name="T2" fmla="*/ 0 w 4110"/>
                    <a:gd name="T3" fmla="*/ 0 h 2896"/>
                    <a:gd name="T4" fmla="*/ 4110 w 4110"/>
                    <a:gd name="T5" fmla="*/ 2369 h 2896"/>
                    <a:gd name="T6" fmla="*/ 4110 w 4110"/>
                    <a:gd name="T7" fmla="*/ 2896 h 2896"/>
                    <a:gd name="T8" fmla="*/ 0 w 4110"/>
                    <a:gd name="T9" fmla="*/ 527 h 2896"/>
                  </a:gdLst>
                  <a:ahLst/>
                  <a:cxnLst>
                    <a:cxn ang="0">
                      <a:pos x="T0" y="T1"/>
                    </a:cxn>
                    <a:cxn ang="0">
                      <a:pos x="T2" y="T3"/>
                    </a:cxn>
                    <a:cxn ang="0">
                      <a:pos x="T4" y="T5"/>
                    </a:cxn>
                    <a:cxn ang="0">
                      <a:pos x="T6" y="T7"/>
                    </a:cxn>
                    <a:cxn ang="0">
                      <a:pos x="T8" y="T9"/>
                    </a:cxn>
                  </a:cxnLst>
                  <a:rect l="0" t="0" r="r" b="b"/>
                  <a:pathLst>
                    <a:path w="4110" h="2896">
                      <a:moveTo>
                        <a:pt x="0" y="527"/>
                      </a:moveTo>
                      <a:lnTo>
                        <a:pt x="0" y="0"/>
                      </a:lnTo>
                      <a:lnTo>
                        <a:pt x="4110" y="2369"/>
                      </a:lnTo>
                      <a:lnTo>
                        <a:pt x="4110" y="2896"/>
                      </a:lnTo>
                      <a:lnTo>
                        <a:pt x="0" y="527"/>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77">
                  <a:extLst>
                    <a:ext uri="{FF2B5EF4-FFF2-40B4-BE49-F238E27FC236}">
                      <a16:creationId xmlns:a16="http://schemas.microsoft.com/office/drawing/2014/main" id="{0AB6E927-3708-1149-5699-0877A0C55423}"/>
                    </a:ext>
                  </a:extLst>
                </p:cNvPr>
                <p:cNvSpPr>
                  <a:spLocks/>
                </p:cNvSpPr>
                <p:nvPr/>
              </p:nvSpPr>
              <p:spPr bwMode="auto">
                <a:xfrm>
                  <a:off x="9514570" y="2462225"/>
                  <a:ext cx="1422998" cy="1342619"/>
                </a:xfrm>
                <a:custGeom>
                  <a:avLst/>
                  <a:gdLst>
                    <a:gd name="T0" fmla="*/ 3821 w 3821"/>
                    <a:gd name="T1" fmla="*/ 0 h 3609"/>
                    <a:gd name="T2" fmla="*/ 3821 w 3821"/>
                    <a:gd name="T3" fmla="*/ 1398 h 3609"/>
                    <a:gd name="T4" fmla="*/ 227 w 3821"/>
                    <a:gd name="T5" fmla="*/ 3478 h 3609"/>
                    <a:gd name="T6" fmla="*/ 75 w 3821"/>
                    <a:gd name="T7" fmla="*/ 3565 h 3609"/>
                    <a:gd name="T8" fmla="*/ 0 w 3821"/>
                    <a:gd name="T9" fmla="*/ 3609 h 3609"/>
                    <a:gd name="T10" fmla="*/ 0 w 3821"/>
                    <a:gd name="T11" fmla="*/ 2211 h 3609"/>
                    <a:gd name="T12" fmla="*/ 3821 w 3821"/>
                    <a:gd name="T13" fmla="*/ 0 h 3609"/>
                  </a:gdLst>
                  <a:ahLst/>
                  <a:cxnLst>
                    <a:cxn ang="0">
                      <a:pos x="T0" y="T1"/>
                    </a:cxn>
                    <a:cxn ang="0">
                      <a:pos x="T2" y="T3"/>
                    </a:cxn>
                    <a:cxn ang="0">
                      <a:pos x="T4" y="T5"/>
                    </a:cxn>
                    <a:cxn ang="0">
                      <a:pos x="T6" y="T7"/>
                    </a:cxn>
                    <a:cxn ang="0">
                      <a:pos x="T8" y="T9"/>
                    </a:cxn>
                    <a:cxn ang="0">
                      <a:pos x="T10" y="T11"/>
                    </a:cxn>
                    <a:cxn ang="0">
                      <a:pos x="T12" y="T13"/>
                    </a:cxn>
                  </a:cxnLst>
                  <a:rect l="0" t="0" r="r" b="b"/>
                  <a:pathLst>
                    <a:path w="3821" h="3609">
                      <a:moveTo>
                        <a:pt x="3821" y="0"/>
                      </a:moveTo>
                      <a:lnTo>
                        <a:pt x="3821" y="1398"/>
                      </a:lnTo>
                      <a:lnTo>
                        <a:pt x="227" y="3478"/>
                      </a:lnTo>
                      <a:lnTo>
                        <a:pt x="75" y="3565"/>
                      </a:lnTo>
                      <a:lnTo>
                        <a:pt x="0" y="3609"/>
                      </a:lnTo>
                      <a:lnTo>
                        <a:pt x="0" y="2211"/>
                      </a:lnTo>
                      <a:lnTo>
                        <a:pt x="3821"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78">
                  <a:extLst>
                    <a:ext uri="{FF2B5EF4-FFF2-40B4-BE49-F238E27FC236}">
                      <a16:creationId xmlns:a16="http://schemas.microsoft.com/office/drawing/2014/main" id="{CB541C3B-8009-EA11-D91C-E07E6857A6E6}"/>
                    </a:ext>
                  </a:extLst>
                </p:cNvPr>
                <p:cNvSpPr>
                  <a:spLocks/>
                </p:cNvSpPr>
                <p:nvPr/>
              </p:nvSpPr>
              <p:spPr bwMode="auto">
                <a:xfrm>
                  <a:off x="7985888" y="1542337"/>
                  <a:ext cx="2399448" cy="1283080"/>
                </a:xfrm>
                <a:custGeom>
                  <a:avLst/>
                  <a:gdLst>
                    <a:gd name="T0" fmla="*/ 0 w 6448"/>
                    <a:gd name="T1" fmla="*/ 2313 h 3448"/>
                    <a:gd name="T2" fmla="*/ 4001 w 6448"/>
                    <a:gd name="T3" fmla="*/ 0 h 3448"/>
                    <a:gd name="T4" fmla="*/ 6448 w 6448"/>
                    <a:gd name="T5" fmla="*/ 1409 h 3448"/>
                    <a:gd name="T6" fmla="*/ 1965 w 6448"/>
                    <a:gd name="T7" fmla="*/ 3448 h 3448"/>
                    <a:gd name="T8" fmla="*/ 0 w 6448"/>
                    <a:gd name="T9" fmla="*/ 2313 h 3448"/>
                  </a:gdLst>
                  <a:ahLst/>
                  <a:cxnLst>
                    <a:cxn ang="0">
                      <a:pos x="T0" y="T1"/>
                    </a:cxn>
                    <a:cxn ang="0">
                      <a:pos x="T2" y="T3"/>
                    </a:cxn>
                    <a:cxn ang="0">
                      <a:pos x="T4" y="T5"/>
                    </a:cxn>
                    <a:cxn ang="0">
                      <a:pos x="T6" y="T7"/>
                    </a:cxn>
                    <a:cxn ang="0">
                      <a:pos x="T8" y="T9"/>
                    </a:cxn>
                  </a:cxnLst>
                  <a:rect l="0" t="0" r="r" b="b"/>
                  <a:pathLst>
                    <a:path w="6448" h="3448">
                      <a:moveTo>
                        <a:pt x="0" y="2313"/>
                      </a:moveTo>
                      <a:lnTo>
                        <a:pt x="4001" y="0"/>
                      </a:lnTo>
                      <a:lnTo>
                        <a:pt x="6448" y="1409"/>
                      </a:lnTo>
                      <a:lnTo>
                        <a:pt x="1965" y="3448"/>
                      </a:lnTo>
                      <a:lnTo>
                        <a:pt x="0" y="2313"/>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79">
                  <a:extLst>
                    <a:ext uri="{FF2B5EF4-FFF2-40B4-BE49-F238E27FC236}">
                      <a16:creationId xmlns:a16="http://schemas.microsoft.com/office/drawing/2014/main" id="{9F95BADB-1AF1-9FCE-4888-5186045D7557}"/>
                    </a:ext>
                  </a:extLst>
                </p:cNvPr>
                <p:cNvSpPr>
                  <a:spLocks/>
                </p:cNvSpPr>
                <p:nvPr/>
              </p:nvSpPr>
              <p:spPr bwMode="auto">
                <a:xfrm>
                  <a:off x="7985888" y="1511078"/>
                  <a:ext cx="3018661" cy="1741535"/>
                </a:xfrm>
                <a:custGeom>
                  <a:avLst/>
                  <a:gdLst>
                    <a:gd name="T0" fmla="*/ 0 w 8111"/>
                    <a:gd name="T1" fmla="*/ 2314 h 4683"/>
                    <a:gd name="T2" fmla="*/ 4001 w 8111"/>
                    <a:gd name="T3" fmla="*/ 0 h 4683"/>
                    <a:gd name="T4" fmla="*/ 8111 w 8111"/>
                    <a:gd name="T5" fmla="*/ 2369 h 4683"/>
                    <a:gd name="T6" fmla="*/ 4110 w 8111"/>
                    <a:gd name="T7" fmla="*/ 4683 h 4683"/>
                    <a:gd name="T8" fmla="*/ 0 w 8111"/>
                    <a:gd name="T9" fmla="*/ 2314 h 4683"/>
                  </a:gdLst>
                  <a:ahLst/>
                  <a:cxnLst>
                    <a:cxn ang="0">
                      <a:pos x="T0" y="T1"/>
                    </a:cxn>
                    <a:cxn ang="0">
                      <a:pos x="T2" y="T3"/>
                    </a:cxn>
                    <a:cxn ang="0">
                      <a:pos x="T4" y="T5"/>
                    </a:cxn>
                    <a:cxn ang="0">
                      <a:pos x="T6" y="T7"/>
                    </a:cxn>
                    <a:cxn ang="0">
                      <a:pos x="T8" y="T9"/>
                    </a:cxn>
                  </a:cxnLst>
                  <a:rect l="0" t="0" r="r" b="b"/>
                  <a:pathLst>
                    <a:path w="8111" h="4683">
                      <a:moveTo>
                        <a:pt x="0" y="2314"/>
                      </a:moveTo>
                      <a:lnTo>
                        <a:pt x="4001" y="0"/>
                      </a:lnTo>
                      <a:lnTo>
                        <a:pt x="8111" y="2369"/>
                      </a:lnTo>
                      <a:lnTo>
                        <a:pt x="4110" y="4683"/>
                      </a:lnTo>
                      <a:lnTo>
                        <a:pt x="0" y="231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80">
                  <a:extLst>
                    <a:ext uri="{FF2B5EF4-FFF2-40B4-BE49-F238E27FC236}">
                      <a16:creationId xmlns:a16="http://schemas.microsoft.com/office/drawing/2014/main" id="{47B06152-5B89-EF72-87AE-551AB4314A10}"/>
                    </a:ext>
                  </a:extLst>
                </p:cNvPr>
                <p:cNvSpPr>
                  <a:spLocks/>
                </p:cNvSpPr>
                <p:nvPr/>
              </p:nvSpPr>
              <p:spPr bwMode="auto">
                <a:xfrm>
                  <a:off x="9514570" y="2392265"/>
                  <a:ext cx="1489980" cy="1478072"/>
                </a:xfrm>
                <a:custGeom>
                  <a:avLst/>
                  <a:gdLst>
                    <a:gd name="T0" fmla="*/ 75 w 4001"/>
                    <a:gd name="T1" fmla="*/ 3056 h 3972"/>
                    <a:gd name="T2" fmla="*/ 75 w 4001"/>
                    <a:gd name="T3" fmla="*/ 2356 h 3972"/>
                    <a:gd name="T4" fmla="*/ 4001 w 4001"/>
                    <a:gd name="T5" fmla="*/ 87 h 3972"/>
                    <a:gd name="T6" fmla="*/ 4001 w 4001"/>
                    <a:gd name="T7" fmla="*/ 0 h 3972"/>
                    <a:gd name="T8" fmla="*/ 0 w 4001"/>
                    <a:gd name="T9" fmla="*/ 2314 h 3972"/>
                    <a:gd name="T10" fmla="*/ 0 w 4001"/>
                    <a:gd name="T11" fmla="*/ 2315 h 3972"/>
                    <a:gd name="T12" fmla="*/ 0 w 4001"/>
                    <a:gd name="T13" fmla="*/ 2400 h 3972"/>
                    <a:gd name="T14" fmla="*/ 0 w 4001"/>
                    <a:gd name="T15" fmla="*/ 3101 h 3972"/>
                    <a:gd name="T16" fmla="*/ 0 w 4001"/>
                    <a:gd name="T17" fmla="*/ 3186 h 3972"/>
                    <a:gd name="T18" fmla="*/ 0 w 4001"/>
                    <a:gd name="T19" fmla="*/ 3884 h 3972"/>
                    <a:gd name="T20" fmla="*/ 0 w 4001"/>
                    <a:gd name="T21" fmla="*/ 3972 h 3972"/>
                    <a:gd name="T22" fmla="*/ 0 w 4001"/>
                    <a:gd name="T23" fmla="*/ 3972 h 3972"/>
                    <a:gd name="T24" fmla="*/ 0 w 4001"/>
                    <a:gd name="T25" fmla="*/ 3972 h 3972"/>
                    <a:gd name="T26" fmla="*/ 4001 w 4001"/>
                    <a:gd name="T27" fmla="*/ 1659 h 3972"/>
                    <a:gd name="T28" fmla="*/ 4001 w 4001"/>
                    <a:gd name="T29" fmla="*/ 1571 h 3972"/>
                    <a:gd name="T30" fmla="*/ 75 w 4001"/>
                    <a:gd name="T31" fmla="*/ 3840 h 3972"/>
                    <a:gd name="T32" fmla="*/ 75 w 4001"/>
                    <a:gd name="T33" fmla="*/ 3141 h 3972"/>
                    <a:gd name="T34" fmla="*/ 75 w 4001"/>
                    <a:gd name="T35" fmla="*/ 3056 h 3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1" h="3972">
                      <a:moveTo>
                        <a:pt x="75" y="3056"/>
                      </a:moveTo>
                      <a:lnTo>
                        <a:pt x="75" y="2356"/>
                      </a:lnTo>
                      <a:lnTo>
                        <a:pt x="4001" y="87"/>
                      </a:lnTo>
                      <a:lnTo>
                        <a:pt x="4001" y="0"/>
                      </a:lnTo>
                      <a:lnTo>
                        <a:pt x="0" y="2314"/>
                      </a:lnTo>
                      <a:lnTo>
                        <a:pt x="0" y="2315"/>
                      </a:lnTo>
                      <a:lnTo>
                        <a:pt x="0" y="2400"/>
                      </a:lnTo>
                      <a:lnTo>
                        <a:pt x="0" y="3101"/>
                      </a:lnTo>
                      <a:lnTo>
                        <a:pt x="0" y="3186"/>
                      </a:lnTo>
                      <a:lnTo>
                        <a:pt x="0" y="3884"/>
                      </a:lnTo>
                      <a:lnTo>
                        <a:pt x="0" y="3972"/>
                      </a:lnTo>
                      <a:lnTo>
                        <a:pt x="0" y="3972"/>
                      </a:lnTo>
                      <a:lnTo>
                        <a:pt x="0" y="3972"/>
                      </a:lnTo>
                      <a:lnTo>
                        <a:pt x="4001" y="1659"/>
                      </a:lnTo>
                      <a:lnTo>
                        <a:pt x="4001" y="1571"/>
                      </a:lnTo>
                      <a:lnTo>
                        <a:pt x="75" y="3840"/>
                      </a:lnTo>
                      <a:lnTo>
                        <a:pt x="75" y="3141"/>
                      </a:lnTo>
                      <a:lnTo>
                        <a:pt x="75" y="3056"/>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09">
                  <a:extLst>
                    <a:ext uri="{FF2B5EF4-FFF2-40B4-BE49-F238E27FC236}">
                      <a16:creationId xmlns:a16="http://schemas.microsoft.com/office/drawing/2014/main" id="{7765E160-8FB4-22D4-B83B-E986CB20D7F0}"/>
                    </a:ext>
                  </a:extLst>
                </p:cNvPr>
                <p:cNvSpPr>
                  <a:spLocks/>
                </p:cNvSpPr>
                <p:nvPr/>
              </p:nvSpPr>
              <p:spPr bwMode="auto">
                <a:xfrm>
                  <a:off x="9541362" y="2907284"/>
                  <a:ext cx="1396205" cy="808250"/>
                </a:xfrm>
                <a:custGeom>
                  <a:avLst/>
                  <a:gdLst>
                    <a:gd name="T0" fmla="*/ 3749 w 3749"/>
                    <a:gd name="T1" fmla="*/ 0 h 2172"/>
                    <a:gd name="T2" fmla="*/ 7 w 3749"/>
                    <a:gd name="T3" fmla="*/ 2172 h 2172"/>
                    <a:gd name="T4" fmla="*/ 0 w 3749"/>
                    <a:gd name="T5" fmla="*/ 2162 h 2172"/>
                    <a:gd name="T6" fmla="*/ 3749 w 3749"/>
                    <a:gd name="T7" fmla="*/ 0 h 2172"/>
                  </a:gdLst>
                  <a:ahLst/>
                  <a:cxnLst>
                    <a:cxn ang="0">
                      <a:pos x="T0" y="T1"/>
                    </a:cxn>
                    <a:cxn ang="0">
                      <a:pos x="T2" y="T3"/>
                    </a:cxn>
                    <a:cxn ang="0">
                      <a:pos x="T4" y="T5"/>
                    </a:cxn>
                    <a:cxn ang="0">
                      <a:pos x="T6" y="T7"/>
                    </a:cxn>
                  </a:cxnLst>
                  <a:rect l="0" t="0" r="r" b="b"/>
                  <a:pathLst>
                    <a:path w="3749" h="2172">
                      <a:moveTo>
                        <a:pt x="3749" y="0"/>
                      </a:moveTo>
                      <a:lnTo>
                        <a:pt x="7" y="2172"/>
                      </a:lnTo>
                      <a:lnTo>
                        <a:pt x="0" y="2162"/>
                      </a:lnTo>
                      <a:lnTo>
                        <a:pt x="3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10">
                  <a:extLst>
                    <a:ext uri="{FF2B5EF4-FFF2-40B4-BE49-F238E27FC236}">
                      <a16:creationId xmlns:a16="http://schemas.microsoft.com/office/drawing/2014/main" id="{FD616700-E85D-F59D-9F61-3FACA5271AD0}"/>
                    </a:ext>
                  </a:extLst>
                </p:cNvPr>
                <p:cNvSpPr>
                  <a:spLocks/>
                </p:cNvSpPr>
                <p:nvPr/>
              </p:nvSpPr>
              <p:spPr bwMode="auto">
                <a:xfrm>
                  <a:off x="9541362" y="2834348"/>
                  <a:ext cx="1396205" cy="808250"/>
                </a:xfrm>
                <a:custGeom>
                  <a:avLst/>
                  <a:gdLst>
                    <a:gd name="T0" fmla="*/ 3749 w 3749"/>
                    <a:gd name="T1" fmla="*/ 0 h 2172"/>
                    <a:gd name="T2" fmla="*/ 7 w 3749"/>
                    <a:gd name="T3" fmla="*/ 2172 h 2172"/>
                    <a:gd name="T4" fmla="*/ 0 w 3749"/>
                    <a:gd name="T5" fmla="*/ 2160 h 2172"/>
                    <a:gd name="T6" fmla="*/ 3749 w 3749"/>
                    <a:gd name="T7" fmla="*/ 0 h 2172"/>
                  </a:gdLst>
                  <a:ahLst/>
                  <a:cxnLst>
                    <a:cxn ang="0">
                      <a:pos x="T0" y="T1"/>
                    </a:cxn>
                    <a:cxn ang="0">
                      <a:pos x="T2" y="T3"/>
                    </a:cxn>
                    <a:cxn ang="0">
                      <a:pos x="T4" y="T5"/>
                    </a:cxn>
                    <a:cxn ang="0">
                      <a:pos x="T6" y="T7"/>
                    </a:cxn>
                  </a:cxnLst>
                  <a:rect l="0" t="0" r="r" b="b"/>
                  <a:pathLst>
                    <a:path w="3749" h="2172">
                      <a:moveTo>
                        <a:pt x="3749" y="0"/>
                      </a:moveTo>
                      <a:lnTo>
                        <a:pt x="7" y="2172"/>
                      </a:lnTo>
                      <a:lnTo>
                        <a:pt x="0" y="2160"/>
                      </a:lnTo>
                      <a:lnTo>
                        <a:pt x="3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11">
                  <a:extLst>
                    <a:ext uri="{FF2B5EF4-FFF2-40B4-BE49-F238E27FC236}">
                      <a16:creationId xmlns:a16="http://schemas.microsoft.com/office/drawing/2014/main" id="{FFA710C1-EFA5-3AA3-1496-9ECDE065071B}"/>
                    </a:ext>
                  </a:extLst>
                </p:cNvPr>
                <p:cNvSpPr>
                  <a:spLocks/>
                </p:cNvSpPr>
                <p:nvPr/>
              </p:nvSpPr>
              <p:spPr bwMode="auto">
                <a:xfrm>
                  <a:off x="9541362" y="2759923"/>
                  <a:ext cx="1396205" cy="806762"/>
                </a:xfrm>
                <a:custGeom>
                  <a:avLst/>
                  <a:gdLst>
                    <a:gd name="T0" fmla="*/ 3749 w 3749"/>
                    <a:gd name="T1" fmla="*/ 0 h 2171"/>
                    <a:gd name="T2" fmla="*/ 7 w 3749"/>
                    <a:gd name="T3" fmla="*/ 2171 h 2171"/>
                    <a:gd name="T4" fmla="*/ 0 w 3749"/>
                    <a:gd name="T5" fmla="*/ 2160 h 2171"/>
                    <a:gd name="T6" fmla="*/ 3749 w 3749"/>
                    <a:gd name="T7" fmla="*/ 0 h 2171"/>
                  </a:gdLst>
                  <a:ahLst/>
                  <a:cxnLst>
                    <a:cxn ang="0">
                      <a:pos x="T0" y="T1"/>
                    </a:cxn>
                    <a:cxn ang="0">
                      <a:pos x="T2" y="T3"/>
                    </a:cxn>
                    <a:cxn ang="0">
                      <a:pos x="T4" y="T5"/>
                    </a:cxn>
                    <a:cxn ang="0">
                      <a:pos x="T6" y="T7"/>
                    </a:cxn>
                  </a:cxnLst>
                  <a:rect l="0" t="0" r="r" b="b"/>
                  <a:pathLst>
                    <a:path w="3749" h="2171">
                      <a:moveTo>
                        <a:pt x="3749" y="0"/>
                      </a:moveTo>
                      <a:lnTo>
                        <a:pt x="7" y="2171"/>
                      </a:lnTo>
                      <a:lnTo>
                        <a:pt x="0" y="2160"/>
                      </a:lnTo>
                      <a:lnTo>
                        <a:pt x="3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12">
                  <a:extLst>
                    <a:ext uri="{FF2B5EF4-FFF2-40B4-BE49-F238E27FC236}">
                      <a16:creationId xmlns:a16="http://schemas.microsoft.com/office/drawing/2014/main" id="{801A0A64-8919-A4E1-3794-A79DE02B3F61}"/>
                    </a:ext>
                  </a:extLst>
                </p:cNvPr>
                <p:cNvSpPr>
                  <a:spLocks/>
                </p:cNvSpPr>
                <p:nvPr/>
              </p:nvSpPr>
              <p:spPr bwMode="auto">
                <a:xfrm>
                  <a:off x="9541362" y="2685499"/>
                  <a:ext cx="1396205" cy="808250"/>
                </a:xfrm>
                <a:custGeom>
                  <a:avLst/>
                  <a:gdLst>
                    <a:gd name="T0" fmla="*/ 3749 w 3749"/>
                    <a:gd name="T1" fmla="*/ 0 h 2172"/>
                    <a:gd name="T2" fmla="*/ 7 w 3749"/>
                    <a:gd name="T3" fmla="*/ 2172 h 2172"/>
                    <a:gd name="T4" fmla="*/ 0 w 3749"/>
                    <a:gd name="T5" fmla="*/ 2160 h 2172"/>
                    <a:gd name="T6" fmla="*/ 3749 w 3749"/>
                    <a:gd name="T7" fmla="*/ 0 h 2172"/>
                  </a:gdLst>
                  <a:ahLst/>
                  <a:cxnLst>
                    <a:cxn ang="0">
                      <a:pos x="T0" y="T1"/>
                    </a:cxn>
                    <a:cxn ang="0">
                      <a:pos x="T2" y="T3"/>
                    </a:cxn>
                    <a:cxn ang="0">
                      <a:pos x="T4" y="T5"/>
                    </a:cxn>
                    <a:cxn ang="0">
                      <a:pos x="T6" y="T7"/>
                    </a:cxn>
                  </a:cxnLst>
                  <a:rect l="0" t="0" r="r" b="b"/>
                  <a:pathLst>
                    <a:path w="3749" h="2172">
                      <a:moveTo>
                        <a:pt x="3749" y="0"/>
                      </a:moveTo>
                      <a:lnTo>
                        <a:pt x="7" y="2172"/>
                      </a:lnTo>
                      <a:lnTo>
                        <a:pt x="0" y="2160"/>
                      </a:lnTo>
                      <a:lnTo>
                        <a:pt x="3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13">
                  <a:extLst>
                    <a:ext uri="{FF2B5EF4-FFF2-40B4-BE49-F238E27FC236}">
                      <a16:creationId xmlns:a16="http://schemas.microsoft.com/office/drawing/2014/main" id="{68A94DB8-F7BE-3E52-43F3-2B9166CAB093}"/>
                    </a:ext>
                  </a:extLst>
                </p:cNvPr>
                <p:cNvSpPr>
                  <a:spLocks/>
                </p:cNvSpPr>
                <p:nvPr/>
              </p:nvSpPr>
              <p:spPr bwMode="auto">
                <a:xfrm>
                  <a:off x="9541362" y="2611074"/>
                  <a:ext cx="1396205" cy="808250"/>
                </a:xfrm>
                <a:custGeom>
                  <a:avLst/>
                  <a:gdLst>
                    <a:gd name="T0" fmla="*/ 3749 w 3749"/>
                    <a:gd name="T1" fmla="*/ 0 h 2172"/>
                    <a:gd name="T2" fmla="*/ 7 w 3749"/>
                    <a:gd name="T3" fmla="*/ 2172 h 2172"/>
                    <a:gd name="T4" fmla="*/ 0 w 3749"/>
                    <a:gd name="T5" fmla="*/ 2161 h 2172"/>
                    <a:gd name="T6" fmla="*/ 3749 w 3749"/>
                    <a:gd name="T7" fmla="*/ 0 h 2172"/>
                  </a:gdLst>
                  <a:ahLst/>
                  <a:cxnLst>
                    <a:cxn ang="0">
                      <a:pos x="T0" y="T1"/>
                    </a:cxn>
                    <a:cxn ang="0">
                      <a:pos x="T2" y="T3"/>
                    </a:cxn>
                    <a:cxn ang="0">
                      <a:pos x="T4" y="T5"/>
                    </a:cxn>
                    <a:cxn ang="0">
                      <a:pos x="T6" y="T7"/>
                    </a:cxn>
                  </a:cxnLst>
                  <a:rect l="0" t="0" r="r" b="b"/>
                  <a:pathLst>
                    <a:path w="3749" h="2172">
                      <a:moveTo>
                        <a:pt x="3749" y="0"/>
                      </a:moveTo>
                      <a:lnTo>
                        <a:pt x="7" y="2172"/>
                      </a:lnTo>
                      <a:lnTo>
                        <a:pt x="0" y="2161"/>
                      </a:lnTo>
                      <a:lnTo>
                        <a:pt x="3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14">
                  <a:extLst>
                    <a:ext uri="{FF2B5EF4-FFF2-40B4-BE49-F238E27FC236}">
                      <a16:creationId xmlns:a16="http://schemas.microsoft.com/office/drawing/2014/main" id="{31CB2738-ADAD-7BB0-CF52-E22FD0BEF48B}"/>
                    </a:ext>
                  </a:extLst>
                </p:cNvPr>
                <p:cNvSpPr>
                  <a:spLocks/>
                </p:cNvSpPr>
                <p:nvPr/>
              </p:nvSpPr>
              <p:spPr bwMode="auto">
                <a:xfrm>
                  <a:off x="9541362" y="2536650"/>
                  <a:ext cx="1396205" cy="808250"/>
                </a:xfrm>
                <a:custGeom>
                  <a:avLst/>
                  <a:gdLst>
                    <a:gd name="T0" fmla="*/ 3749 w 3749"/>
                    <a:gd name="T1" fmla="*/ 0 h 2172"/>
                    <a:gd name="T2" fmla="*/ 7 w 3749"/>
                    <a:gd name="T3" fmla="*/ 2172 h 2172"/>
                    <a:gd name="T4" fmla="*/ 0 w 3749"/>
                    <a:gd name="T5" fmla="*/ 2162 h 2172"/>
                    <a:gd name="T6" fmla="*/ 3749 w 3749"/>
                    <a:gd name="T7" fmla="*/ 0 h 2172"/>
                  </a:gdLst>
                  <a:ahLst/>
                  <a:cxnLst>
                    <a:cxn ang="0">
                      <a:pos x="T0" y="T1"/>
                    </a:cxn>
                    <a:cxn ang="0">
                      <a:pos x="T2" y="T3"/>
                    </a:cxn>
                    <a:cxn ang="0">
                      <a:pos x="T4" y="T5"/>
                    </a:cxn>
                    <a:cxn ang="0">
                      <a:pos x="T6" y="T7"/>
                    </a:cxn>
                  </a:cxnLst>
                  <a:rect l="0" t="0" r="r" b="b"/>
                  <a:pathLst>
                    <a:path w="3749" h="2172">
                      <a:moveTo>
                        <a:pt x="3749" y="0"/>
                      </a:moveTo>
                      <a:lnTo>
                        <a:pt x="7" y="2172"/>
                      </a:lnTo>
                      <a:lnTo>
                        <a:pt x="0" y="2162"/>
                      </a:lnTo>
                      <a:lnTo>
                        <a:pt x="3749"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33">
                  <a:extLst>
                    <a:ext uri="{FF2B5EF4-FFF2-40B4-BE49-F238E27FC236}">
                      <a16:creationId xmlns:a16="http://schemas.microsoft.com/office/drawing/2014/main" id="{69A4AE20-DBE4-B27D-AC3D-DFEC2B02ECA0}"/>
                    </a:ext>
                  </a:extLst>
                </p:cNvPr>
                <p:cNvSpPr>
                  <a:spLocks/>
                </p:cNvSpPr>
                <p:nvPr/>
              </p:nvSpPr>
              <p:spPr bwMode="auto">
                <a:xfrm>
                  <a:off x="9542850" y="2463713"/>
                  <a:ext cx="1394717" cy="1324757"/>
                </a:xfrm>
                <a:custGeom>
                  <a:avLst/>
                  <a:gdLst>
                    <a:gd name="T0" fmla="*/ 0 w 3746"/>
                    <a:gd name="T1" fmla="*/ 2165 h 3563"/>
                    <a:gd name="T2" fmla="*/ 0 w 3746"/>
                    <a:gd name="T3" fmla="*/ 3563 h 3563"/>
                    <a:gd name="T4" fmla="*/ 152 w 3746"/>
                    <a:gd name="T5" fmla="*/ 3476 h 3563"/>
                    <a:gd name="T6" fmla="*/ 152 w 3746"/>
                    <a:gd name="T7" fmla="*/ 2252 h 3563"/>
                    <a:gd name="T8" fmla="*/ 3746 w 3746"/>
                    <a:gd name="T9" fmla="*/ 175 h 3563"/>
                    <a:gd name="T10" fmla="*/ 3746 w 3746"/>
                    <a:gd name="T11" fmla="*/ 0 h 3563"/>
                    <a:gd name="T12" fmla="*/ 0 w 3746"/>
                    <a:gd name="T13" fmla="*/ 2165 h 3563"/>
                  </a:gdLst>
                  <a:ahLst/>
                  <a:cxnLst>
                    <a:cxn ang="0">
                      <a:pos x="T0" y="T1"/>
                    </a:cxn>
                    <a:cxn ang="0">
                      <a:pos x="T2" y="T3"/>
                    </a:cxn>
                    <a:cxn ang="0">
                      <a:pos x="T4" y="T5"/>
                    </a:cxn>
                    <a:cxn ang="0">
                      <a:pos x="T6" y="T7"/>
                    </a:cxn>
                    <a:cxn ang="0">
                      <a:pos x="T8" y="T9"/>
                    </a:cxn>
                    <a:cxn ang="0">
                      <a:pos x="T10" y="T11"/>
                    </a:cxn>
                    <a:cxn ang="0">
                      <a:pos x="T12" y="T13"/>
                    </a:cxn>
                  </a:cxnLst>
                  <a:rect l="0" t="0" r="r" b="b"/>
                  <a:pathLst>
                    <a:path w="3746" h="3563">
                      <a:moveTo>
                        <a:pt x="0" y="2165"/>
                      </a:moveTo>
                      <a:lnTo>
                        <a:pt x="0" y="3563"/>
                      </a:lnTo>
                      <a:lnTo>
                        <a:pt x="152" y="3476"/>
                      </a:lnTo>
                      <a:lnTo>
                        <a:pt x="152" y="2252"/>
                      </a:lnTo>
                      <a:lnTo>
                        <a:pt x="3746" y="175"/>
                      </a:lnTo>
                      <a:lnTo>
                        <a:pt x="3746" y="0"/>
                      </a:lnTo>
                      <a:lnTo>
                        <a:pt x="0" y="2165"/>
                      </a:lnTo>
                      <a:close/>
                    </a:path>
                  </a:pathLst>
                </a:custGeom>
                <a:solidFill>
                  <a:srgbClr val="373435">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18738BEC-9351-3185-56A5-5F30568F9B43}"/>
                  </a:ext>
                </a:extLst>
              </p:cNvPr>
              <p:cNvGrpSpPr/>
              <p:nvPr/>
            </p:nvGrpSpPr>
            <p:grpSpPr>
              <a:xfrm>
                <a:off x="8731623" y="926102"/>
                <a:ext cx="2272927" cy="1896338"/>
                <a:chOff x="8731623" y="926102"/>
                <a:chExt cx="2272927" cy="1896338"/>
              </a:xfrm>
            </p:grpSpPr>
            <p:sp>
              <p:nvSpPr>
                <p:cNvPr id="18" name="Freeform 11">
                  <a:extLst>
                    <a:ext uri="{FF2B5EF4-FFF2-40B4-BE49-F238E27FC236}">
                      <a16:creationId xmlns:a16="http://schemas.microsoft.com/office/drawing/2014/main" id="{9D7152EF-245F-AA35-33C6-BEBCBF16D849}"/>
                    </a:ext>
                  </a:extLst>
                </p:cNvPr>
                <p:cNvSpPr>
                  <a:spLocks noEditPoints="1"/>
                </p:cNvSpPr>
                <p:nvPr/>
              </p:nvSpPr>
              <p:spPr bwMode="auto">
                <a:xfrm>
                  <a:off x="9399955" y="1030296"/>
                  <a:ext cx="10420" cy="774016"/>
                </a:xfrm>
                <a:custGeom>
                  <a:avLst/>
                  <a:gdLst>
                    <a:gd name="T0" fmla="*/ 26 w 26"/>
                    <a:gd name="T1" fmla="*/ 122 h 2080"/>
                    <a:gd name="T2" fmla="*/ 0 w 26"/>
                    <a:gd name="T3" fmla="*/ 122 h 2080"/>
                    <a:gd name="T4" fmla="*/ 0 w 26"/>
                    <a:gd name="T5" fmla="*/ 0 h 2080"/>
                    <a:gd name="T6" fmla="*/ 26 w 26"/>
                    <a:gd name="T7" fmla="*/ 0 h 2080"/>
                    <a:gd name="T8" fmla="*/ 26 w 26"/>
                    <a:gd name="T9" fmla="*/ 122 h 2080"/>
                    <a:gd name="T10" fmla="*/ 26 w 26"/>
                    <a:gd name="T11" fmla="*/ 2080 h 2080"/>
                    <a:gd name="T12" fmla="*/ 0 w 26"/>
                    <a:gd name="T13" fmla="*/ 2080 h 2080"/>
                    <a:gd name="T14" fmla="*/ 0 w 26"/>
                    <a:gd name="T15" fmla="*/ 1957 h 2080"/>
                    <a:gd name="T16" fmla="*/ 26 w 26"/>
                    <a:gd name="T17" fmla="*/ 1957 h 2080"/>
                    <a:gd name="T18" fmla="*/ 26 w 26"/>
                    <a:gd name="T19" fmla="*/ 2080 h 2080"/>
                    <a:gd name="T20" fmla="*/ 26 w 26"/>
                    <a:gd name="T21" fmla="*/ 1836 h 2080"/>
                    <a:gd name="T22" fmla="*/ 0 w 26"/>
                    <a:gd name="T23" fmla="*/ 1836 h 2080"/>
                    <a:gd name="T24" fmla="*/ 0 w 26"/>
                    <a:gd name="T25" fmla="*/ 1713 h 2080"/>
                    <a:gd name="T26" fmla="*/ 26 w 26"/>
                    <a:gd name="T27" fmla="*/ 1713 h 2080"/>
                    <a:gd name="T28" fmla="*/ 26 w 26"/>
                    <a:gd name="T29" fmla="*/ 1836 h 2080"/>
                    <a:gd name="T30" fmla="*/ 26 w 26"/>
                    <a:gd name="T31" fmla="*/ 1591 h 2080"/>
                    <a:gd name="T32" fmla="*/ 0 w 26"/>
                    <a:gd name="T33" fmla="*/ 1591 h 2080"/>
                    <a:gd name="T34" fmla="*/ 0 w 26"/>
                    <a:gd name="T35" fmla="*/ 1468 h 2080"/>
                    <a:gd name="T36" fmla="*/ 26 w 26"/>
                    <a:gd name="T37" fmla="*/ 1468 h 2080"/>
                    <a:gd name="T38" fmla="*/ 26 w 26"/>
                    <a:gd name="T39" fmla="*/ 1591 h 2080"/>
                    <a:gd name="T40" fmla="*/ 26 w 26"/>
                    <a:gd name="T41" fmla="*/ 1345 h 2080"/>
                    <a:gd name="T42" fmla="*/ 0 w 26"/>
                    <a:gd name="T43" fmla="*/ 1345 h 2080"/>
                    <a:gd name="T44" fmla="*/ 0 w 26"/>
                    <a:gd name="T45" fmla="*/ 1223 h 2080"/>
                    <a:gd name="T46" fmla="*/ 26 w 26"/>
                    <a:gd name="T47" fmla="*/ 1223 h 2080"/>
                    <a:gd name="T48" fmla="*/ 26 w 26"/>
                    <a:gd name="T49" fmla="*/ 1345 h 2080"/>
                    <a:gd name="T50" fmla="*/ 26 w 26"/>
                    <a:gd name="T51" fmla="*/ 1102 h 2080"/>
                    <a:gd name="T52" fmla="*/ 0 w 26"/>
                    <a:gd name="T53" fmla="*/ 1102 h 2080"/>
                    <a:gd name="T54" fmla="*/ 0 w 26"/>
                    <a:gd name="T55" fmla="*/ 979 h 2080"/>
                    <a:gd name="T56" fmla="*/ 26 w 26"/>
                    <a:gd name="T57" fmla="*/ 979 h 2080"/>
                    <a:gd name="T58" fmla="*/ 26 w 26"/>
                    <a:gd name="T59" fmla="*/ 1102 h 2080"/>
                    <a:gd name="T60" fmla="*/ 26 w 26"/>
                    <a:gd name="T61" fmla="*/ 856 h 2080"/>
                    <a:gd name="T62" fmla="*/ 0 w 26"/>
                    <a:gd name="T63" fmla="*/ 856 h 2080"/>
                    <a:gd name="T64" fmla="*/ 0 w 26"/>
                    <a:gd name="T65" fmla="*/ 734 h 2080"/>
                    <a:gd name="T66" fmla="*/ 26 w 26"/>
                    <a:gd name="T67" fmla="*/ 734 h 2080"/>
                    <a:gd name="T68" fmla="*/ 26 w 26"/>
                    <a:gd name="T69" fmla="*/ 856 h 2080"/>
                    <a:gd name="T70" fmla="*/ 26 w 26"/>
                    <a:gd name="T71" fmla="*/ 611 h 2080"/>
                    <a:gd name="T72" fmla="*/ 0 w 26"/>
                    <a:gd name="T73" fmla="*/ 611 h 2080"/>
                    <a:gd name="T74" fmla="*/ 0 w 26"/>
                    <a:gd name="T75" fmla="*/ 490 h 2080"/>
                    <a:gd name="T76" fmla="*/ 26 w 26"/>
                    <a:gd name="T77" fmla="*/ 490 h 2080"/>
                    <a:gd name="T78" fmla="*/ 26 w 26"/>
                    <a:gd name="T79" fmla="*/ 611 h 2080"/>
                    <a:gd name="T80" fmla="*/ 26 w 26"/>
                    <a:gd name="T81" fmla="*/ 367 h 2080"/>
                    <a:gd name="T82" fmla="*/ 0 w 26"/>
                    <a:gd name="T83" fmla="*/ 367 h 2080"/>
                    <a:gd name="T84" fmla="*/ 0 w 26"/>
                    <a:gd name="T85" fmla="*/ 245 h 2080"/>
                    <a:gd name="T86" fmla="*/ 26 w 26"/>
                    <a:gd name="T87" fmla="*/ 245 h 2080"/>
                    <a:gd name="T88" fmla="*/ 26 w 26"/>
                    <a:gd name="T89" fmla="*/ 367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 h="2080">
                      <a:moveTo>
                        <a:pt x="26" y="122"/>
                      </a:moveTo>
                      <a:lnTo>
                        <a:pt x="0" y="122"/>
                      </a:lnTo>
                      <a:lnTo>
                        <a:pt x="0" y="0"/>
                      </a:lnTo>
                      <a:lnTo>
                        <a:pt x="26" y="0"/>
                      </a:lnTo>
                      <a:lnTo>
                        <a:pt x="26" y="122"/>
                      </a:lnTo>
                      <a:close/>
                      <a:moveTo>
                        <a:pt x="26" y="2080"/>
                      </a:moveTo>
                      <a:lnTo>
                        <a:pt x="0" y="2080"/>
                      </a:lnTo>
                      <a:lnTo>
                        <a:pt x="0" y="1957"/>
                      </a:lnTo>
                      <a:lnTo>
                        <a:pt x="26" y="1957"/>
                      </a:lnTo>
                      <a:lnTo>
                        <a:pt x="26" y="2080"/>
                      </a:lnTo>
                      <a:close/>
                      <a:moveTo>
                        <a:pt x="26" y="1836"/>
                      </a:moveTo>
                      <a:lnTo>
                        <a:pt x="0" y="1836"/>
                      </a:lnTo>
                      <a:lnTo>
                        <a:pt x="0" y="1713"/>
                      </a:lnTo>
                      <a:lnTo>
                        <a:pt x="26" y="1713"/>
                      </a:lnTo>
                      <a:lnTo>
                        <a:pt x="26" y="1836"/>
                      </a:lnTo>
                      <a:close/>
                      <a:moveTo>
                        <a:pt x="26" y="1591"/>
                      </a:moveTo>
                      <a:lnTo>
                        <a:pt x="0" y="1591"/>
                      </a:lnTo>
                      <a:lnTo>
                        <a:pt x="0" y="1468"/>
                      </a:lnTo>
                      <a:lnTo>
                        <a:pt x="26" y="1468"/>
                      </a:lnTo>
                      <a:lnTo>
                        <a:pt x="26" y="1591"/>
                      </a:lnTo>
                      <a:close/>
                      <a:moveTo>
                        <a:pt x="26" y="1345"/>
                      </a:moveTo>
                      <a:lnTo>
                        <a:pt x="0" y="1345"/>
                      </a:lnTo>
                      <a:lnTo>
                        <a:pt x="0" y="1223"/>
                      </a:lnTo>
                      <a:lnTo>
                        <a:pt x="26" y="1223"/>
                      </a:lnTo>
                      <a:lnTo>
                        <a:pt x="26" y="1345"/>
                      </a:lnTo>
                      <a:close/>
                      <a:moveTo>
                        <a:pt x="26" y="1102"/>
                      </a:moveTo>
                      <a:lnTo>
                        <a:pt x="0" y="1102"/>
                      </a:lnTo>
                      <a:lnTo>
                        <a:pt x="0" y="979"/>
                      </a:lnTo>
                      <a:lnTo>
                        <a:pt x="26" y="979"/>
                      </a:lnTo>
                      <a:lnTo>
                        <a:pt x="26" y="1102"/>
                      </a:lnTo>
                      <a:close/>
                      <a:moveTo>
                        <a:pt x="26" y="856"/>
                      </a:moveTo>
                      <a:lnTo>
                        <a:pt x="0" y="856"/>
                      </a:lnTo>
                      <a:lnTo>
                        <a:pt x="0" y="734"/>
                      </a:lnTo>
                      <a:lnTo>
                        <a:pt x="26" y="734"/>
                      </a:lnTo>
                      <a:lnTo>
                        <a:pt x="26" y="856"/>
                      </a:lnTo>
                      <a:close/>
                      <a:moveTo>
                        <a:pt x="26" y="611"/>
                      </a:moveTo>
                      <a:lnTo>
                        <a:pt x="0" y="611"/>
                      </a:lnTo>
                      <a:lnTo>
                        <a:pt x="0" y="490"/>
                      </a:lnTo>
                      <a:lnTo>
                        <a:pt x="26" y="490"/>
                      </a:lnTo>
                      <a:lnTo>
                        <a:pt x="26" y="611"/>
                      </a:lnTo>
                      <a:close/>
                      <a:moveTo>
                        <a:pt x="26" y="367"/>
                      </a:moveTo>
                      <a:lnTo>
                        <a:pt x="0" y="367"/>
                      </a:lnTo>
                      <a:lnTo>
                        <a:pt x="0" y="245"/>
                      </a:lnTo>
                      <a:lnTo>
                        <a:pt x="26" y="245"/>
                      </a:lnTo>
                      <a:lnTo>
                        <a:pt x="26" y="3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9ABAAA85-7BFA-3694-97EC-9468837D7357}"/>
                    </a:ext>
                  </a:extLst>
                </p:cNvPr>
                <p:cNvSpPr>
                  <a:spLocks noEditPoints="1"/>
                </p:cNvSpPr>
                <p:nvPr/>
              </p:nvSpPr>
              <p:spPr bwMode="auto">
                <a:xfrm>
                  <a:off x="9380605" y="1848967"/>
                  <a:ext cx="29770" cy="29770"/>
                </a:xfrm>
                <a:custGeom>
                  <a:avLst/>
                  <a:gdLst>
                    <a:gd name="T0" fmla="*/ 78 w 78"/>
                    <a:gd name="T1" fmla="*/ 0 h 78"/>
                    <a:gd name="T2" fmla="*/ 78 w 78"/>
                    <a:gd name="T3" fmla="*/ 65 h 78"/>
                    <a:gd name="T4" fmla="*/ 52 w 78"/>
                    <a:gd name="T5" fmla="*/ 65 h 78"/>
                    <a:gd name="T6" fmla="*/ 52 w 78"/>
                    <a:gd name="T7" fmla="*/ 0 h 78"/>
                    <a:gd name="T8" fmla="*/ 78 w 78"/>
                    <a:gd name="T9" fmla="*/ 0 h 78"/>
                    <a:gd name="T10" fmla="*/ 78 w 78"/>
                    <a:gd name="T11" fmla="*/ 65 h 78"/>
                    <a:gd name="T12" fmla="*/ 78 w 78"/>
                    <a:gd name="T13" fmla="*/ 78 h 78"/>
                    <a:gd name="T14" fmla="*/ 65 w 78"/>
                    <a:gd name="T15" fmla="*/ 78 h 78"/>
                    <a:gd name="T16" fmla="*/ 65 w 78"/>
                    <a:gd name="T17" fmla="*/ 65 h 78"/>
                    <a:gd name="T18" fmla="*/ 78 w 78"/>
                    <a:gd name="T19" fmla="*/ 65 h 78"/>
                    <a:gd name="T20" fmla="*/ 65 w 78"/>
                    <a:gd name="T21" fmla="*/ 78 h 78"/>
                    <a:gd name="T22" fmla="*/ 0 w 78"/>
                    <a:gd name="T23" fmla="*/ 78 h 78"/>
                    <a:gd name="T24" fmla="*/ 0 w 78"/>
                    <a:gd name="T25" fmla="*/ 52 h 78"/>
                    <a:gd name="T26" fmla="*/ 65 w 78"/>
                    <a:gd name="T27" fmla="*/ 52 h 78"/>
                    <a:gd name="T28" fmla="*/ 65 w 78"/>
                    <a:gd name="T2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78">
                      <a:moveTo>
                        <a:pt x="78" y="0"/>
                      </a:moveTo>
                      <a:lnTo>
                        <a:pt x="78" y="65"/>
                      </a:lnTo>
                      <a:lnTo>
                        <a:pt x="52" y="65"/>
                      </a:lnTo>
                      <a:lnTo>
                        <a:pt x="52" y="0"/>
                      </a:lnTo>
                      <a:lnTo>
                        <a:pt x="78" y="0"/>
                      </a:lnTo>
                      <a:close/>
                      <a:moveTo>
                        <a:pt x="78" y="65"/>
                      </a:moveTo>
                      <a:lnTo>
                        <a:pt x="78" y="78"/>
                      </a:lnTo>
                      <a:lnTo>
                        <a:pt x="65" y="78"/>
                      </a:lnTo>
                      <a:lnTo>
                        <a:pt x="65" y="65"/>
                      </a:lnTo>
                      <a:lnTo>
                        <a:pt x="78" y="65"/>
                      </a:lnTo>
                      <a:close/>
                      <a:moveTo>
                        <a:pt x="65" y="78"/>
                      </a:moveTo>
                      <a:lnTo>
                        <a:pt x="0" y="78"/>
                      </a:lnTo>
                      <a:lnTo>
                        <a:pt x="0" y="52"/>
                      </a:lnTo>
                      <a:lnTo>
                        <a:pt x="65" y="52"/>
                      </a:lnTo>
                      <a:lnTo>
                        <a:pt x="65"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a:extLst>
                    <a:ext uri="{FF2B5EF4-FFF2-40B4-BE49-F238E27FC236}">
                      <a16:creationId xmlns:a16="http://schemas.microsoft.com/office/drawing/2014/main" id="{3F0307E7-2568-1422-886C-A22B5CF0445E}"/>
                    </a:ext>
                  </a:extLst>
                </p:cNvPr>
                <p:cNvSpPr>
                  <a:spLocks noEditPoints="1"/>
                </p:cNvSpPr>
                <p:nvPr/>
              </p:nvSpPr>
              <p:spPr bwMode="auto">
                <a:xfrm>
                  <a:off x="9148401" y="2002281"/>
                  <a:ext cx="29770" cy="29770"/>
                </a:xfrm>
                <a:custGeom>
                  <a:avLst/>
                  <a:gdLst>
                    <a:gd name="T0" fmla="*/ 0 w 76"/>
                    <a:gd name="T1" fmla="*/ 0 h 77"/>
                    <a:gd name="T2" fmla="*/ 63 w 76"/>
                    <a:gd name="T3" fmla="*/ 0 h 77"/>
                    <a:gd name="T4" fmla="*/ 63 w 76"/>
                    <a:gd name="T5" fmla="*/ 26 h 77"/>
                    <a:gd name="T6" fmla="*/ 0 w 76"/>
                    <a:gd name="T7" fmla="*/ 26 h 77"/>
                    <a:gd name="T8" fmla="*/ 0 w 76"/>
                    <a:gd name="T9" fmla="*/ 0 h 77"/>
                    <a:gd name="T10" fmla="*/ 63 w 76"/>
                    <a:gd name="T11" fmla="*/ 0 h 77"/>
                    <a:gd name="T12" fmla="*/ 76 w 76"/>
                    <a:gd name="T13" fmla="*/ 0 h 77"/>
                    <a:gd name="T14" fmla="*/ 76 w 76"/>
                    <a:gd name="T15" fmla="*/ 13 h 77"/>
                    <a:gd name="T16" fmla="*/ 63 w 76"/>
                    <a:gd name="T17" fmla="*/ 13 h 77"/>
                    <a:gd name="T18" fmla="*/ 63 w 76"/>
                    <a:gd name="T19" fmla="*/ 0 h 77"/>
                    <a:gd name="T20" fmla="*/ 76 w 76"/>
                    <a:gd name="T21" fmla="*/ 13 h 77"/>
                    <a:gd name="T22" fmla="*/ 76 w 76"/>
                    <a:gd name="T23" fmla="*/ 77 h 77"/>
                    <a:gd name="T24" fmla="*/ 50 w 76"/>
                    <a:gd name="T25" fmla="*/ 77 h 77"/>
                    <a:gd name="T26" fmla="*/ 50 w 76"/>
                    <a:gd name="T27" fmla="*/ 13 h 77"/>
                    <a:gd name="T28" fmla="*/ 76 w 76"/>
                    <a:gd name="T29" fmla="*/ 1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77">
                      <a:moveTo>
                        <a:pt x="0" y="0"/>
                      </a:moveTo>
                      <a:lnTo>
                        <a:pt x="63" y="0"/>
                      </a:lnTo>
                      <a:lnTo>
                        <a:pt x="63" y="26"/>
                      </a:lnTo>
                      <a:lnTo>
                        <a:pt x="0" y="26"/>
                      </a:lnTo>
                      <a:lnTo>
                        <a:pt x="0" y="0"/>
                      </a:lnTo>
                      <a:close/>
                      <a:moveTo>
                        <a:pt x="63" y="0"/>
                      </a:moveTo>
                      <a:lnTo>
                        <a:pt x="76" y="0"/>
                      </a:lnTo>
                      <a:lnTo>
                        <a:pt x="76" y="13"/>
                      </a:lnTo>
                      <a:lnTo>
                        <a:pt x="63" y="13"/>
                      </a:lnTo>
                      <a:lnTo>
                        <a:pt x="63" y="0"/>
                      </a:lnTo>
                      <a:close/>
                      <a:moveTo>
                        <a:pt x="76" y="13"/>
                      </a:moveTo>
                      <a:lnTo>
                        <a:pt x="76" y="77"/>
                      </a:lnTo>
                      <a:lnTo>
                        <a:pt x="50" y="77"/>
                      </a:lnTo>
                      <a:lnTo>
                        <a:pt x="50" y="13"/>
                      </a:lnTo>
                      <a:lnTo>
                        <a:pt x="7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2">
                  <a:extLst>
                    <a:ext uri="{FF2B5EF4-FFF2-40B4-BE49-F238E27FC236}">
                      <a16:creationId xmlns:a16="http://schemas.microsoft.com/office/drawing/2014/main" id="{92E89476-C706-D00B-51DF-AA095597444F}"/>
                    </a:ext>
                  </a:extLst>
                </p:cNvPr>
                <p:cNvSpPr>
                  <a:spLocks/>
                </p:cNvSpPr>
                <p:nvPr/>
              </p:nvSpPr>
              <p:spPr bwMode="auto">
                <a:xfrm>
                  <a:off x="8731623" y="1476844"/>
                  <a:ext cx="2272927" cy="1312849"/>
                </a:xfrm>
                <a:custGeom>
                  <a:avLst/>
                  <a:gdLst>
                    <a:gd name="T0" fmla="*/ 0 w 6109"/>
                    <a:gd name="T1" fmla="*/ 1156 h 3525"/>
                    <a:gd name="T2" fmla="*/ 2000 w 6109"/>
                    <a:gd name="T3" fmla="*/ 0 h 3525"/>
                    <a:gd name="T4" fmla="*/ 6109 w 6109"/>
                    <a:gd name="T5" fmla="*/ 2369 h 3525"/>
                    <a:gd name="T6" fmla="*/ 4109 w 6109"/>
                    <a:gd name="T7" fmla="*/ 3525 h 3525"/>
                    <a:gd name="T8" fmla="*/ 0 w 6109"/>
                    <a:gd name="T9" fmla="*/ 1156 h 3525"/>
                  </a:gdLst>
                  <a:ahLst/>
                  <a:cxnLst>
                    <a:cxn ang="0">
                      <a:pos x="T0" y="T1"/>
                    </a:cxn>
                    <a:cxn ang="0">
                      <a:pos x="T2" y="T3"/>
                    </a:cxn>
                    <a:cxn ang="0">
                      <a:pos x="T4" y="T5"/>
                    </a:cxn>
                    <a:cxn ang="0">
                      <a:pos x="T6" y="T7"/>
                    </a:cxn>
                    <a:cxn ang="0">
                      <a:pos x="T8" y="T9"/>
                    </a:cxn>
                  </a:cxnLst>
                  <a:rect l="0" t="0" r="r" b="b"/>
                  <a:pathLst>
                    <a:path w="6109" h="3525">
                      <a:moveTo>
                        <a:pt x="0" y="1156"/>
                      </a:moveTo>
                      <a:lnTo>
                        <a:pt x="2000" y="0"/>
                      </a:lnTo>
                      <a:lnTo>
                        <a:pt x="6109" y="2369"/>
                      </a:lnTo>
                      <a:lnTo>
                        <a:pt x="4109" y="3525"/>
                      </a:lnTo>
                      <a:lnTo>
                        <a:pt x="0" y="115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3">
                  <a:extLst>
                    <a:ext uri="{FF2B5EF4-FFF2-40B4-BE49-F238E27FC236}">
                      <a16:creationId xmlns:a16="http://schemas.microsoft.com/office/drawing/2014/main" id="{AC319F78-BDAE-8303-9F49-95E746163F03}"/>
                    </a:ext>
                  </a:extLst>
                </p:cNvPr>
                <p:cNvSpPr>
                  <a:spLocks/>
                </p:cNvSpPr>
                <p:nvPr/>
              </p:nvSpPr>
              <p:spPr bwMode="auto">
                <a:xfrm>
                  <a:off x="8731623" y="1476844"/>
                  <a:ext cx="2159802" cy="1248844"/>
                </a:xfrm>
                <a:custGeom>
                  <a:avLst/>
                  <a:gdLst>
                    <a:gd name="T0" fmla="*/ 0 w 5806"/>
                    <a:gd name="T1" fmla="*/ 984 h 3353"/>
                    <a:gd name="T2" fmla="*/ 1697 w 5806"/>
                    <a:gd name="T3" fmla="*/ 0 h 3353"/>
                    <a:gd name="T4" fmla="*/ 5806 w 5806"/>
                    <a:gd name="T5" fmla="*/ 2369 h 3353"/>
                    <a:gd name="T6" fmla="*/ 4109 w 5806"/>
                    <a:gd name="T7" fmla="*/ 3353 h 3353"/>
                    <a:gd name="T8" fmla="*/ 0 w 5806"/>
                    <a:gd name="T9" fmla="*/ 984 h 3353"/>
                  </a:gdLst>
                  <a:ahLst/>
                  <a:cxnLst>
                    <a:cxn ang="0">
                      <a:pos x="T0" y="T1"/>
                    </a:cxn>
                    <a:cxn ang="0">
                      <a:pos x="T2" y="T3"/>
                    </a:cxn>
                    <a:cxn ang="0">
                      <a:pos x="T4" y="T5"/>
                    </a:cxn>
                    <a:cxn ang="0">
                      <a:pos x="T6" y="T7"/>
                    </a:cxn>
                    <a:cxn ang="0">
                      <a:pos x="T8" y="T9"/>
                    </a:cxn>
                  </a:cxnLst>
                  <a:rect l="0" t="0" r="r" b="b"/>
                  <a:pathLst>
                    <a:path w="5806" h="3353">
                      <a:moveTo>
                        <a:pt x="0" y="984"/>
                      </a:moveTo>
                      <a:lnTo>
                        <a:pt x="1697" y="0"/>
                      </a:lnTo>
                      <a:lnTo>
                        <a:pt x="5806" y="2369"/>
                      </a:lnTo>
                      <a:lnTo>
                        <a:pt x="4109" y="3353"/>
                      </a:lnTo>
                      <a:lnTo>
                        <a:pt x="0" y="984"/>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4">
                  <a:extLst>
                    <a:ext uri="{FF2B5EF4-FFF2-40B4-BE49-F238E27FC236}">
                      <a16:creationId xmlns:a16="http://schemas.microsoft.com/office/drawing/2014/main" id="{A1C8F349-1223-C5C2-49B6-85190B72EEF5}"/>
                    </a:ext>
                  </a:extLst>
                </p:cNvPr>
                <p:cNvSpPr>
                  <a:spLocks/>
                </p:cNvSpPr>
                <p:nvPr/>
              </p:nvSpPr>
              <p:spPr bwMode="auto">
                <a:xfrm>
                  <a:off x="8731623" y="1217846"/>
                  <a:ext cx="1475096" cy="852905"/>
                </a:xfrm>
                <a:custGeom>
                  <a:avLst/>
                  <a:gdLst>
                    <a:gd name="T0" fmla="*/ 0 w 3965"/>
                    <a:gd name="T1" fmla="*/ 1155 h 2290"/>
                    <a:gd name="T2" fmla="*/ 2000 w 3965"/>
                    <a:gd name="T3" fmla="*/ 0 h 2290"/>
                    <a:gd name="T4" fmla="*/ 3965 w 3965"/>
                    <a:gd name="T5" fmla="*/ 1135 h 2290"/>
                    <a:gd name="T6" fmla="*/ 1965 w 3965"/>
                    <a:gd name="T7" fmla="*/ 2290 h 2290"/>
                    <a:gd name="T8" fmla="*/ 0 w 3965"/>
                    <a:gd name="T9" fmla="*/ 1155 h 2290"/>
                  </a:gdLst>
                  <a:ahLst/>
                  <a:cxnLst>
                    <a:cxn ang="0">
                      <a:pos x="T0" y="T1"/>
                    </a:cxn>
                    <a:cxn ang="0">
                      <a:pos x="T2" y="T3"/>
                    </a:cxn>
                    <a:cxn ang="0">
                      <a:pos x="T4" y="T5"/>
                    </a:cxn>
                    <a:cxn ang="0">
                      <a:pos x="T6" y="T7"/>
                    </a:cxn>
                    <a:cxn ang="0">
                      <a:pos x="T8" y="T9"/>
                    </a:cxn>
                  </a:cxnLst>
                  <a:rect l="0" t="0" r="r" b="b"/>
                  <a:pathLst>
                    <a:path w="3965" h="2290">
                      <a:moveTo>
                        <a:pt x="0" y="1155"/>
                      </a:moveTo>
                      <a:lnTo>
                        <a:pt x="2000" y="0"/>
                      </a:lnTo>
                      <a:lnTo>
                        <a:pt x="3965" y="1135"/>
                      </a:lnTo>
                      <a:lnTo>
                        <a:pt x="1965" y="2290"/>
                      </a:lnTo>
                      <a:lnTo>
                        <a:pt x="0" y="1155"/>
                      </a:lnTo>
                      <a:close/>
                    </a:path>
                  </a:pathLst>
                </a:custGeom>
                <a:solidFill>
                  <a:srgbClr val="429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5">
                  <a:extLst>
                    <a:ext uri="{FF2B5EF4-FFF2-40B4-BE49-F238E27FC236}">
                      <a16:creationId xmlns:a16="http://schemas.microsoft.com/office/drawing/2014/main" id="{06FF053F-973C-646A-6280-8B7132B9F82D}"/>
                    </a:ext>
                  </a:extLst>
                </p:cNvPr>
                <p:cNvSpPr>
                  <a:spLocks/>
                </p:cNvSpPr>
                <p:nvPr/>
              </p:nvSpPr>
              <p:spPr bwMode="auto">
                <a:xfrm>
                  <a:off x="8731623" y="1648020"/>
                  <a:ext cx="1528681" cy="1077668"/>
                </a:xfrm>
                <a:custGeom>
                  <a:avLst/>
                  <a:gdLst>
                    <a:gd name="T0" fmla="*/ 0 w 4109"/>
                    <a:gd name="T1" fmla="*/ 527 h 2896"/>
                    <a:gd name="T2" fmla="*/ 0 w 4109"/>
                    <a:gd name="T3" fmla="*/ 0 h 2896"/>
                    <a:gd name="T4" fmla="*/ 4109 w 4109"/>
                    <a:gd name="T5" fmla="*/ 2369 h 2896"/>
                    <a:gd name="T6" fmla="*/ 4109 w 4109"/>
                    <a:gd name="T7" fmla="*/ 2896 h 2896"/>
                    <a:gd name="T8" fmla="*/ 0 w 4109"/>
                    <a:gd name="T9" fmla="*/ 527 h 2896"/>
                  </a:gdLst>
                  <a:ahLst/>
                  <a:cxnLst>
                    <a:cxn ang="0">
                      <a:pos x="T0" y="T1"/>
                    </a:cxn>
                    <a:cxn ang="0">
                      <a:pos x="T2" y="T3"/>
                    </a:cxn>
                    <a:cxn ang="0">
                      <a:pos x="T4" y="T5"/>
                    </a:cxn>
                    <a:cxn ang="0">
                      <a:pos x="T6" y="T7"/>
                    </a:cxn>
                    <a:cxn ang="0">
                      <a:pos x="T8" y="T9"/>
                    </a:cxn>
                  </a:cxnLst>
                  <a:rect l="0" t="0" r="r" b="b"/>
                  <a:pathLst>
                    <a:path w="4109" h="2896">
                      <a:moveTo>
                        <a:pt x="0" y="527"/>
                      </a:moveTo>
                      <a:lnTo>
                        <a:pt x="0" y="0"/>
                      </a:lnTo>
                      <a:lnTo>
                        <a:pt x="4109" y="2369"/>
                      </a:lnTo>
                      <a:lnTo>
                        <a:pt x="4109" y="2896"/>
                      </a:lnTo>
                      <a:lnTo>
                        <a:pt x="0" y="527"/>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6">
                  <a:extLst>
                    <a:ext uri="{FF2B5EF4-FFF2-40B4-BE49-F238E27FC236}">
                      <a16:creationId xmlns:a16="http://schemas.microsoft.com/office/drawing/2014/main" id="{D3D78815-6B04-3BF3-51EA-39538AB78854}"/>
                    </a:ext>
                  </a:extLst>
                </p:cNvPr>
                <p:cNvSpPr>
                  <a:spLocks/>
                </p:cNvSpPr>
                <p:nvPr/>
              </p:nvSpPr>
              <p:spPr bwMode="auto">
                <a:xfrm>
                  <a:off x="8731623" y="1217846"/>
                  <a:ext cx="1475096" cy="852905"/>
                </a:xfrm>
                <a:custGeom>
                  <a:avLst/>
                  <a:gdLst>
                    <a:gd name="T0" fmla="*/ 0 w 3965"/>
                    <a:gd name="T1" fmla="*/ 1156 h 2291"/>
                    <a:gd name="T2" fmla="*/ 2000 w 3965"/>
                    <a:gd name="T3" fmla="*/ 0 h 2291"/>
                    <a:gd name="T4" fmla="*/ 3965 w 3965"/>
                    <a:gd name="T5" fmla="*/ 1135 h 2291"/>
                    <a:gd name="T6" fmla="*/ 1965 w 3965"/>
                    <a:gd name="T7" fmla="*/ 2291 h 2291"/>
                    <a:gd name="T8" fmla="*/ 0 w 3965"/>
                    <a:gd name="T9" fmla="*/ 1156 h 2291"/>
                  </a:gdLst>
                  <a:ahLst/>
                  <a:cxnLst>
                    <a:cxn ang="0">
                      <a:pos x="T0" y="T1"/>
                    </a:cxn>
                    <a:cxn ang="0">
                      <a:pos x="T2" y="T3"/>
                    </a:cxn>
                    <a:cxn ang="0">
                      <a:pos x="T4" y="T5"/>
                    </a:cxn>
                    <a:cxn ang="0">
                      <a:pos x="T6" y="T7"/>
                    </a:cxn>
                    <a:cxn ang="0">
                      <a:pos x="T8" y="T9"/>
                    </a:cxn>
                  </a:cxnLst>
                  <a:rect l="0" t="0" r="r" b="b"/>
                  <a:pathLst>
                    <a:path w="3965" h="2291">
                      <a:moveTo>
                        <a:pt x="0" y="1156"/>
                      </a:moveTo>
                      <a:lnTo>
                        <a:pt x="2000" y="0"/>
                      </a:lnTo>
                      <a:lnTo>
                        <a:pt x="3965" y="1135"/>
                      </a:lnTo>
                      <a:lnTo>
                        <a:pt x="1965" y="2291"/>
                      </a:lnTo>
                      <a:lnTo>
                        <a:pt x="0" y="1156"/>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7">
                  <a:extLst>
                    <a:ext uri="{FF2B5EF4-FFF2-40B4-BE49-F238E27FC236}">
                      <a16:creationId xmlns:a16="http://schemas.microsoft.com/office/drawing/2014/main" id="{9FCE1925-D858-85A9-5CE7-E150388F4389}"/>
                    </a:ext>
                  </a:extLst>
                </p:cNvPr>
                <p:cNvSpPr>
                  <a:spLocks/>
                </p:cNvSpPr>
                <p:nvPr/>
              </p:nvSpPr>
              <p:spPr bwMode="auto">
                <a:xfrm>
                  <a:off x="8731623" y="1615273"/>
                  <a:ext cx="1528681" cy="913934"/>
                </a:xfrm>
                <a:custGeom>
                  <a:avLst/>
                  <a:gdLst>
                    <a:gd name="T0" fmla="*/ 0 w 4109"/>
                    <a:gd name="T1" fmla="*/ 88 h 2457"/>
                    <a:gd name="T2" fmla="*/ 0 w 4109"/>
                    <a:gd name="T3" fmla="*/ 0 h 2457"/>
                    <a:gd name="T4" fmla="*/ 4109 w 4109"/>
                    <a:gd name="T5" fmla="*/ 2369 h 2457"/>
                    <a:gd name="T6" fmla="*/ 4109 w 4109"/>
                    <a:gd name="T7" fmla="*/ 2457 h 2457"/>
                    <a:gd name="T8" fmla="*/ 0 w 4109"/>
                    <a:gd name="T9" fmla="*/ 88 h 2457"/>
                  </a:gdLst>
                  <a:ahLst/>
                  <a:cxnLst>
                    <a:cxn ang="0">
                      <a:pos x="T0" y="T1"/>
                    </a:cxn>
                    <a:cxn ang="0">
                      <a:pos x="T2" y="T3"/>
                    </a:cxn>
                    <a:cxn ang="0">
                      <a:pos x="T4" y="T5"/>
                    </a:cxn>
                    <a:cxn ang="0">
                      <a:pos x="T6" y="T7"/>
                    </a:cxn>
                    <a:cxn ang="0">
                      <a:pos x="T8" y="T9"/>
                    </a:cxn>
                  </a:cxnLst>
                  <a:rect l="0" t="0" r="r" b="b"/>
                  <a:pathLst>
                    <a:path w="4109" h="2457">
                      <a:moveTo>
                        <a:pt x="0" y="88"/>
                      </a:moveTo>
                      <a:lnTo>
                        <a:pt x="0" y="0"/>
                      </a:lnTo>
                      <a:lnTo>
                        <a:pt x="4109" y="2369"/>
                      </a:lnTo>
                      <a:lnTo>
                        <a:pt x="4109" y="2457"/>
                      </a:lnTo>
                      <a:lnTo>
                        <a:pt x="0" y="88"/>
                      </a:lnTo>
                      <a:close/>
                    </a:path>
                  </a:pathLst>
                </a:custGeom>
                <a:solidFill>
                  <a:srgbClr val="7274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8">
                  <a:extLst>
                    <a:ext uri="{FF2B5EF4-FFF2-40B4-BE49-F238E27FC236}">
                      <a16:creationId xmlns:a16="http://schemas.microsoft.com/office/drawing/2014/main" id="{B6AC3021-F50A-00E6-4858-91BDF84072E7}"/>
                    </a:ext>
                  </a:extLst>
                </p:cNvPr>
                <p:cNvSpPr>
                  <a:spLocks/>
                </p:cNvSpPr>
                <p:nvPr/>
              </p:nvSpPr>
              <p:spPr bwMode="auto">
                <a:xfrm>
                  <a:off x="8731623" y="1185099"/>
                  <a:ext cx="2159802" cy="1247356"/>
                </a:xfrm>
                <a:custGeom>
                  <a:avLst/>
                  <a:gdLst>
                    <a:gd name="T0" fmla="*/ 0 w 5806"/>
                    <a:gd name="T1" fmla="*/ 984 h 3353"/>
                    <a:gd name="T2" fmla="*/ 1697 w 5806"/>
                    <a:gd name="T3" fmla="*/ 0 h 3353"/>
                    <a:gd name="T4" fmla="*/ 5806 w 5806"/>
                    <a:gd name="T5" fmla="*/ 2369 h 3353"/>
                    <a:gd name="T6" fmla="*/ 4109 w 5806"/>
                    <a:gd name="T7" fmla="*/ 3353 h 3353"/>
                    <a:gd name="T8" fmla="*/ 0 w 5806"/>
                    <a:gd name="T9" fmla="*/ 984 h 3353"/>
                  </a:gdLst>
                  <a:ahLst/>
                  <a:cxnLst>
                    <a:cxn ang="0">
                      <a:pos x="T0" y="T1"/>
                    </a:cxn>
                    <a:cxn ang="0">
                      <a:pos x="T2" y="T3"/>
                    </a:cxn>
                    <a:cxn ang="0">
                      <a:pos x="T4" y="T5"/>
                    </a:cxn>
                    <a:cxn ang="0">
                      <a:pos x="T6" y="T7"/>
                    </a:cxn>
                    <a:cxn ang="0">
                      <a:pos x="T8" y="T9"/>
                    </a:cxn>
                  </a:cxnLst>
                  <a:rect l="0" t="0" r="r" b="b"/>
                  <a:pathLst>
                    <a:path w="5806" h="3353">
                      <a:moveTo>
                        <a:pt x="0" y="984"/>
                      </a:moveTo>
                      <a:lnTo>
                        <a:pt x="1697" y="0"/>
                      </a:lnTo>
                      <a:lnTo>
                        <a:pt x="5806" y="2369"/>
                      </a:lnTo>
                      <a:lnTo>
                        <a:pt x="4109" y="3353"/>
                      </a:lnTo>
                      <a:lnTo>
                        <a:pt x="0" y="984"/>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9">
                  <a:extLst>
                    <a:ext uri="{FF2B5EF4-FFF2-40B4-BE49-F238E27FC236}">
                      <a16:creationId xmlns:a16="http://schemas.microsoft.com/office/drawing/2014/main" id="{083F99F6-D1B8-E51A-CD53-7ABA50EDBBF1}"/>
                    </a:ext>
                  </a:extLst>
                </p:cNvPr>
                <p:cNvSpPr>
                  <a:spLocks/>
                </p:cNvSpPr>
                <p:nvPr/>
              </p:nvSpPr>
              <p:spPr bwMode="auto">
                <a:xfrm>
                  <a:off x="8731623" y="926102"/>
                  <a:ext cx="1475096" cy="851417"/>
                </a:xfrm>
                <a:custGeom>
                  <a:avLst/>
                  <a:gdLst>
                    <a:gd name="T0" fmla="*/ 0 w 3965"/>
                    <a:gd name="T1" fmla="*/ 1154 h 2289"/>
                    <a:gd name="T2" fmla="*/ 2000 w 3965"/>
                    <a:gd name="T3" fmla="*/ 0 h 2289"/>
                    <a:gd name="T4" fmla="*/ 3965 w 3965"/>
                    <a:gd name="T5" fmla="*/ 1134 h 2289"/>
                    <a:gd name="T6" fmla="*/ 1965 w 3965"/>
                    <a:gd name="T7" fmla="*/ 2289 h 2289"/>
                    <a:gd name="T8" fmla="*/ 0 w 3965"/>
                    <a:gd name="T9" fmla="*/ 1154 h 2289"/>
                  </a:gdLst>
                  <a:ahLst/>
                  <a:cxnLst>
                    <a:cxn ang="0">
                      <a:pos x="T0" y="T1"/>
                    </a:cxn>
                    <a:cxn ang="0">
                      <a:pos x="T2" y="T3"/>
                    </a:cxn>
                    <a:cxn ang="0">
                      <a:pos x="T4" y="T5"/>
                    </a:cxn>
                    <a:cxn ang="0">
                      <a:pos x="T6" y="T7"/>
                    </a:cxn>
                    <a:cxn ang="0">
                      <a:pos x="T8" y="T9"/>
                    </a:cxn>
                  </a:cxnLst>
                  <a:rect l="0" t="0" r="r" b="b"/>
                  <a:pathLst>
                    <a:path w="3965" h="2289">
                      <a:moveTo>
                        <a:pt x="0" y="1154"/>
                      </a:moveTo>
                      <a:lnTo>
                        <a:pt x="2000" y="0"/>
                      </a:lnTo>
                      <a:lnTo>
                        <a:pt x="3965" y="1134"/>
                      </a:lnTo>
                      <a:lnTo>
                        <a:pt x="1965" y="2289"/>
                      </a:lnTo>
                      <a:lnTo>
                        <a:pt x="0" y="1154"/>
                      </a:lnTo>
                      <a:close/>
                    </a:path>
                  </a:pathLst>
                </a:custGeom>
                <a:solidFill>
                  <a:srgbClr val="429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90">
                  <a:extLst>
                    <a:ext uri="{FF2B5EF4-FFF2-40B4-BE49-F238E27FC236}">
                      <a16:creationId xmlns:a16="http://schemas.microsoft.com/office/drawing/2014/main" id="{F0E537ED-F8F6-29B5-42E4-C8D1DB41BCA2}"/>
                    </a:ext>
                  </a:extLst>
                </p:cNvPr>
                <p:cNvSpPr>
                  <a:spLocks/>
                </p:cNvSpPr>
                <p:nvPr/>
              </p:nvSpPr>
              <p:spPr bwMode="auto">
                <a:xfrm>
                  <a:off x="8731623" y="1354787"/>
                  <a:ext cx="1528681" cy="1077668"/>
                </a:xfrm>
                <a:custGeom>
                  <a:avLst/>
                  <a:gdLst>
                    <a:gd name="T0" fmla="*/ 0 w 4109"/>
                    <a:gd name="T1" fmla="*/ 527 h 2896"/>
                    <a:gd name="T2" fmla="*/ 0 w 4109"/>
                    <a:gd name="T3" fmla="*/ 0 h 2896"/>
                    <a:gd name="T4" fmla="*/ 4109 w 4109"/>
                    <a:gd name="T5" fmla="*/ 2369 h 2896"/>
                    <a:gd name="T6" fmla="*/ 4109 w 4109"/>
                    <a:gd name="T7" fmla="*/ 2896 h 2896"/>
                    <a:gd name="T8" fmla="*/ 0 w 4109"/>
                    <a:gd name="T9" fmla="*/ 527 h 2896"/>
                  </a:gdLst>
                  <a:ahLst/>
                  <a:cxnLst>
                    <a:cxn ang="0">
                      <a:pos x="T0" y="T1"/>
                    </a:cxn>
                    <a:cxn ang="0">
                      <a:pos x="T2" y="T3"/>
                    </a:cxn>
                    <a:cxn ang="0">
                      <a:pos x="T4" y="T5"/>
                    </a:cxn>
                    <a:cxn ang="0">
                      <a:pos x="T6" y="T7"/>
                    </a:cxn>
                    <a:cxn ang="0">
                      <a:pos x="T8" y="T9"/>
                    </a:cxn>
                  </a:cxnLst>
                  <a:rect l="0" t="0" r="r" b="b"/>
                  <a:pathLst>
                    <a:path w="4109" h="2896">
                      <a:moveTo>
                        <a:pt x="0" y="527"/>
                      </a:moveTo>
                      <a:lnTo>
                        <a:pt x="0" y="0"/>
                      </a:lnTo>
                      <a:lnTo>
                        <a:pt x="4109" y="2369"/>
                      </a:lnTo>
                      <a:lnTo>
                        <a:pt x="4109" y="2896"/>
                      </a:lnTo>
                      <a:lnTo>
                        <a:pt x="0" y="527"/>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1">
                  <a:extLst>
                    <a:ext uri="{FF2B5EF4-FFF2-40B4-BE49-F238E27FC236}">
                      <a16:creationId xmlns:a16="http://schemas.microsoft.com/office/drawing/2014/main" id="{546A659D-CA44-11C2-FD77-D3B2C0394831}"/>
                    </a:ext>
                  </a:extLst>
                </p:cNvPr>
                <p:cNvSpPr>
                  <a:spLocks/>
                </p:cNvSpPr>
                <p:nvPr/>
              </p:nvSpPr>
              <p:spPr bwMode="auto">
                <a:xfrm>
                  <a:off x="10260303" y="1844501"/>
                  <a:ext cx="677264" cy="912445"/>
                </a:xfrm>
                <a:custGeom>
                  <a:avLst/>
                  <a:gdLst>
                    <a:gd name="T0" fmla="*/ 0 w 1819"/>
                    <a:gd name="T1" fmla="*/ 1052 h 2451"/>
                    <a:gd name="T2" fmla="*/ 0 w 1819"/>
                    <a:gd name="T3" fmla="*/ 1838 h 2451"/>
                    <a:gd name="T4" fmla="*/ 0 w 1819"/>
                    <a:gd name="T5" fmla="*/ 1895 h 2451"/>
                    <a:gd name="T6" fmla="*/ 0 w 1819"/>
                    <a:gd name="T7" fmla="*/ 2451 h 2451"/>
                    <a:gd name="T8" fmla="*/ 1819 w 1819"/>
                    <a:gd name="T9" fmla="*/ 1397 h 2451"/>
                    <a:gd name="T10" fmla="*/ 1819 w 1819"/>
                    <a:gd name="T11" fmla="*/ 841 h 2451"/>
                    <a:gd name="T12" fmla="*/ 1819 w 1819"/>
                    <a:gd name="T13" fmla="*/ 784 h 2451"/>
                    <a:gd name="T14" fmla="*/ 1819 w 1819"/>
                    <a:gd name="T15" fmla="*/ 0 h 2451"/>
                    <a:gd name="T16" fmla="*/ 0 w 1819"/>
                    <a:gd name="T17" fmla="*/ 1052 h 2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9" h="2451">
                      <a:moveTo>
                        <a:pt x="0" y="1052"/>
                      </a:moveTo>
                      <a:lnTo>
                        <a:pt x="0" y="1838"/>
                      </a:lnTo>
                      <a:lnTo>
                        <a:pt x="0" y="1895"/>
                      </a:lnTo>
                      <a:lnTo>
                        <a:pt x="0" y="2451"/>
                      </a:lnTo>
                      <a:lnTo>
                        <a:pt x="1819" y="1397"/>
                      </a:lnTo>
                      <a:lnTo>
                        <a:pt x="1819" y="841"/>
                      </a:lnTo>
                      <a:lnTo>
                        <a:pt x="1819" y="784"/>
                      </a:lnTo>
                      <a:lnTo>
                        <a:pt x="1819" y="0"/>
                      </a:lnTo>
                      <a:lnTo>
                        <a:pt x="0" y="1052"/>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92">
                  <a:extLst>
                    <a:ext uri="{FF2B5EF4-FFF2-40B4-BE49-F238E27FC236}">
                      <a16:creationId xmlns:a16="http://schemas.microsoft.com/office/drawing/2014/main" id="{14AA5D0E-5FDD-4DE7-2CE8-8E650DC5D5C4}"/>
                    </a:ext>
                  </a:extLst>
                </p:cNvPr>
                <p:cNvSpPr>
                  <a:spLocks/>
                </p:cNvSpPr>
                <p:nvPr/>
              </p:nvSpPr>
              <p:spPr bwMode="auto">
                <a:xfrm>
                  <a:off x="8731623" y="926102"/>
                  <a:ext cx="1475096" cy="851417"/>
                </a:xfrm>
                <a:custGeom>
                  <a:avLst/>
                  <a:gdLst>
                    <a:gd name="T0" fmla="*/ 0 w 3965"/>
                    <a:gd name="T1" fmla="*/ 1155 h 2290"/>
                    <a:gd name="T2" fmla="*/ 2000 w 3965"/>
                    <a:gd name="T3" fmla="*/ 0 h 2290"/>
                    <a:gd name="T4" fmla="*/ 3965 w 3965"/>
                    <a:gd name="T5" fmla="*/ 1135 h 2290"/>
                    <a:gd name="T6" fmla="*/ 1965 w 3965"/>
                    <a:gd name="T7" fmla="*/ 2290 h 2290"/>
                    <a:gd name="T8" fmla="*/ 0 w 3965"/>
                    <a:gd name="T9" fmla="*/ 1155 h 2290"/>
                  </a:gdLst>
                  <a:ahLst/>
                  <a:cxnLst>
                    <a:cxn ang="0">
                      <a:pos x="T0" y="T1"/>
                    </a:cxn>
                    <a:cxn ang="0">
                      <a:pos x="T2" y="T3"/>
                    </a:cxn>
                    <a:cxn ang="0">
                      <a:pos x="T4" y="T5"/>
                    </a:cxn>
                    <a:cxn ang="0">
                      <a:pos x="T6" y="T7"/>
                    </a:cxn>
                    <a:cxn ang="0">
                      <a:pos x="T8" y="T9"/>
                    </a:cxn>
                  </a:cxnLst>
                  <a:rect l="0" t="0" r="r" b="b"/>
                  <a:pathLst>
                    <a:path w="3965" h="2290">
                      <a:moveTo>
                        <a:pt x="0" y="1155"/>
                      </a:moveTo>
                      <a:lnTo>
                        <a:pt x="2000" y="0"/>
                      </a:lnTo>
                      <a:lnTo>
                        <a:pt x="3965" y="1135"/>
                      </a:lnTo>
                      <a:lnTo>
                        <a:pt x="1965" y="2290"/>
                      </a:lnTo>
                      <a:lnTo>
                        <a:pt x="0" y="1155"/>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4">
                  <a:extLst>
                    <a:ext uri="{FF2B5EF4-FFF2-40B4-BE49-F238E27FC236}">
                      <a16:creationId xmlns:a16="http://schemas.microsoft.com/office/drawing/2014/main" id="{CE667B27-B7C2-D584-8DF6-106896EF4054}"/>
                    </a:ext>
                  </a:extLst>
                </p:cNvPr>
                <p:cNvSpPr>
                  <a:spLocks/>
                </p:cNvSpPr>
                <p:nvPr/>
              </p:nvSpPr>
              <p:spPr bwMode="auto">
                <a:xfrm>
                  <a:off x="10260303" y="1774542"/>
                  <a:ext cx="744246" cy="1047898"/>
                </a:xfrm>
                <a:custGeom>
                  <a:avLst/>
                  <a:gdLst>
                    <a:gd name="T0" fmla="*/ 77 w 2000"/>
                    <a:gd name="T1" fmla="*/ 1897 h 2814"/>
                    <a:gd name="T2" fmla="*/ 77 w 2000"/>
                    <a:gd name="T3" fmla="*/ 1199 h 2814"/>
                    <a:gd name="T4" fmla="*/ 2000 w 2000"/>
                    <a:gd name="T5" fmla="*/ 87 h 2814"/>
                    <a:gd name="T6" fmla="*/ 2000 w 2000"/>
                    <a:gd name="T7" fmla="*/ 0 h 2814"/>
                    <a:gd name="T8" fmla="*/ 0 w 2000"/>
                    <a:gd name="T9" fmla="*/ 1155 h 2814"/>
                    <a:gd name="T10" fmla="*/ 0 w 2000"/>
                    <a:gd name="T11" fmla="*/ 1156 h 2814"/>
                    <a:gd name="T12" fmla="*/ 0 w 2000"/>
                    <a:gd name="T13" fmla="*/ 1242 h 2814"/>
                    <a:gd name="T14" fmla="*/ 0 w 2000"/>
                    <a:gd name="T15" fmla="*/ 1942 h 2814"/>
                    <a:gd name="T16" fmla="*/ 0 w 2000"/>
                    <a:gd name="T17" fmla="*/ 2028 h 2814"/>
                    <a:gd name="T18" fmla="*/ 0 w 2000"/>
                    <a:gd name="T19" fmla="*/ 2726 h 2814"/>
                    <a:gd name="T20" fmla="*/ 0 w 2000"/>
                    <a:gd name="T21" fmla="*/ 2814 h 2814"/>
                    <a:gd name="T22" fmla="*/ 1 w 2000"/>
                    <a:gd name="T23" fmla="*/ 2813 h 2814"/>
                    <a:gd name="T24" fmla="*/ 2000 w 2000"/>
                    <a:gd name="T25" fmla="*/ 1658 h 2814"/>
                    <a:gd name="T26" fmla="*/ 2000 w 2000"/>
                    <a:gd name="T27" fmla="*/ 1570 h 2814"/>
                    <a:gd name="T28" fmla="*/ 77 w 2000"/>
                    <a:gd name="T29" fmla="*/ 2682 h 2814"/>
                    <a:gd name="T30" fmla="*/ 77 w 2000"/>
                    <a:gd name="T31" fmla="*/ 1984 h 2814"/>
                    <a:gd name="T32" fmla="*/ 77 w 2000"/>
                    <a:gd name="T33" fmla="*/ 1897 h 2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 h="2814">
                      <a:moveTo>
                        <a:pt x="77" y="1897"/>
                      </a:moveTo>
                      <a:lnTo>
                        <a:pt x="77" y="1199"/>
                      </a:lnTo>
                      <a:lnTo>
                        <a:pt x="2000" y="87"/>
                      </a:lnTo>
                      <a:lnTo>
                        <a:pt x="2000" y="0"/>
                      </a:lnTo>
                      <a:lnTo>
                        <a:pt x="0" y="1155"/>
                      </a:lnTo>
                      <a:lnTo>
                        <a:pt x="0" y="1156"/>
                      </a:lnTo>
                      <a:lnTo>
                        <a:pt x="0" y="1242"/>
                      </a:lnTo>
                      <a:lnTo>
                        <a:pt x="0" y="1942"/>
                      </a:lnTo>
                      <a:lnTo>
                        <a:pt x="0" y="2028"/>
                      </a:lnTo>
                      <a:lnTo>
                        <a:pt x="0" y="2726"/>
                      </a:lnTo>
                      <a:lnTo>
                        <a:pt x="0" y="2814"/>
                      </a:lnTo>
                      <a:lnTo>
                        <a:pt x="1" y="2813"/>
                      </a:lnTo>
                      <a:lnTo>
                        <a:pt x="2000" y="1658"/>
                      </a:lnTo>
                      <a:lnTo>
                        <a:pt x="2000" y="1570"/>
                      </a:lnTo>
                      <a:lnTo>
                        <a:pt x="77" y="2682"/>
                      </a:lnTo>
                      <a:lnTo>
                        <a:pt x="77" y="1984"/>
                      </a:lnTo>
                      <a:lnTo>
                        <a:pt x="77" y="189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15">
                  <a:extLst>
                    <a:ext uri="{FF2B5EF4-FFF2-40B4-BE49-F238E27FC236}">
                      <a16:creationId xmlns:a16="http://schemas.microsoft.com/office/drawing/2014/main" id="{8ECE9CD1-7000-ACDD-AEE0-28A116378E69}"/>
                    </a:ext>
                  </a:extLst>
                </p:cNvPr>
                <p:cNvSpPr>
                  <a:spLocks/>
                </p:cNvSpPr>
                <p:nvPr/>
              </p:nvSpPr>
              <p:spPr bwMode="auto">
                <a:xfrm>
                  <a:off x="10287096" y="2291048"/>
                  <a:ext cx="650471" cy="376588"/>
                </a:xfrm>
                <a:custGeom>
                  <a:avLst/>
                  <a:gdLst>
                    <a:gd name="T0" fmla="*/ 1748 w 1748"/>
                    <a:gd name="T1" fmla="*/ 0 h 1015"/>
                    <a:gd name="T2" fmla="*/ 6 w 1748"/>
                    <a:gd name="T3" fmla="*/ 1015 h 1015"/>
                    <a:gd name="T4" fmla="*/ 0 w 1748"/>
                    <a:gd name="T5" fmla="*/ 1004 h 1015"/>
                    <a:gd name="T6" fmla="*/ 1748 w 1748"/>
                    <a:gd name="T7" fmla="*/ 0 h 1015"/>
                  </a:gdLst>
                  <a:ahLst/>
                  <a:cxnLst>
                    <a:cxn ang="0">
                      <a:pos x="T0" y="T1"/>
                    </a:cxn>
                    <a:cxn ang="0">
                      <a:pos x="T2" y="T3"/>
                    </a:cxn>
                    <a:cxn ang="0">
                      <a:pos x="T4" y="T5"/>
                    </a:cxn>
                    <a:cxn ang="0">
                      <a:pos x="T6" y="T7"/>
                    </a:cxn>
                  </a:cxnLst>
                  <a:rect l="0" t="0" r="r" b="b"/>
                  <a:pathLst>
                    <a:path w="1748" h="1015">
                      <a:moveTo>
                        <a:pt x="1748" y="0"/>
                      </a:moveTo>
                      <a:lnTo>
                        <a:pt x="6" y="1015"/>
                      </a:lnTo>
                      <a:lnTo>
                        <a:pt x="0" y="1004"/>
                      </a:lnTo>
                      <a:lnTo>
                        <a:pt x="1748" y="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6">
                  <a:extLst>
                    <a:ext uri="{FF2B5EF4-FFF2-40B4-BE49-F238E27FC236}">
                      <a16:creationId xmlns:a16="http://schemas.microsoft.com/office/drawing/2014/main" id="{613C7088-5625-6BDE-6856-381C7A8915EC}"/>
                    </a:ext>
                  </a:extLst>
                </p:cNvPr>
                <p:cNvSpPr>
                  <a:spLocks/>
                </p:cNvSpPr>
                <p:nvPr/>
              </p:nvSpPr>
              <p:spPr bwMode="auto">
                <a:xfrm>
                  <a:off x="10287096" y="2216623"/>
                  <a:ext cx="650471" cy="378077"/>
                </a:xfrm>
                <a:custGeom>
                  <a:avLst/>
                  <a:gdLst>
                    <a:gd name="T0" fmla="*/ 1748 w 1748"/>
                    <a:gd name="T1" fmla="*/ 0 h 1016"/>
                    <a:gd name="T2" fmla="*/ 6 w 1748"/>
                    <a:gd name="T3" fmla="*/ 1016 h 1016"/>
                    <a:gd name="T4" fmla="*/ 0 w 1748"/>
                    <a:gd name="T5" fmla="*/ 1004 h 1016"/>
                    <a:gd name="T6" fmla="*/ 1748 w 1748"/>
                    <a:gd name="T7" fmla="*/ 0 h 1016"/>
                  </a:gdLst>
                  <a:ahLst/>
                  <a:cxnLst>
                    <a:cxn ang="0">
                      <a:pos x="T0" y="T1"/>
                    </a:cxn>
                    <a:cxn ang="0">
                      <a:pos x="T2" y="T3"/>
                    </a:cxn>
                    <a:cxn ang="0">
                      <a:pos x="T4" y="T5"/>
                    </a:cxn>
                    <a:cxn ang="0">
                      <a:pos x="T6" y="T7"/>
                    </a:cxn>
                  </a:cxnLst>
                  <a:rect l="0" t="0" r="r" b="b"/>
                  <a:pathLst>
                    <a:path w="1748" h="1016">
                      <a:moveTo>
                        <a:pt x="1748" y="0"/>
                      </a:moveTo>
                      <a:lnTo>
                        <a:pt x="6" y="1016"/>
                      </a:lnTo>
                      <a:lnTo>
                        <a:pt x="0" y="1004"/>
                      </a:lnTo>
                      <a:lnTo>
                        <a:pt x="1748" y="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17">
                  <a:extLst>
                    <a:ext uri="{FF2B5EF4-FFF2-40B4-BE49-F238E27FC236}">
                      <a16:creationId xmlns:a16="http://schemas.microsoft.com/office/drawing/2014/main" id="{2DA31354-8162-C9D1-72FC-3E0215D0ED68}"/>
                    </a:ext>
                  </a:extLst>
                </p:cNvPr>
                <p:cNvSpPr>
                  <a:spLocks/>
                </p:cNvSpPr>
                <p:nvPr/>
              </p:nvSpPr>
              <p:spPr bwMode="auto">
                <a:xfrm>
                  <a:off x="10287096" y="2142199"/>
                  <a:ext cx="650471" cy="378077"/>
                </a:xfrm>
                <a:custGeom>
                  <a:avLst/>
                  <a:gdLst>
                    <a:gd name="T0" fmla="*/ 1748 w 1748"/>
                    <a:gd name="T1" fmla="*/ 0 h 1015"/>
                    <a:gd name="T2" fmla="*/ 6 w 1748"/>
                    <a:gd name="T3" fmla="*/ 1015 h 1015"/>
                    <a:gd name="T4" fmla="*/ 0 w 1748"/>
                    <a:gd name="T5" fmla="*/ 1005 h 1015"/>
                    <a:gd name="T6" fmla="*/ 1748 w 1748"/>
                    <a:gd name="T7" fmla="*/ 0 h 1015"/>
                  </a:gdLst>
                  <a:ahLst/>
                  <a:cxnLst>
                    <a:cxn ang="0">
                      <a:pos x="T0" y="T1"/>
                    </a:cxn>
                    <a:cxn ang="0">
                      <a:pos x="T2" y="T3"/>
                    </a:cxn>
                    <a:cxn ang="0">
                      <a:pos x="T4" y="T5"/>
                    </a:cxn>
                    <a:cxn ang="0">
                      <a:pos x="T6" y="T7"/>
                    </a:cxn>
                  </a:cxnLst>
                  <a:rect l="0" t="0" r="r" b="b"/>
                  <a:pathLst>
                    <a:path w="1748" h="1015">
                      <a:moveTo>
                        <a:pt x="1748" y="0"/>
                      </a:moveTo>
                      <a:lnTo>
                        <a:pt x="6" y="1015"/>
                      </a:lnTo>
                      <a:lnTo>
                        <a:pt x="0" y="1005"/>
                      </a:lnTo>
                      <a:lnTo>
                        <a:pt x="1748" y="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18">
                  <a:extLst>
                    <a:ext uri="{FF2B5EF4-FFF2-40B4-BE49-F238E27FC236}">
                      <a16:creationId xmlns:a16="http://schemas.microsoft.com/office/drawing/2014/main" id="{2E218F89-2520-3315-05BA-8AAFF61F3C12}"/>
                    </a:ext>
                  </a:extLst>
                </p:cNvPr>
                <p:cNvSpPr>
                  <a:spLocks/>
                </p:cNvSpPr>
                <p:nvPr/>
              </p:nvSpPr>
              <p:spPr bwMode="auto">
                <a:xfrm>
                  <a:off x="10287096" y="2067774"/>
                  <a:ext cx="650471" cy="378077"/>
                </a:xfrm>
                <a:custGeom>
                  <a:avLst/>
                  <a:gdLst>
                    <a:gd name="T0" fmla="*/ 1748 w 1748"/>
                    <a:gd name="T1" fmla="*/ 0 h 1015"/>
                    <a:gd name="T2" fmla="*/ 6 w 1748"/>
                    <a:gd name="T3" fmla="*/ 1015 h 1015"/>
                    <a:gd name="T4" fmla="*/ 0 w 1748"/>
                    <a:gd name="T5" fmla="*/ 1003 h 1015"/>
                    <a:gd name="T6" fmla="*/ 1748 w 1748"/>
                    <a:gd name="T7" fmla="*/ 0 h 1015"/>
                  </a:gdLst>
                  <a:ahLst/>
                  <a:cxnLst>
                    <a:cxn ang="0">
                      <a:pos x="T0" y="T1"/>
                    </a:cxn>
                    <a:cxn ang="0">
                      <a:pos x="T2" y="T3"/>
                    </a:cxn>
                    <a:cxn ang="0">
                      <a:pos x="T4" y="T5"/>
                    </a:cxn>
                    <a:cxn ang="0">
                      <a:pos x="T6" y="T7"/>
                    </a:cxn>
                  </a:cxnLst>
                  <a:rect l="0" t="0" r="r" b="b"/>
                  <a:pathLst>
                    <a:path w="1748" h="1015">
                      <a:moveTo>
                        <a:pt x="1748" y="0"/>
                      </a:moveTo>
                      <a:lnTo>
                        <a:pt x="6" y="1015"/>
                      </a:lnTo>
                      <a:lnTo>
                        <a:pt x="0" y="1003"/>
                      </a:lnTo>
                      <a:lnTo>
                        <a:pt x="1748" y="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9">
                  <a:extLst>
                    <a:ext uri="{FF2B5EF4-FFF2-40B4-BE49-F238E27FC236}">
                      <a16:creationId xmlns:a16="http://schemas.microsoft.com/office/drawing/2014/main" id="{E0D7F0A5-2974-C172-E59C-8BF38A9EBEA7}"/>
                    </a:ext>
                  </a:extLst>
                </p:cNvPr>
                <p:cNvSpPr>
                  <a:spLocks/>
                </p:cNvSpPr>
                <p:nvPr/>
              </p:nvSpPr>
              <p:spPr bwMode="auto">
                <a:xfrm>
                  <a:off x="10287096" y="1993350"/>
                  <a:ext cx="650471" cy="378077"/>
                </a:xfrm>
                <a:custGeom>
                  <a:avLst/>
                  <a:gdLst>
                    <a:gd name="T0" fmla="*/ 1748 w 1748"/>
                    <a:gd name="T1" fmla="*/ 0 h 1015"/>
                    <a:gd name="T2" fmla="*/ 6 w 1748"/>
                    <a:gd name="T3" fmla="*/ 1015 h 1015"/>
                    <a:gd name="T4" fmla="*/ 0 w 1748"/>
                    <a:gd name="T5" fmla="*/ 1004 h 1015"/>
                    <a:gd name="T6" fmla="*/ 1748 w 1748"/>
                    <a:gd name="T7" fmla="*/ 0 h 1015"/>
                  </a:gdLst>
                  <a:ahLst/>
                  <a:cxnLst>
                    <a:cxn ang="0">
                      <a:pos x="T0" y="T1"/>
                    </a:cxn>
                    <a:cxn ang="0">
                      <a:pos x="T2" y="T3"/>
                    </a:cxn>
                    <a:cxn ang="0">
                      <a:pos x="T4" y="T5"/>
                    </a:cxn>
                    <a:cxn ang="0">
                      <a:pos x="T6" y="T7"/>
                    </a:cxn>
                  </a:cxnLst>
                  <a:rect l="0" t="0" r="r" b="b"/>
                  <a:pathLst>
                    <a:path w="1748" h="1015">
                      <a:moveTo>
                        <a:pt x="1748" y="0"/>
                      </a:moveTo>
                      <a:lnTo>
                        <a:pt x="6" y="1015"/>
                      </a:lnTo>
                      <a:lnTo>
                        <a:pt x="0" y="1004"/>
                      </a:lnTo>
                      <a:lnTo>
                        <a:pt x="1748" y="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0">
                  <a:extLst>
                    <a:ext uri="{FF2B5EF4-FFF2-40B4-BE49-F238E27FC236}">
                      <a16:creationId xmlns:a16="http://schemas.microsoft.com/office/drawing/2014/main" id="{95DBB4EE-182E-CFA6-0AC1-AFE65880F495}"/>
                    </a:ext>
                  </a:extLst>
                </p:cNvPr>
                <p:cNvSpPr>
                  <a:spLocks/>
                </p:cNvSpPr>
                <p:nvPr/>
              </p:nvSpPr>
              <p:spPr bwMode="auto">
                <a:xfrm>
                  <a:off x="10287096" y="1918925"/>
                  <a:ext cx="650471" cy="378077"/>
                </a:xfrm>
                <a:custGeom>
                  <a:avLst/>
                  <a:gdLst>
                    <a:gd name="T0" fmla="*/ 1748 w 1748"/>
                    <a:gd name="T1" fmla="*/ 0 h 1014"/>
                    <a:gd name="T2" fmla="*/ 6 w 1748"/>
                    <a:gd name="T3" fmla="*/ 1014 h 1014"/>
                    <a:gd name="T4" fmla="*/ 0 w 1748"/>
                    <a:gd name="T5" fmla="*/ 1004 h 1014"/>
                    <a:gd name="T6" fmla="*/ 1748 w 1748"/>
                    <a:gd name="T7" fmla="*/ 0 h 1014"/>
                  </a:gdLst>
                  <a:ahLst/>
                  <a:cxnLst>
                    <a:cxn ang="0">
                      <a:pos x="T0" y="T1"/>
                    </a:cxn>
                    <a:cxn ang="0">
                      <a:pos x="T2" y="T3"/>
                    </a:cxn>
                    <a:cxn ang="0">
                      <a:pos x="T4" y="T5"/>
                    </a:cxn>
                    <a:cxn ang="0">
                      <a:pos x="T6" y="T7"/>
                    </a:cxn>
                  </a:cxnLst>
                  <a:rect l="0" t="0" r="r" b="b"/>
                  <a:pathLst>
                    <a:path w="1748" h="1014">
                      <a:moveTo>
                        <a:pt x="1748" y="0"/>
                      </a:moveTo>
                      <a:lnTo>
                        <a:pt x="6" y="1014"/>
                      </a:lnTo>
                      <a:lnTo>
                        <a:pt x="0" y="1004"/>
                      </a:lnTo>
                      <a:lnTo>
                        <a:pt x="1748" y="0"/>
                      </a:lnTo>
                      <a:close/>
                    </a:path>
                  </a:pathLst>
                </a:custGeom>
                <a:solidFill>
                  <a:srgbClr val="373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32">
                  <a:extLst>
                    <a:ext uri="{FF2B5EF4-FFF2-40B4-BE49-F238E27FC236}">
                      <a16:creationId xmlns:a16="http://schemas.microsoft.com/office/drawing/2014/main" id="{9B39FCF6-57A2-0741-79DE-12A8606480AF}"/>
                    </a:ext>
                  </a:extLst>
                </p:cNvPr>
                <p:cNvSpPr>
                  <a:spLocks/>
                </p:cNvSpPr>
                <p:nvPr/>
              </p:nvSpPr>
              <p:spPr bwMode="auto">
                <a:xfrm>
                  <a:off x="8731623" y="1323529"/>
                  <a:ext cx="1528681" cy="1498910"/>
                </a:xfrm>
                <a:custGeom>
                  <a:avLst/>
                  <a:gdLst>
                    <a:gd name="T0" fmla="*/ 0 w 4109"/>
                    <a:gd name="T1" fmla="*/ 0 h 4027"/>
                    <a:gd name="T2" fmla="*/ 0 w 4109"/>
                    <a:gd name="T3" fmla="*/ 785 h 4027"/>
                    <a:gd name="T4" fmla="*/ 0 w 4109"/>
                    <a:gd name="T5" fmla="*/ 928 h 4027"/>
                    <a:gd name="T6" fmla="*/ 0 w 4109"/>
                    <a:gd name="T7" fmla="*/ 1570 h 4027"/>
                    <a:gd name="T8" fmla="*/ 0 w 4109"/>
                    <a:gd name="T9" fmla="*/ 1621 h 4027"/>
                    <a:gd name="T10" fmla="*/ 0 w 4109"/>
                    <a:gd name="T11" fmla="*/ 1658 h 4027"/>
                    <a:gd name="T12" fmla="*/ 4109 w 4109"/>
                    <a:gd name="T13" fmla="*/ 4027 h 4027"/>
                    <a:gd name="T14" fmla="*/ 4109 w 4109"/>
                    <a:gd name="T15" fmla="*/ 3990 h 4027"/>
                    <a:gd name="T16" fmla="*/ 4109 w 4109"/>
                    <a:gd name="T17" fmla="*/ 3939 h 4027"/>
                    <a:gd name="T18" fmla="*/ 4109 w 4109"/>
                    <a:gd name="T19" fmla="*/ 3297 h 4027"/>
                    <a:gd name="T20" fmla="*/ 4109 w 4109"/>
                    <a:gd name="T21" fmla="*/ 3154 h 4027"/>
                    <a:gd name="T22" fmla="*/ 4109 w 4109"/>
                    <a:gd name="T23" fmla="*/ 2368 h 4027"/>
                    <a:gd name="T24" fmla="*/ 0 w 4109"/>
                    <a:gd name="T25" fmla="*/ 0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09" h="4027">
                      <a:moveTo>
                        <a:pt x="0" y="0"/>
                      </a:moveTo>
                      <a:lnTo>
                        <a:pt x="0" y="785"/>
                      </a:lnTo>
                      <a:lnTo>
                        <a:pt x="0" y="928"/>
                      </a:lnTo>
                      <a:lnTo>
                        <a:pt x="0" y="1570"/>
                      </a:lnTo>
                      <a:lnTo>
                        <a:pt x="0" y="1621"/>
                      </a:lnTo>
                      <a:lnTo>
                        <a:pt x="0" y="1658"/>
                      </a:lnTo>
                      <a:lnTo>
                        <a:pt x="4109" y="4027"/>
                      </a:lnTo>
                      <a:lnTo>
                        <a:pt x="4109" y="3990"/>
                      </a:lnTo>
                      <a:lnTo>
                        <a:pt x="4109" y="3939"/>
                      </a:lnTo>
                      <a:lnTo>
                        <a:pt x="4109" y="3297"/>
                      </a:lnTo>
                      <a:lnTo>
                        <a:pt x="4109" y="3154"/>
                      </a:lnTo>
                      <a:lnTo>
                        <a:pt x="4109" y="2368"/>
                      </a:lnTo>
                      <a:lnTo>
                        <a:pt x="0" y="0"/>
                      </a:lnTo>
                      <a:close/>
                    </a:path>
                  </a:pathLst>
                </a:cu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36">
                  <a:extLst>
                    <a:ext uri="{FF2B5EF4-FFF2-40B4-BE49-F238E27FC236}">
                      <a16:creationId xmlns:a16="http://schemas.microsoft.com/office/drawing/2014/main" id="{C7A74150-F33B-9ED9-CCFE-6AE476FA381A}"/>
                    </a:ext>
                  </a:extLst>
                </p:cNvPr>
                <p:cNvSpPr>
                  <a:spLocks/>
                </p:cNvSpPr>
                <p:nvPr/>
              </p:nvSpPr>
              <p:spPr bwMode="auto">
                <a:xfrm>
                  <a:off x="10288585" y="1845990"/>
                  <a:ext cx="648982" cy="894583"/>
                </a:xfrm>
                <a:custGeom>
                  <a:avLst/>
                  <a:gdLst>
                    <a:gd name="T0" fmla="*/ 0 w 1742"/>
                    <a:gd name="T1" fmla="*/ 1008 h 2405"/>
                    <a:gd name="T2" fmla="*/ 0 w 1742"/>
                    <a:gd name="T3" fmla="*/ 2405 h 2405"/>
                    <a:gd name="T4" fmla="*/ 151 w 1742"/>
                    <a:gd name="T5" fmla="*/ 2317 h 2405"/>
                    <a:gd name="T6" fmla="*/ 151 w 1742"/>
                    <a:gd name="T7" fmla="*/ 1094 h 2405"/>
                    <a:gd name="T8" fmla="*/ 1742 w 1742"/>
                    <a:gd name="T9" fmla="*/ 174 h 2405"/>
                    <a:gd name="T10" fmla="*/ 1742 w 1742"/>
                    <a:gd name="T11" fmla="*/ 0 h 2405"/>
                    <a:gd name="T12" fmla="*/ 0 w 1742"/>
                    <a:gd name="T13" fmla="*/ 1008 h 2405"/>
                  </a:gdLst>
                  <a:ahLst/>
                  <a:cxnLst>
                    <a:cxn ang="0">
                      <a:pos x="T0" y="T1"/>
                    </a:cxn>
                    <a:cxn ang="0">
                      <a:pos x="T2" y="T3"/>
                    </a:cxn>
                    <a:cxn ang="0">
                      <a:pos x="T4" y="T5"/>
                    </a:cxn>
                    <a:cxn ang="0">
                      <a:pos x="T6" y="T7"/>
                    </a:cxn>
                    <a:cxn ang="0">
                      <a:pos x="T8" y="T9"/>
                    </a:cxn>
                    <a:cxn ang="0">
                      <a:pos x="T10" y="T11"/>
                    </a:cxn>
                    <a:cxn ang="0">
                      <a:pos x="T12" y="T13"/>
                    </a:cxn>
                  </a:cxnLst>
                  <a:rect l="0" t="0" r="r" b="b"/>
                  <a:pathLst>
                    <a:path w="1742" h="2405">
                      <a:moveTo>
                        <a:pt x="0" y="1008"/>
                      </a:moveTo>
                      <a:lnTo>
                        <a:pt x="0" y="2405"/>
                      </a:lnTo>
                      <a:lnTo>
                        <a:pt x="151" y="2317"/>
                      </a:lnTo>
                      <a:lnTo>
                        <a:pt x="151" y="1094"/>
                      </a:lnTo>
                      <a:lnTo>
                        <a:pt x="1742" y="174"/>
                      </a:lnTo>
                      <a:lnTo>
                        <a:pt x="1742" y="0"/>
                      </a:lnTo>
                      <a:lnTo>
                        <a:pt x="0" y="1008"/>
                      </a:lnTo>
                      <a:close/>
                    </a:path>
                  </a:pathLst>
                </a:custGeom>
                <a:solidFill>
                  <a:srgbClr val="373435">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9" name="Freeform 93">
              <a:extLst>
                <a:ext uri="{FF2B5EF4-FFF2-40B4-BE49-F238E27FC236}">
                  <a16:creationId xmlns:a16="http://schemas.microsoft.com/office/drawing/2014/main" id="{8DAF9BD2-5BE4-6E48-4E13-E0E5DA2C1163}"/>
                </a:ext>
              </a:extLst>
            </p:cNvPr>
            <p:cNvSpPr>
              <a:spLocks/>
            </p:cNvSpPr>
            <p:nvPr/>
          </p:nvSpPr>
          <p:spPr bwMode="auto">
            <a:xfrm>
              <a:off x="8731623" y="893355"/>
              <a:ext cx="2272927" cy="1311361"/>
            </a:xfrm>
            <a:custGeom>
              <a:avLst/>
              <a:gdLst>
                <a:gd name="T0" fmla="*/ 0 w 6109"/>
                <a:gd name="T1" fmla="*/ 1155 h 3525"/>
                <a:gd name="T2" fmla="*/ 2000 w 6109"/>
                <a:gd name="T3" fmla="*/ 0 h 3525"/>
                <a:gd name="T4" fmla="*/ 6109 w 6109"/>
                <a:gd name="T5" fmla="*/ 2369 h 3525"/>
                <a:gd name="T6" fmla="*/ 4109 w 6109"/>
                <a:gd name="T7" fmla="*/ 3525 h 3525"/>
                <a:gd name="T8" fmla="*/ 0 w 6109"/>
                <a:gd name="T9" fmla="*/ 1155 h 3525"/>
              </a:gdLst>
              <a:ahLst/>
              <a:cxnLst>
                <a:cxn ang="0">
                  <a:pos x="T0" y="T1"/>
                </a:cxn>
                <a:cxn ang="0">
                  <a:pos x="T2" y="T3"/>
                </a:cxn>
                <a:cxn ang="0">
                  <a:pos x="T4" y="T5"/>
                </a:cxn>
                <a:cxn ang="0">
                  <a:pos x="T6" y="T7"/>
                </a:cxn>
                <a:cxn ang="0">
                  <a:pos x="T8" y="T9"/>
                </a:cxn>
              </a:cxnLst>
              <a:rect l="0" t="0" r="r" b="b"/>
              <a:pathLst>
                <a:path w="6109" h="3525">
                  <a:moveTo>
                    <a:pt x="0" y="1155"/>
                  </a:moveTo>
                  <a:lnTo>
                    <a:pt x="2000" y="0"/>
                  </a:lnTo>
                  <a:lnTo>
                    <a:pt x="6109" y="2369"/>
                  </a:lnTo>
                  <a:lnTo>
                    <a:pt x="4109" y="3525"/>
                  </a:lnTo>
                  <a:lnTo>
                    <a:pt x="0" y="115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30">
              <a:extLst>
                <a:ext uri="{FF2B5EF4-FFF2-40B4-BE49-F238E27FC236}">
                  <a16:creationId xmlns:a16="http://schemas.microsoft.com/office/drawing/2014/main" id="{2BCFFE1C-D7D9-C7D6-1CB2-7F8A860FCA98}"/>
                </a:ext>
              </a:extLst>
            </p:cNvPr>
            <p:cNvSpPr>
              <a:spLocks/>
            </p:cNvSpPr>
            <p:nvPr/>
          </p:nvSpPr>
          <p:spPr bwMode="auto">
            <a:xfrm>
              <a:off x="7985888" y="2371427"/>
              <a:ext cx="1528681" cy="1498910"/>
            </a:xfrm>
            <a:custGeom>
              <a:avLst/>
              <a:gdLst>
                <a:gd name="T0" fmla="*/ 0 w 4110"/>
                <a:gd name="T1" fmla="*/ 0 h 4027"/>
                <a:gd name="T2" fmla="*/ 0 w 4110"/>
                <a:gd name="T3" fmla="*/ 786 h 4027"/>
                <a:gd name="T4" fmla="*/ 0 w 4110"/>
                <a:gd name="T5" fmla="*/ 835 h 4027"/>
                <a:gd name="T6" fmla="*/ 0 w 4110"/>
                <a:gd name="T7" fmla="*/ 1570 h 4027"/>
                <a:gd name="T8" fmla="*/ 0 w 4110"/>
                <a:gd name="T9" fmla="*/ 1622 h 4027"/>
                <a:gd name="T10" fmla="*/ 0 w 4110"/>
                <a:gd name="T11" fmla="*/ 1658 h 4027"/>
                <a:gd name="T12" fmla="*/ 4110 w 4110"/>
                <a:gd name="T13" fmla="*/ 4027 h 4027"/>
                <a:gd name="T14" fmla="*/ 4110 w 4110"/>
                <a:gd name="T15" fmla="*/ 3991 h 4027"/>
                <a:gd name="T16" fmla="*/ 4110 w 4110"/>
                <a:gd name="T17" fmla="*/ 3939 h 4027"/>
                <a:gd name="T18" fmla="*/ 4110 w 4110"/>
                <a:gd name="T19" fmla="*/ 3204 h 4027"/>
                <a:gd name="T20" fmla="*/ 4110 w 4110"/>
                <a:gd name="T21" fmla="*/ 3155 h 4027"/>
                <a:gd name="T22" fmla="*/ 4110 w 4110"/>
                <a:gd name="T23" fmla="*/ 2369 h 4027"/>
                <a:gd name="T24" fmla="*/ 0 w 4110"/>
                <a:gd name="T25" fmla="*/ 0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0" h="4027">
                  <a:moveTo>
                    <a:pt x="0" y="0"/>
                  </a:moveTo>
                  <a:lnTo>
                    <a:pt x="0" y="786"/>
                  </a:lnTo>
                  <a:lnTo>
                    <a:pt x="0" y="835"/>
                  </a:lnTo>
                  <a:lnTo>
                    <a:pt x="0" y="1570"/>
                  </a:lnTo>
                  <a:lnTo>
                    <a:pt x="0" y="1622"/>
                  </a:lnTo>
                  <a:lnTo>
                    <a:pt x="0" y="1658"/>
                  </a:lnTo>
                  <a:lnTo>
                    <a:pt x="4110" y="4027"/>
                  </a:lnTo>
                  <a:lnTo>
                    <a:pt x="4110" y="3991"/>
                  </a:lnTo>
                  <a:lnTo>
                    <a:pt x="4110" y="3939"/>
                  </a:lnTo>
                  <a:lnTo>
                    <a:pt x="4110" y="3204"/>
                  </a:lnTo>
                  <a:lnTo>
                    <a:pt x="4110" y="3155"/>
                  </a:lnTo>
                  <a:lnTo>
                    <a:pt x="4110" y="2369"/>
                  </a:lnTo>
                  <a:lnTo>
                    <a:pt x="0"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25">
              <a:extLst>
                <a:ext uri="{FF2B5EF4-FFF2-40B4-BE49-F238E27FC236}">
                  <a16:creationId xmlns:a16="http://schemas.microsoft.com/office/drawing/2014/main" id="{99DB6058-8FC4-4885-7810-B02A943DE184}"/>
                </a:ext>
              </a:extLst>
            </p:cNvPr>
            <p:cNvSpPr>
              <a:spLocks/>
            </p:cNvSpPr>
            <p:nvPr/>
          </p:nvSpPr>
          <p:spPr bwMode="auto">
            <a:xfrm>
              <a:off x="7241642" y="3419325"/>
              <a:ext cx="1528681" cy="1497422"/>
            </a:xfrm>
            <a:custGeom>
              <a:avLst/>
              <a:gdLst>
                <a:gd name="T0" fmla="*/ 0 w 4111"/>
                <a:gd name="T1" fmla="*/ 0 h 4028"/>
                <a:gd name="T2" fmla="*/ 0 w 4111"/>
                <a:gd name="T3" fmla="*/ 786 h 4028"/>
                <a:gd name="T4" fmla="*/ 0 w 4111"/>
                <a:gd name="T5" fmla="*/ 836 h 4028"/>
                <a:gd name="T6" fmla="*/ 0 w 4111"/>
                <a:gd name="T7" fmla="*/ 1570 h 4028"/>
                <a:gd name="T8" fmla="*/ 0 w 4111"/>
                <a:gd name="T9" fmla="*/ 1622 h 4028"/>
                <a:gd name="T10" fmla="*/ 0 w 4111"/>
                <a:gd name="T11" fmla="*/ 1659 h 4028"/>
                <a:gd name="T12" fmla="*/ 4111 w 4111"/>
                <a:gd name="T13" fmla="*/ 4028 h 4028"/>
                <a:gd name="T14" fmla="*/ 4111 w 4111"/>
                <a:gd name="T15" fmla="*/ 3990 h 4028"/>
                <a:gd name="T16" fmla="*/ 4111 w 4111"/>
                <a:gd name="T17" fmla="*/ 3939 h 4028"/>
                <a:gd name="T18" fmla="*/ 4111 w 4111"/>
                <a:gd name="T19" fmla="*/ 3205 h 4028"/>
                <a:gd name="T20" fmla="*/ 4111 w 4111"/>
                <a:gd name="T21" fmla="*/ 3155 h 4028"/>
                <a:gd name="T22" fmla="*/ 4111 w 4111"/>
                <a:gd name="T23" fmla="*/ 2369 h 4028"/>
                <a:gd name="T24" fmla="*/ 0 w 4111"/>
                <a:gd name="T25" fmla="*/ 0 h 4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1" h="4028">
                  <a:moveTo>
                    <a:pt x="0" y="0"/>
                  </a:moveTo>
                  <a:lnTo>
                    <a:pt x="0" y="786"/>
                  </a:lnTo>
                  <a:lnTo>
                    <a:pt x="0" y="836"/>
                  </a:lnTo>
                  <a:lnTo>
                    <a:pt x="0" y="1570"/>
                  </a:lnTo>
                  <a:lnTo>
                    <a:pt x="0" y="1622"/>
                  </a:lnTo>
                  <a:lnTo>
                    <a:pt x="0" y="1659"/>
                  </a:lnTo>
                  <a:lnTo>
                    <a:pt x="4111" y="4028"/>
                  </a:lnTo>
                  <a:lnTo>
                    <a:pt x="4111" y="3990"/>
                  </a:lnTo>
                  <a:lnTo>
                    <a:pt x="4111" y="3939"/>
                  </a:lnTo>
                  <a:lnTo>
                    <a:pt x="4111" y="3205"/>
                  </a:lnTo>
                  <a:lnTo>
                    <a:pt x="4111" y="3155"/>
                  </a:lnTo>
                  <a:lnTo>
                    <a:pt x="4111" y="2369"/>
                  </a:lnTo>
                  <a:lnTo>
                    <a:pt x="0" y="0"/>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09" name="Picture 108">
            <a:extLst>
              <a:ext uri="{FF2B5EF4-FFF2-40B4-BE49-F238E27FC236}">
                <a16:creationId xmlns:a16="http://schemas.microsoft.com/office/drawing/2014/main" id="{A282BDD1-3A16-2BC4-FDA0-64BB30D566A2}"/>
              </a:ext>
            </a:extLst>
          </p:cNvPr>
          <p:cNvPicPr>
            <a:picLocks noChangeAspect="1"/>
          </p:cNvPicPr>
          <p:nvPr/>
        </p:nvPicPr>
        <p:blipFill>
          <a:blip r:embed="rId4"/>
          <a:stretch>
            <a:fillRect/>
          </a:stretch>
        </p:blipFill>
        <p:spPr>
          <a:xfrm>
            <a:off x="3366178" y="5685500"/>
            <a:ext cx="552037" cy="779631"/>
          </a:xfrm>
          <a:prstGeom prst="rect">
            <a:avLst/>
          </a:prstGeom>
        </p:spPr>
      </p:pic>
      <p:pic>
        <p:nvPicPr>
          <p:cNvPr id="7171" name="Picture 3" descr="Interactive Special Lineal color icon">
            <a:extLst>
              <a:ext uri="{FF2B5EF4-FFF2-40B4-BE49-F238E27FC236}">
                <a16:creationId xmlns:a16="http://schemas.microsoft.com/office/drawing/2014/main" id="{6CBC408E-1418-AF68-17D6-BC01FEE62A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8570" y="5851605"/>
            <a:ext cx="558701" cy="558701"/>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Timely - Free time and date icons">
            <a:extLst>
              <a:ext uri="{FF2B5EF4-FFF2-40B4-BE49-F238E27FC236}">
                <a16:creationId xmlns:a16="http://schemas.microsoft.com/office/drawing/2014/main" id="{44B49F0A-E86A-78C5-675C-CBB8C2BE38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82666" y="5851605"/>
            <a:ext cx="595291" cy="595291"/>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descr="A logo with text on it&#10;&#10;Description automatically generated">
            <a:extLst>
              <a:ext uri="{FF2B5EF4-FFF2-40B4-BE49-F238E27FC236}">
                <a16:creationId xmlns:a16="http://schemas.microsoft.com/office/drawing/2014/main" id="{F969E524-0A3A-5095-AABE-C99ACD5B90BA}"/>
              </a:ext>
            </a:extLst>
          </p:cNvPr>
          <p:cNvPicPr>
            <a:picLocks noChangeAspect="1"/>
          </p:cNvPicPr>
          <p:nvPr/>
        </p:nvPicPr>
        <p:blipFill>
          <a:blip r:embed="rId7">
            <a:alphaModFix amt="37000"/>
            <a:extLst>
              <a:ext uri="{28A0092B-C50C-407E-A947-70E740481C1C}">
                <a14:useLocalDpi xmlns:a14="http://schemas.microsoft.com/office/drawing/2010/main" val="0"/>
              </a:ext>
            </a:extLst>
          </a:blip>
          <a:stretch>
            <a:fillRect/>
          </a:stretch>
        </p:blipFill>
        <p:spPr>
          <a:xfrm>
            <a:off x="11559599" y="126460"/>
            <a:ext cx="478238" cy="369332"/>
          </a:xfrm>
          <a:prstGeom prst="rect">
            <a:avLst/>
          </a:prstGeom>
        </p:spPr>
      </p:pic>
    </p:spTree>
    <p:extLst>
      <p:ext uri="{BB962C8B-B14F-4D97-AF65-F5344CB8AC3E}">
        <p14:creationId xmlns:p14="http://schemas.microsoft.com/office/powerpoint/2010/main" val="55552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6A026DDA-D453-C048-CE34-A649DF9BDBD5}"/>
              </a:ext>
            </a:extLst>
          </p:cNvPr>
          <p:cNvSpPr txBox="1"/>
          <p:nvPr/>
        </p:nvSpPr>
        <p:spPr>
          <a:xfrm>
            <a:off x="1125051" y="2315806"/>
            <a:ext cx="5450847" cy="3200876"/>
          </a:xfrm>
          <a:prstGeom prst="rect">
            <a:avLst/>
          </a:prstGeom>
          <a:solidFill>
            <a:schemeClr val="accent6">
              <a:lumMod val="20000"/>
              <a:lumOff val="80000"/>
              <a:alpha val="28000"/>
            </a:schemeClr>
          </a:solidFill>
          <a:ln w="3175">
            <a:solidFill>
              <a:schemeClr val="tx1"/>
            </a:solidFill>
          </a:ln>
        </p:spPr>
        <p:txBody>
          <a:bodyPr wrap="square">
            <a:spAutoFit/>
          </a:bodyPr>
          <a:lstStyle/>
          <a:p>
            <a:r>
              <a:rPr lang="en-US" sz="2000" b="1" dirty="0">
                <a:solidFill>
                  <a:schemeClr val="accent6">
                    <a:lumMod val="75000"/>
                  </a:schemeClr>
                </a:solidFill>
              </a:rPr>
              <a:t>7. Regular Check-Ins</a:t>
            </a:r>
            <a:br>
              <a:rPr lang="en-US" sz="2000" b="1" dirty="0">
                <a:solidFill>
                  <a:schemeClr val="accent6">
                    <a:lumMod val="75000"/>
                  </a:schemeClr>
                </a:solidFill>
              </a:rPr>
            </a:br>
            <a:endParaRPr lang="en-US" sz="2000" b="1" dirty="0">
              <a:solidFill>
                <a:schemeClr val="accent6">
                  <a:lumMod val="75000"/>
                </a:schemeClr>
              </a:solidFill>
            </a:endParaRPr>
          </a:p>
          <a:p>
            <a:r>
              <a:rPr lang="en-US" b="1" dirty="0"/>
              <a:t>Surveys and Polls: </a:t>
            </a:r>
            <a:r>
              <a:rPr lang="en-US" dirty="0"/>
              <a:t>Use Canvas’s survey feature to gauge student understanding and interest throughout the course. Regular check-ins can help you adapt your teaching strategies.</a:t>
            </a:r>
            <a:br>
              <a:rPr lang="en-US" dirty="0"/>
            </a:br>
            <a:endParaRPr lang="en-US" dirty="0"/>
          </a:p>
          <a:p>
            <a:r>
              <a:rPr lang="en-US" b="1" dirty="0"/>
              <a:t>Office Hours: </a:t>
            </a:r>
            <a:r>
              <a:rPr lang="en-US" dirty="0"/>
              <a:t>Schedule virtual office hours through Canvas for students to discuss course content, ask questions, and receive additional support.</a:t>
            </a:r>
            <a:br>
              <a:rPr lang="en-US" dirty="0"/>
            </a:br>
            <a:endParaRPr lang="en-US" sz="1800" dirty="0"/>
          </a:p>
        </p:txBody>
      </p:sp>
      <p:sp>
        <p:nvSpPr>
          <p:cNvPr id="2" name="Title 1">
            <a:extLst>
              <a:ext uri="{FF2B5EF4-FFF2-40B4-BE49-F238E27FC236}">
                <a16:creationId xmlns:a16="http://schemas.microsoft.com/office/drawing/2014/main" id="{1AB1A793-D1AE-F9A8-571F-41E08B634AC6}"/>
              </a:ext>
            </a:extLst>
          </p:cNvPr>
          <p:cNvSpPr>
            <a:spLocks noGrp="1"/>
          </p:cNvSpPr>
          <p:nvPr>
            <p:ph type="title"/>
          </p:nvPr>
        </p:nvSpPr>
        <p:spPr>
          <a:xfrm>
            <a:off x="444116" y="253469"/>
            <a:ext cx="10515600" cy="1087849"/>
          </a:xfrm>
        </p:spPr>
        <p:txBody>
          <a:bodyPr>
            <a:normAutofit fontScale="90000"/>
          </a:bodyPr>
          <a:lstStyle/>
          <a:p>
            <a:pPr marL="0" marR="0">
              <a:lnSpc>
                <a:spcPct val="100000"/>
              </a:lnSpc>
              <a:spcBef>
                <a:spcPts val="0"/>
              </a:spcBef>
              <a:spcAft>
                <a:spcPts val="800"/>
              </a:spcAft>
            </a:pPr>
            <a:r>
              <a:rPr lang="en-US" sz="1800" b="1" kern="0" dirty="0">
                <a:effectLst/>
                <a:latin typeface="+mn-lt"/>
                <a:ea typeface="Times New Roman" panose="02020603050405020304" pitchFamily="18" charset="0"/>
                <a:cs typeface="Times New Roman" panose="02020603050405020304" pitchFamily="18" charset="0"/>
              </a:rPr>
              <a:t>Principle 1#</a:t>
            </a:r>
            <a:r>
              <a:rPr lang="en-US" sz="3600" b="1" kern="0" dirty="0">
                <a:effectLst/>
                <a:latin typeface="+mn-lt"/>
                <a:ea typeface="Times New Roman" panose="02020603050405020304" pitchFamily="18" charset="0"/>
                <a:cs typeface="Times New Roman" panose="02020603050405020304" pitchFamily="18" charset="0"/>
              </a:rPr>
              <a:t> </a:t>
            </a:r>
            <a:br>
              <a:rPr lang="en-US" sz="3600" b="1" kern="0" dirty="0">
                <a:effectLst/>
                <a:latin typeface="+mn-lt"/>
                <a:ea typeface="Times New Roman" panose="02020603050405020304" pitchFamily="18" charset="0"/>
                <a:cs typeface="Times New Roman" panose="02020603050405020304" pitchFamily="18" charset="0"/>
              </a:rPr>
            </a:br>
            <a:r>
              <a:rPr lang="en-US" sz="3600" b="1" kern="0" dirty="0">
                <a:solidFill>
                  <a:srgbClr val="0070C0"/>
                </a:solidFill>
                <a:effectLst/>
                <a:latin typeface="+mn-lt"/>
                <a:ea typeface="Times New Roman" panose="02020603050405020304" pitchFamily="18" charset="0"/>
                <a:cs typeface="Times New Roman" panose="02020603050405020304" pitchFamily="18" charset="0"/>
              </a:rPr>
              <a:t>What Does Engagement in Canvas Look Like?</a:t>
            </a:r>
            <a:endParaRPr lang="en-US" sz="3600" kern="100" dirty="0">
              <a:solidFill>
                <a:srgbClr val="0070C0"/>
              </a:solidFill>
              <a:effectLst/>
              <a:latin typeface="+mn-l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B020A20-9B44-3DCF-0366-D6386A453B08}"/>
              </a:ext>
            </a:extLst>
          </p:cNvPr>
          <p:cNvPicPr>
            <a:picLocks noChangeAspect="1"/>
          </p:cNvPicPr>
          <p:nvPr/>
        </p:nvPicPr>
        <p:blipFill>
          <a:blip r:embed="rId3"/>
          <a:stretch>
            <a:fillRect/>
          </a:stretch>
        </p:blipFill>
        <p:spPr>
          <a:xfrm>
            <a:off x="8072522" y="2417791"/>
            <a:ext cx="2692248" cy="2298260"/>
          </a:xfrm>
          <a:prstGeom prst="rect">
            <a:avLst/>
          </a:prstGeom>
        </p:spPr>
      </p:pic>
      <p:sp>
        <p:nvSpPr>
          <p:cNvPr id="7" name="Rectangle 6">
            <a:extLst>
              <a:ext uri="{FF2B5EF4-FFF2-40B4-BE49-F238E27FC236}">
                <a16:creationId xmlns:a16="http://schemas.microsoft.com/office/drawing/2014/main" id="{554B11CE-D6BC-434C-E66D-C8F57C9D6EF4}"/>
              </a:ext>
            </a:extLst>
          </p:cNvPr>
          <p:cNvSpPr/>
          <p:nvPr/>
        </p:nvSpPr>
        <p:spPr>
          <a:xfrm>
            <a:off x="0" y="6770451"/>
            <a:ext cx="12192000" cy="87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7" name="Picture 5">
            <a:extLst>
              <a:ext uri="{FF2B5EF4-FFF2-40B4-BE49-F238E27FC236}">
                <a16:creationId xmlns:a16="http://schemas.microsoft.com/office/drawing/2014/main" id="{72AE8373-C3F6-A00D-6CE1-32E34717A5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248" y="4766032"/>
            <a:ext cx="750650" cy="750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with text on it&#10;&#10;Description automatically generated">
            <a:extLst>
              <a:ext uri="{FF2B5EF4-FFF2-40B4-BE49-F238E27FC236}">
                <a16:creationId xmlns:a16="http://schemas.microsoft.com/office/drawing/2014/main" id="{F6889313-4E79-A398-90A1-00C26E7B8B33}"/>
              </a:ext>
            </a:extLst>
          </p:cNvPr>
          <p:cNvPicPr>
            <a:picLocks noChangeAspect="1"/>
          </p:cNvPicPr>
          <p:nvPr/>
        </p:nvPicPr>
        <p:blipFill>
          <a:blip r:embed="rId5">
            <a:alphaModFix amt="37000"/>
            <a:extLst>
              <a:ext uri="{28A0092B-C50C-407E-A947-70E740481C1C}">
                <a14:useLocalDpi xmlns:a14="http://schemas.microsoft.com/office/drawing/2010/main" val="0"/>
              </a:ext>
            </a:extLst>
          </a:blip>
          <a:stretch>
            <a:fillRect/>
          </a:stretch>
        </p:blipFill>
        <p:spPr>
          <a:xfrm>
            <a:off x="11559599" y="126460"/>
            <a:ext cx="478238" cy="369332"/>
          </a:xfrm>
          <a:prstGeom prst="rect">
            <a:avLst/>
          </a:prstGeom>
        </p:spPr>
      </p:pic>
    </p:spTree>
    <p:extLst>
      <p:ext uri="{BB962C8B-B14F-4D97-AF65-F5344CB8AC3E}">
        <p14:creationId xmlns:p14="http://schemas.microsoft.com/office/powerpoint/2010/main" val="173773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A793-D1AE-F9A8-571F-41E08B634AC6}"/>
              </a:ext>
            </a:extLst>
          </p:cNvPr>
          <p:cNvSpPr>
            <a:spLocks noGrp="1"/>
          </p:cNvSpPr>
          <p:nvPr>
            <p:ph type="title"/>
          </p:nvPr>
        </p:nvSpPr>
        <p:spPr>
          <a:xfrm>
            <a:off x="210651" y="126458"/>
            <a:ext cx="10515600" cy="1087849"/>
          </a:xfrm>
        </p:spPr>
        <p:txBody>
          <a:bodyPr>
            <a:normAutofit fontScale="90000"/>
          </a:bodyPr>
          <a:lstStyle/>
          <a:p>
            <a:pPr marL="0" marR="0">
              <a:lnSpc>
                <a:spcPct val="100000"/>
              </a:lnSpc>
              <a:spcBef>
                <a:spcPts val="0"/>
              </a:spcBef>
              <a:spcAft>
                <a:spcPts val="800"/>
              </a:spcAft>
            </a:pPr>
            <a:r>
              <a:rPr lang="en-US" sz="1800" b="1" kern="0" dirty="0">
                <a:effectLst/>
                <a:latin typeface="+mn-lt"/>
                <a:ea typeface="Times New Roman" panose="02020603050405020304" pitchFamily="18" charset="0"/>
                <a:cs typeface="Times New Roman" panose="02020603050405020304" pitchFamily="18" charset="0"/>
              </a:rPr>
              <a:t>Principle 2#</a:t>
            </a:r>
            <a:r>
              <a:rPr lang="en-US" sz="3600" b="1" kern="0" dirty="0">
                <a:effectLst/>
                <a:latin typeface="+mn-lt"/>
                <a:ea typeface="Times New Roman" panose="02020603050405020304" pitchFamily="18" charset="0"/>
                <a:cs typeface="Times New Roman" panose="02020603050405020304" pitchFamily="18" charset="0"/>
              </a:rPr>
              <a:t> </a:t>
            </a:r>
            <a:br>
              <a:rPr lang="en-US" sz="3600" b="1" kern="0" dirty="0">
                <a:effectLst/>
                <a:latin typeface="+mn-lt"/>
                <a:ea typeface="Times New Roman" panose="02020603050405020304" pitchFamily="18" charset="0"/>
                <a:cs typeface="Times New Roman" panose="02020603050405020304" pitchFamily="18" charset="0"/>
              </a:rPr>
            </a:br>
            <a:r>
              <a:rPr lang="en-US" sz="3600" b="1" kern="0" dirty="0">
                <a:solidFill>
                  <a:srgbClr val="0070C0"/>
                </a:solidFill>
                <a:effectLst/>
                <a:latin typeface="+mn-lt"/>
                <a:ea typeface="Times New Roman" panose="02020603050405020304" pitchFamily="18" charset="0"/>
                <a:cs typeface="Times New Roman" panose="02020603050405020304" pitchFamily="18" charset="0"/>
              </a:rPr>
              <a:t>What Does Representation in Canvas Look Like?</a:t>
            </a:r>
            <a:endParaRPr lang="en-US" sz="3600" kern="100" dirty="0">
              <a:solidFill>
                <a:srgbClr val="0070C0"/>
              </a:solidFill>
              <a:effectLst/>
              <a:latin typeface="+mn-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A26FE8D-AF06-1786-325F-833DF9FD893F}"/>
              </a:ext>
            </a:extLst>
          </p:cNvPr>
          <p:cNvSpPr txBox="1"/>
          <p:nvPr/>
        </p:nvSpPr>
        <p:spPr>
          <a:xfrm>
            <a:off x="353441" y="1815797"/>
            <a:ext cx="4429440" cy="5109091"/>
          </a:xfrm>
          <a:prstGeom prst="rect">
            <a:avLst/>
          </a:prstGeom>
          <a:solidFill>
            <a:schemeClr val="accent4">
              <a:lumMod val="20000"/>
              <a:lumOff val="80000"/>
              <a:alpha val="24000"/>
            </a:schemeClr>
          </a:solidFill>
          <a:ln w="3175">
            <a:solidFill>
              <a:schemeClr val="tx1"/>
            </a:solidFill>
          </a:ln>
        </p:spPr>
        <p:txBody>
          <a:bodyPr wrap="square" rtlCol="0">
            <a:spAutoFit/>
          </a:bodyPr>
          <a:lstStyle/>
          <a:p>
            <a:r>
              <a:rPr lang="en-US" sz="2000" b="1" dirty="0">
                <a:solidFill>
                  <a:srgbClr val="AC6F9A"/>
                </a:solidFill>
              </a:rPr>
              <a:t>Key Aspects of Representation in UDL:</a:t>
            </a:r>
            <a:br>
              <a:rPr lang="en-US" sz="1700" b="1" dirty="0"/>
            </a:br>
            <a:endParaRPr lang="en-US" sz="1700" b="1" dirty="0"/>
          </a:p>
          <a:p>
            <a:pPr>
              <a:buFont typeface="+mj-lt"/>
              <a:buAutoNum type="arabicPeriod"/>
            </a:pPr>
            <a:r>
              <a:rPr lang="en-US" sz="1700" b="1" dirty="0"/>
              <a:t>Multiple Formats</a:t>
            </a:r>
            <a:r>
              <a:rPr lang="en-US" sz="1700" dirty="0"/>
              <a:t>: Use various formats like text, audio, video, images, infographics, graphics organizers to present content.</a:t>
            </a:r>
            <a:br>
              <a:rPr lang="en-US" sz="1700" dirty="0"/>
            </a:br>
            <a:endParaRPr lang="en-US" sz="1700" dirty="0"/>
          </a:p>
          <a:p>
            <a:pPr>
              <a:buFont typeface="+mj-lt"/>
              <a:buAutoNum type="arabicPeriod"/>
            </a:pPr>
            <a:r>
              <a:rPr lang="en-US" sz="1700" b="1" dirty="0"/>
              <a:t>Clarity and Comprehensibility</a:t>
            </a:r>
            <a:r>
              <a:rPr lang="en-US" sz="1700" dirty="0"/>
              <a:t>: Ensure that information is clear and easy to understand, using language and symbols appropriate for the learners.</a:t>
            </a:r>
            <a:br>
              <a:rPr lang="en-US" sz="1700" dirty="0"/>
            </a:br>
            <a:endParaRPr lang="en-US" sz="1700" dirty="0"/>
          </a:p>
          <a:p>
            <a:pPr>
              <a:buFont typeface="+mj-lt"/>
              <a:buAutoNum type="arabicPeriod"/>
            </a:pPr>
            <a:r>
              <a:rPr lang="en-US" sz="1700" b="1" dirty="0"/>
              <a:t>Customization Options</a:t>
            </a:r>
            <a:r>
              <a:rPr lang="en-US" sz="1700" dirty="0"/>
              <a:t>: Allow learners to adjust the way they receive information (e.g., changing text size, background color).</a:t>
            </a:r>
            <a:br>
              <a:rPr lang="en-US" sz="1700" dirty="0"/>
            </a:br>
            <a:endParaRPr lang="en-US" sz="1700" dirty="0"/>
          </a:p>
          <a:p>
            <a:pPr>
              <a:buFont typeface="+mj-lt"/>
              <a:buAutoNum type="arabicPeriod"/>
            </a:pPr>
            <a:r>
              <a:rPr lang="en-US" sz="1700" b="1" dirty="0"/>
              <a:t>Use of Supports</a:t>
            </a:r>
            <a:r>
              <a:rPr lang="en-US" sz="1700" dirty="0"/>
              <a:t>: Incorporate tools like glossaries, visual aids, and captions to assist comprehension. Links to expand or explain. </a:t>
            </a:r>
          </a:p>
          <a:p>
            <a:pPr>
              <a:buFont typeface="+mj-lt"/>
              <a:buAutoNum type="arabicPeriod"/>
            </a:pPr>
            <a:endParaRPr lang="en-US" sz="1700" dirty="0"/>
          </a:p>
        </p:txBody>
      </p:sp>
      <p:sp>
        <p:nvSpPr>
          <p:cNvPr id="7" name="TextBox 6">
            <a:extLst>
              <a:ext uri="{FF2B5EF4-FFF2-40B4-BE49-F238E27FC236}">
                <a16:creationId xmlns:a16="http://schemas.microsoft.com/office/drawing/2014/main" id="{EE8B5F92-608C-0C20-EFBC-89782F5D28B9}"/>
              </a:ext>
            </a:extLst>
          </p:cNvPr>
          <p:cNvSpPr txBox="1"/>
          <p:nvPr/>
        </p:nvSpPr>
        <p:spPr>
          <a:xfrm>
            <a:off x="4795952" y="1815797"/>
            <a:ext cx="7107575" cy="4801314"/>
          </a:xfrm>
          <a:prstGeom prst="rect">
            <a:avLst/>
          </a:prstGeom>
          <a:solidFill>
            <a:schemeClr val="accent1">
              <a:lumMod val="20000"/>
              <a:lumOff val="80000"/>
              <a:alpha val="40000"/>
            </a:schemeClr>
          </a:solidFill>
          <a:ln w="3175">
            <a:solidFill>
              <a:schemeClr val="tx1"/>
            </a:solidFill>
          </a:ln>
        </p:spPr>
        <p:txBody>
          <a:bodyPr wrap="square" rtlCol="0">
            <a:spAutoFit/>
          </a:bodyPr>
          <a:lstStyle/>
          <a:p>
            <a:r>
              <a:rPr lang="en-US" sz="2000" b="1" dirty="0">
                <a:solidFill>
                  <a:srgbClr val="AC6F9A"/>
                </a:solidFill>
              </a:rPr>
              <a:t>Implementing Representation in Canvas:</a:t>
            </a:r>
          </a:p>
          <a:p>
            <a:endParaRPr lang="en-US" sz="1700" b="1" dirty="0"/>
          </a:p>
          <a:p>
            <a:pPr>
              <a:buFont typeface="+mj-lt"/>
              <a:buAutoNum type="arabicPeriod"/>
            </a:pPr>
            <a:r>
              <a:rPr lang="en-US" sz="1700" b="1" dirty="0"/>
              <a:t>Diverse Content Types</a:t>
            </a:r>
            <a:r>
              <a:rPr lang="en-US" sz="1700" dirty="0"/>
              <a:t>: Upload and integrate different types of media (videos, podcasts, interactive simulations) in course materials.</a:t>
            </a:r>
          </a:p>
          <a:p>
            <a:pPr>
              <a:buFont typeface="+mj-lt"/>
              <a:buAutoNum type="arabicPeriod"/>
            </a:pPr>
            <a:endParaRPr lang="en-US" sz="1700" dirty="0"/>
          </a:p>
          <a:p>
            <a:pPr>
              <a:buFont typeface="+mj-lt"/>
              <a:buAutoNum type="arabicPeriod"/>
            </a:pPr>
            <a:r>
              <a:rPr lang="en-US" sz="1700" b="1" dirty="0"/>
              <a:t>Accessible Documents</a:t>
            </a:r>
            <a:r>
              <a:rPr lang="en-US" sz="1700" dirty="0"/>
              <a:t>: Ensure that all documents are formatted for accessibility, such as using headings, alt text for images, and screen reader compatibility.</a:t>
            </a:r>
          </a:p>
          <a:p>
            <a:pPr>
              <a:buFont typeface="+mj-lt"/>
              <a:buAutoNum type="arabicPeriod"/>
            </a:pPr>
            <a:endParaRPr lang="en-US" sz="1700" dirty="0"/>
          </a:p>
          <a:p>
            <a:pPr>
              <a:buFont typeface="+mj-lt"/>
              <a:buAutoNum type="arabicPeriod"/>
            </a:pPr>
            <a:r>
              <a:rPr lang="en-US" sz="1700" b="1" dirty="0"/>
              <a:t>Multimedia Assignments</a:t>
            </a:r>
            <a:r>
              <a:rPr lang="en-US" sz="1700" dirty="0"/>
              <a:t>: Encourage students to demonstrate their understanding through varied formats (e.g., presentations, videos, written assignments).</a:t>
            </a:r>
          </a:p>
          <a:p>
            <a:pPr>
              <a:buFont typeface="+mj-lt"/>
              <a:buAutoNum type="arabicPeriod"/>
            </a:pPr>
            <a:endParaRPr lang="en-US" sz="1700" dirty="0"/>
          </a:p>
          <a:p>
            <a:pPr>
              <a:buFont typeface="+mj-lt"/>
              <a:buAutoNum type="arabicPeriod"/>
            </a:pPr>
            <a:r>
              <a:rPr lang="en-US" sz="1700" b="1" dirty="0"/>
              <a:t>Use of Canvas Features</a:t>
            </a:r>
            <a:r>
              <a:rPr lang="en-US" sz="1700" dirty="0"/>
              <a:t>: Utilize built-in tools like quizzes with varied question types, and discussions that allow for text, audio, and video contributions.</a:t>
            </a:r>
          </a:p>
          <a:p>
            <a:pPr>
              <a:buFont typeface="+mj-lt"/>
              <a:buAutoNum type="arabicPeriod"/>
            </a:pPr>
            <a:endParaRPr lang="en-US" sz="1700" dirty="0"/>
          </a:p>
          <a:p>
            <a:pPr>
              <a:buFont typeface="+mj-lt"/>
              <a:buAutoNum type="arabicPeriod"/>
            </a:pPr>
            <a:r>
              <a:rPr lang="en-US" sz="1700" b="1" dirty="0"/>
              <a:t>Supplementary Resources</a:t>
            </a:r>
            <a:r>
              <a:rPr lang="en-US" sz="1700" dirty="0"/>
              <a:t>: Provide links to additional resources (e.g., articles, tutorials) that cater to different learning preferences.</a:t>
            </a:r>
          </a:p>
        </p:txBody>
      </p:sp>
      <p:sp>
        <p:nvSpPr>
          <p:cNvPr id="9" name="TextBox 8">
            <a:extLst>
              <a:ext uri="{FF2B5EF4-FFF2-40B4-BE49-F238E27FC236}">
                <a16:creationId xmlns:a16="http://schemas.microsoft.com/office/drawing/2014/main" id="{C1936E12-A1E2-5748-4E9A-8EF20598F35C}"/>
              </a:ext>
            </a:extLst>
          </p:cNvPr>
          <p:cNvSpPr txBox="1"/>
          <p:nvPr/>
        </p:nvSpPr>
        <p:spPr>
          <a:xfrm>
            <a:off x="259289" y="1214307"/>
            <a:ext cx="11673421" cy="369332"/>
          </a:xfrm>
          <a:prstGeom prst="rect">
            <a:avLst/>
          </a:prstGeom>
          <a:noFill/>
        </p:spPr>
        <p:txBody>
          <a:bodyPr wrap="square">
            <a:spAutoFit/>
          </a:bodyPr>
          <a:lstStyle/>
          <a:p>
            <a:r>
              <a:rPr lang="en-US" b="0" i="0" dirty="0">
                <a:solidFill>
                  <a:srgbClr val="111111"/>
                </a:solidFill>
                <a:effectLst/>
                <a:latin typeface="-apple-system"/>
              </a:rPr>
              <a:t>This principle focuses on providing various ways for students to acquire information and knowledge.</a:t>
            </a:r>
            <a:endParaRPr lang="en-US" dirty="0"/>
          </a:p>
        </p:txBody>
      </p:sp>
      <p:grpSp>
        <p:nvGrpSpPr>
          <p:cNvPr id="12" name="Group 11">
            <a:extLst>
              <a:ext uri="{FF2B5EF4-FFF2-40B4-BE49-F238E27FC236}">
                <a16:creationId xmlns:a16="http://schemas.microsoft.com/office/drawing/2014/main" id="{B9A3C61C-D03C-849C-40A1-92F772FE66B6}"/>
              </a:ext>
            </a:extLst>
          </p:cNvPr>
          <p:cNvGrpSpPr/>
          <p:nvPr/>
        </p:nvGrpSpPr>
        <p:grpSpPr>
          <a:xfrm>
            <a:off x="9806104" y="385245"/>
            <a:ext cx="877699" cy="939610"/>
            <a:chOff x="4438585" y="2042396"/>
            <a:chExt cx="3314830" cy="3548653"/>
          </a:xfrm>
        </p:grpSpPr>
        <p:grpSp>
          <p:nvGrpSpPr>
            <p:cNvPr id="13" name="Group 12">
              <a:extLst>
                <a:ext uri="{FF2B5EF4-FFF2-40B4-BE49-F238E27FC236}">
                  <a16:creationId xmlns:a16="http://schemas.microsoft.com/office/drawing/2014/main" id="{9365B485-DACB-FA4C-1FCF-0B74BF1ED1B8}"/>
                </a:ext>
              </a:extLst>
            </p:cNvPr>
            <p:cNvGrpSpPr/>
            <p:nvPr/>
          </p:nvGrpSpPr>
          <p:grpSpPr>
            <a:xfrm>
              <a:off x="5739456" y="4784948"/>
              <a:ext cx="713089" cy="806101"/>
              <a:chOff x="5739455" y="5250056"/>
              <a:chExt cx="713089" cy="806101"/>
            </a:xfrm>
          </p:grpSpPr>
          <p:sp>
            <p:nvSpPr>
              <p:cNvPr id="24" name="Freeform 9">
                <a:extLst>
                  <a:ext uri="{FF2B5EF4-FFF2-40B4-BE49-F238E27FC236}">
                    <a16:creationId xmlns:a16="http://schemas.microsoft.com/office/drawing/2014/main" id="{30D7E8D4-670C-54F5-E98E-8FC11C95452D}"/>
                  </a:ext>
                </a:extLst>
              </p:cNvPr>
              <p:cNvSpPr>
                <a:spLocks/>
              </p:cNvSpPr>
              <p:nvPr/>
            </p:nvSpPr>
            <p:spPr bwMode="auto">
              <a:xfrm>
                <a:off x="5739455" y="5250056"/>
                <a:ext cx="713089" cy="143394"/>
              </a:xfrm>
              <a:custGeom>
                <a:avLst/>
                <a:gdLst>
                  <a:gd name="T0" fmla="*/ 2202 w 2207"/>
                  <a:gd name="T1" fmla="*/ 225 h 445"/>
                  <a:gd name="T2" fmla="*/ 2158 w 2207"/>
                  <a:gd name="T3" fmla="*/ 243 h 445"/>
                  <a:gd name="T4" fmla="*/ 2074 w 2207"/>
                  <a:gd name="T5" fmla="*/ 274 h 445"/>
                  <a:gd name="T6" fmla="*/ 1956 w 2207"/>
                  <a:gd name="T7" fmla="*/ 313 h 445"/>
                  <a:gd name="T8" fmla="*/ 1846 w 2207"/>
                  <a:gd name="T9" fmla="*/ 345 h 445"/>
                  <a:gd name="T10" fmla="*/ 1764 w 2207"/>
                  <a:gd name="T11" fmla="*/ 365 h 445"/>
                  <a:gd name="T12" fmla="*/ 1676 w 2207"/>
                  <a:gd name="T13" fmla="*/ 384 h 445"/>
                  <a:gd name="T14" fmla="*/ 1582 w 2207"/>
                  <a:gd name="T15" fmla="*/ 402 h 445"/>
                  <a:gd name="T16" fmla="*/ 1484 w 2207"/>
                  <a:gd name="T17" fmla="*/ 418 h 445"/>
                  <a:gd name="T18" fmla="*/ 1380 w 2207"/>
                  <a:gd name="T19" fmla="*/ 431 h 445"/>
                  <a:gd name="T20" fmla="*/ 1272 w 2207"/>
                  <a:gd name="T21" fmla="*/ 440 h 445"/>
                  <a:gd name="T22" fmla="*/ 1161 w 2207"/>
                  <a:gd name="T23" fmla="*/ 444 h 445"/>
                  <a:gd name="T24" fmla="*/ 1047 w 2207"/>
                  <a:gd name="T25" fmla="*/ 444 h 445"/>
                  <a:gd name="T26" fmla="*/ 936 w 2207"/>
                  <a:gd name="T27" fmla="*/ 440 h 445"/>
                  <a:gd name="T28" fmla="*/ 828 w 2207"/>
                  <a:gd name="T29" fmla="*/ 431 h 445"/>
                  <a:gd name="T30" fmla="*/ 724 w 2207"/>
                  <a:gd name="T31" fmla="*/ 418 h 445"/>
                  <a:gd name="T32" fmla="*/ 625 w 2207"/>
                  <a:gd name="T33" fmla="*/ 402 h 445"/>
                  <a:gd name="T34" fmla="*/ 532 w 2207"/>
                  <a:gd name="T35" fmla="*/ 384 h 445"/>
                  <a:gd name="T36" fmla="*/ 444 w 2207"/>
                  <a:gd name="T37" fmla="*/ 365 h 445"/>
                  <a:gd name="T38" fmla="*/ 362 w 2207"/>
                  <a:gd name="T39" fmla="*/ 345 h 445"/>
                  <a:gd name="T40" fmla="*/ 252 w 2207"/>
                  <a:gd name="T41" fmla="*/ 313 h 445"/>
                  <a:gd name="T42" fmla="*/ 134 w 2207"/>
                  <a:gd name="T43" fmla="*/ 274 h 445"/>
                  <a:gd name="T44" fmla="*/ 50 w 2207"/>
                  <a:gd name="T45" fmla="*/ 243 h 445"/>
                  <a:gd name="T46" fmla="*/ 6 w 2207"/>
                  <a:gd name="T47" fmla="*/ 225 h 445"/>
                  <a:gd name="T48" fmla="*/ 6 w 2207"/>
                  <a:gd name="T49" fmla="*/ 220 h 445"/>
                  <a:gd name="T50" fmla="*/ 50 w 2207"/>
                  <a:gd name="T51" fmla="*/ 202 h 445"/>
                  <a:gd name="T52" fmla="*/ 134 w 2207"/>
                  <a:gd name="T53" fmla="*/ 171 h 445"/>
                  <a:gd name="T54" fmla="*/ 252 w 2207"/>
                  <a:gd name="T55" fmla="*/ 132 h 445"/>
                  <a:gd name="T56" fmla="*/ 362 w 2207"/>
                  <a:gd name="T57" fmla="*/ 101 h 445"/>
                  <a:gd name="T58" fmla="*/ 444 w 2207"/>
                  <a:gd name="T59" fmla="*/ 81 h 445"/>
                  <a:gd name="T60" fmla="*/ 532 w 2207"/>
                  <a:gd name="T61" fmla="*/ 61 h 445"/>
                  <a:gd name="T62" fmla="*/ 625 w 2207"/>
                  <a:gd name="T63" fmla="*/ 43 h 445"/>
                  <a:gd name="T64" fmla="*/ 724 w 2207"/>
                  <a:gd name="T65" fmla="*/ 27 h 445"/>
                  <a:gd name="T66" fmla="*/ 828 w 2207"/>
                  <a:gd name="T67" fmla="*/ 15 h 445"/>
                  <a:gd name="T68" fmla="*/ 936 w 2207"/>
                  <a:gd name="T69" fmla="*/ 5 h 445"/>
                  <a:gd name="T70" fmla="*/ 1047 w 2207"/>
                  <a:gd name="T71" fmla="*/ 0 h 445"/>
                  <a:gd name="T72" fmla="*/ 1161 w 2207"/>
                  <a:gd name="T73" fmla="*/ 0 h 445"/>
                  <a:gd name="T74" fmla="*/ 1272 w 2207"/>
                  <a:gd name="T75" fmla="*/ 5 h 445"/>
                  <a:gd name="T76" fmla="*/ 1380 w 2207"/>
                  <a:gd name="T77" fmla="*/ 15 h 445"/>
                  <a:gd name="T78" fmla="*/ 1484 w 2207"/>
                  <a:gd name="T79" fmla="*/ 27 h 445"/>
                  <a:gd name="T80" fmla="*/ 1582 w 2207"/>
                  <a:gd name="T81" fmla="*/ 43 h 445"/>
                  <a:gd name="T82" fmla="*/ 1676 w 2207"/>
                  <a:gd name="T83" fmla="*/ 61 h 445"/>
                  <a:gd name="T84" fmla="*/ 1764 w 2207"/>
                  <a:gd name="T85" fmla="*/ 81 h 445"/>
                  <a:gd name="T86" fmla="*/ 1846 w 2207"/>
                  <a:gd name="T87" fmla="*/ 101 h 445"/>
                  <a:gd name="T88" fmla="*/ 1956 w 2207"/>
                  <a:gd name="T89" fmla="*/ 132 h 445"/>
                  <a:gd name="T90" fmla="*/ 2074 w 2207"/>
                  <a:gd name="T91" fmla="*/ 171 h 445"/>
                  <a:gd name="T92" fmla="*/ 2158 w 2207"/>
                  <a:gd name="T93" fmla="*/ 202 h 445"/>
                  <a:gd name="T94" fmla="*/ 2202 w 2207"/>
                  <a:gd name="T95" fmla="*/ 22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07" h="445">
                    <a:moveTo>
                      <a:pt x="2207" y="222"/>
                    </a:moveTo>
                    <a:lnTo>
                      <a:pt x="2202" y="225"/>
                    </a:lnTo>
                    <a:lnTo>
                      <a:pt x="2185" y="233"/>
                    </a:lnTo>
                    <a:lnTo>
                      <a:pt x="2158" y="243"/>
                    </a:lnTo>
                    <a:lnTo>
                      <a:pt x="2120" y="258"/>
                    </a:lnTo>
                    <a:lnTo>
                      <a:pt x="2074" y="274"/>
                    </a:lnTo>
                    <a:lnTo>
                      <a:pt x="2019" y="293"/>
                    </a:lnTo>
                    <a:lnTo>
                      <a:pt x="1956" y="313"/>
                    </a:lnTo>
                    <a:lnTo>
                      <a:pt x="1885" y="334"/>
                    </a:lnTo>
                    <a:lnTo>
                      <a:pt x="1846" y="345"/>
                    </a:lnTo>
                    <a:lnTo>
                      <a:pt x="1806" y="354"/>
                    </a:lnTo>
                    <a:lnTo>
                      <a:pt x="1764" y="365"/>
                    </a:lnTo>
                    <a:lnTo>
                      <a:pt x="1721" y="375"/>
                    </a:lnTo>
                    <a:lnTo>
                      <a:pt x="1676" y="384"/>
                    </a:lnTo>
                    <a:lnTo>
                      <a:pt x="1630" y="394"/>
                    </a:lnTo>
                    <a:lnTo>
                      <a:pt x="1582" y="402"/>
                    </a:lnTo>
                    <a:lnTo>
                      <a:pt x="1534" y="411"/>
                    </a:lnTo>
                    <a:lnTo>
                      <a:pt x="1484" y="418"/>
                    </a:lnTo>
                    <a:lnTo>
                      <a:pt x="1432" y="424"/>
                    </a:lnTo>
                    <a:lnTo>
                      <a:pt x="1380" y="431"/>
                    </a:lnTo>
                    <a:lnTo>
                      <a:pt x="1326" y="436"/>
                    </a:lnTo>
                    <a:lnTo>
                      <a:pt x="1272" y="440"/>
                    </a:lnTo>
                    <a:lnTo>
                      <a:pt x="1217" y="443"/>
                    </a:lnTo>
                    <a:lnTo>
                      <a:pt x="1161" y="444"/>
                    </a:lnTo>
                    <a:lnTo>
                      <a:pt x="1103" y="445"/>
                    </a:lnTo>
                    <a:lnTo>
                      <a:pt x="1047" y="444"/>
                    </a:lnTo>
                    <a:lnTo>
                      <a:pt x="991" y="443"/>
                    </a:lnTo>
                    <a:lnTo>
                      <a:pt x="936" y="440"/>
                    </a:lnTo>
                    <a:lnTo>
                      <a:pt x="881" y="436"/>
                    </a:lnTo>
                    <a:lnTo>
                      <a:pt x="828" y="431"/>
                    </a:lnTo>
                    <a:lnTo>
                      <a:pt x="776" y="424"/>
                    </a:lnTo>
                    <a:lnTo>
                      <a:pt x="724" y="418"/>
                    </a:lnTo>
                    <a:lnTo>
                      <a:pt x="674" y="411"/>
                    </a:lnTo>
                    <a:lnTo>
                      <a:pt x="625" y="402"/>
                    </a:lnTo>
                    <a:lnTo>
                      <a:pt x="578" y="394"/>
                    </a:lnTo>
                    <a:lnTo>
                      <a:pt x="532" y="384"/>
                    </a:lnTo>
                    <a:lnTo>
                      <a:pt x="487" y="375"/>
                    </a:lnTo>
                    <a:lnTo>
                      <a:pt x="444" y="365"/>
                    </a:lnTo>
                    <a:lnTo>
                      <a:pt x="402" y="354"/>
                    </a:lnTo>
                    <a:lnTo>
                      <a:pt x="362" y="345"/>
                    </a:lnTo>
                    <a:lnTo>
                      <a:pt x="323" y="334"/>
                    </a:lnTo>
                    <a:lnTo>
                      <a:pt x="252" y="313"/>
                    </a:lnTo>
                    <a:lnTo>
                      <a:pt x="188" y="293"/>
                    </a:lnTo>
                    <a:lnTo>
                      <a:pt x="134" y="274"/>
                    </a:lnTo>
                    <a:lnTo>
                      <a:pt x="87" y="258"/>
                    </a:lnTo>
                    <a:lnTo>
                      <a:pt x="50" y="243"/>
                    </a:lnTo>
                    <a:lnTo>
                      <a:pt x="23" y="233"/>
                    </a:lnTo>
                    <a:lnTo>
                      <a:pt x="6" y="225"/>
                    </a:lnTo>
                    <a:lnTo>
                      <a:pt x="0" y="222"/>
                    </a:lnTo>
                    <a:lnTo>
                      <a:pt x="6" y="220"/>
                    </a:lnTo>
                    <a:lnTo>
                      <a:pt x="23" y="213"/>
                    </a:lnTo>
                    <a:lnTo>
                      <a:pt x="50" y="202"/>
                    </a:lnTo>
                    <a:lnTo>
                      <a:pt x="87" y="188"/>
                    </a:lnTo>
                    <a:lnTo>
                      <a:pt x="134" y="171"/>
                    </a:lnTo>
                    <a:lnTo>
                      <a:pt x="188" y="152"/>
                    </a:lnTo>
                    <a:lnTo>
                      <a:pt x="252" y="132"/>
                    </a:lnTo>
                    <a:lnTo>
                      <a:pt x="323" y="111"/>
                    </a:lnTo>
                    <a:lnTo>
                      <a:pt x="362" y="101"/>
                    </a:lnTo>
                    <a:lnTo>
                      <a:pt x="402" y="90"/>
                    </a:lnTo>
                    <a:lnTo>
                      <a:pt x="444" y="81"/>
                    </a:lnTo>
                    <a:lnTo>
                      <a:pt x="487" y="70"/>
                    </a:lnTo>
                    <a:lnTo>
                      <a:pt x="532" y="61"/>
                    </a:lnTo>
                    <a:lnTo>
                      <a:pt x="578" y="51"/>
                    </a:lnTo>
                    <a:lnTo>
                      <a:pt x="625" y="43"/>
                    </a:lnTo>
                    <a:lnTo>
                      <a:pt x="674" y="35"/>
                    </a:lnTo>
                    <a:lnTo>
                      <a:pt x="724" y="27"/>
                    </a:lnTo>
                    <a:lnTo>
                      <a:pt x="776" y="20"/>
                    </a:lnTo>
                    <a:lnTo>
                      <a:pt x="828" y="15"/>
                    </a:lnTo>
                    <a:lnTo>
                      <a:pt x="881" y="9"/>
                    </a:lnTo>
                    <a:lnTo>
                      <a:pt x="936" y="5"/>
                    </a:lnTo>
                    <a:lnTo>
                      <a:pt x="991" y="2"/>
                    </a:lnTo>
                    <a:lnTo>
                      <a:pt x="1047" y="0"/>
                    </a:lnTo>
                    <a:lnTo>
                      <a:pt x="1103" y="0"/>
                    </a:lnTo>
                    <a:lnTo>
                      <a:pt x="1161" y="0"/>
                    </a:lnTo>
                    <a:lnTo>
                      <a:pt x="1217" y="2"/>
                    </a:lnTo>
                    <a:lnTo>
                      <a:pt x="1272" y="5"/>
                    </a:lnTo>
                    <a:lnTo>
                      <a:pt x="1326" y="9"/>
                    </a:lnTo>
                    <a:lnTo>
                      <a:pt x="1380" y="15"/>
                    </a:lnTo>
                    <a:lnTo>
                      <a:pt x="1432" y="20"/>
                    </a:lnTo>
                    <a:lnTo>
                      <a:pt x="1484" y="27"/>
                    </a:lnTo>
                    <a:lnTo>
                      <a:pt x="1534" y="35"/>
                    </a:lnTo>
                    <a:lnTo>
                      <a:pt x="1582" y="43"/>
                    </a:lnTo>
                    <a:lnTo>
                      <a:pt x="1630" y="51"/>
                    </a:lnTo>
                    <a:lnTo>
                      <a:pt x="1676" y="61"/>
                    </a:lnTo>
                    <a:lnTo>
                      <a:pt x="1721" y="70"/>
                    </a:lnTo>
                    <a:lnTo>
                      <a:pt x="1764" y="81"/>
                    </a:lnTo>
                    <a:lnTo>
                      <a:pt x="1806" y="90"/>
                    </a:lnTo>
                    <a:lnTo>
                      <a:pt x="1846" y="101"/>
                    </a:lnTo>
                    <a:lnTo>
                      <a:pt x="1885" y="111"/>
                    </a:lnTo>
                    <a:lnTo>
                      <a:pt x="1956" y="132"/>
                    </a:lnTo>
                    <a:lnTo>
                      <a:pt x="2019" y="152"/>
                    </a:lnTo>
                    <a:lnTo>
                      <a:pt x="2074" y="171"/>
                    </a:lnTo>
                    <a:lnTo>
                      <a:pt x="2120" y="188"/>
                    </a:lnTo>
                    <a:lnTo>
                      <a:pt x="2158" y="202"/>
                    </a:lnTo>
                    <a:lnTo>
                      <a:pt x="2185" y="213"/>
                    </a:lnTo>
                    <a:lnTo>
                      <a:pt x="2202" y="220"/>
                    </a:lnTo>
                    <a:lnTo>
                      <a:pt x="2207" y="222"/>
                    </a:lnTo>
                    <a:close/>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100" b="1" dirty="0"/>
              </a:p>
            </p:txBody>
          </p:sp>
          <p:sp>
            <p:nvSpPr>
              <p:cNvPr id="25" name="Freeform 10">
                <a:extLst>
                  <a:ext uri="{FF2B5EF4-FFF2-40B4-BE49-F238E27FC236}">
                    <a16:creationId xmlns:a16="http://schemas.microsoft.com/office/drawing/2014/main" id="{B3571077-D9D3-2808-B8F9-AFA14DCD6016}"/>
                  </a:ext>
                </a:extLst>
              </p:cNvPr>
              <p:cNvSpPr>
                <a:spLocks/>
              </p:cNvSpPr>
              <p:nvPr/>
            </p:nvSpPr>
            <p:spPr bwMode="auto">
              <a:xfrm>
                <a:off x="5739455" y="5321106"/>
                <a:ext cx="713089" cy="735051"/>
              </a:xfrm>
              <a:custGeom>
                <a:avLst/>
                <a:gdLst>
                  <a:gd name="T0" fmla="*/ 1103 w 2207"/>
                  <a:gd name="T1" fmla="*/ 223 h 2275"/>
                  <a:gd name="T2" fmla="*/ 1047 w 2207"/>
                  <a:gd name="T3" fmla="*/ 222 h 2275"/>
                  <a:gd name="T4" fmla="*/ 991 w 2207"/>
                  <a:gd name="T5" fmla="*/ 221 h 2275"/>
                  <a:gd name="T6" fmla="*/ 936 w 2207"/>
                  <a:gd name="T7" fmla="*/ 218 h 2275"/>
                  <a:gd name="T8" fmla="*/ 881 w 2207"/>
                  <a:gd name="T9" fmla="*/ 214 h 2275"/>
                  <a:gd name="T10" fmla="*/ 828 w 2207"/>
                  <a:gd name="T11" fmla="*/ 209 h 2275"/>
                  <a:gd name="T12" fmla="*/ 776 w 2207"/>
                  <a:gd name="T13" fmla="*/ 202 h 2275"/>
                  <a:gd name="T14" fmla="*/ 724 w 2207"/>
                  <a:gd name="T15" fmla="*/ 196 h 2275"/>
                  <a:gd name="T16" fmla="*/ 674 w 2207"/>
                  <a:gd name="T17" fmla="*/ 189 h 2275"/>
                  <a:gd name="T18" fmla="*/ 625 w 2207"/>
                  <a:gd name="T19" fmla="*/ 180 h 2275"/>
                  <a:gd name="T20" fmla="*/ 578 w 2207"/>
                  <a:gd name="T21" fmla="*/ 172 h 2275"/>
                  <a:gd name="T22" fmla="*/ 532 w 2207"/>
                  <a:gd name="T23" fmla="*/ 162 h 2275"/>
                  <a:gd name="T24" fmla="*/ 487 w 2207"/>
                  <a:gd name="T25" fmla="*/ 153 h 2275"/>
                  <a:gd name="T26" fmla="*/ 444 w 2207"/>
                  <a:gd name="T27" fmla="*/ 143 h 2275"/>
                  <a:gd name="T28" fmla="*/ 402 w 2207"/>
                  <a:gd name="T29" fmla="*/ 132 h 2275"/>
                  <a:gd name="T30" fmla="*/ 362 w 2207"/>
                  <a:gd name="T31" fmla="*/ 123 h 2275"/>
                  <a:gd name="T32" fmla="*/ 323 w 2207"/>
                  <a:gd name="T33" fmla="*/ 112 h 2275"/>
                  <a:gd name="T34" fmla="*/ 252 w 2207"/>
                  <a:gd name="T35" fmla="*/ 91 h 2275"/>
                  <a:gd name="T36" fmla="*/ 188 w 2207"/>
                  <a:gd name="T37" fmla="*/ 71 h 2275"/>
                  <a:gd name="T38" fmla="*/ 134 w 2207"/>
                  <a:gd name="T39" fmla="*/ 52 h 2275"/>
                  <a:gd name="T40" fmla="*/ 87 w 2207"/>
                  <a:gd name="T41" fmla="*/ 36 h 2275"/>
                  <a:gd name="T42" fmla="*/ 50 w 2207"/>
                  <a:gd name="T43" fmla="*/ 21 h 2275"/>
                  <a:gd name="T44" fmla="*/ 23 w 2207"/>
                  <a:gd name="T45" fmla="*/ 11 h 2275"/>
                  <a:gd name="T46" fmla="*/ 6 w 2207"/>
                  <a:gd name="T47" fmla="*/ 3 h 2275"/>
                  <a:gd name="T48" fmla="*/ 0 w 2207"/>
                  <a:gd name="T49" fmla="*/ 0 h 2275"/>
                  <a:gd name="T50" fmla="*/ 1103 w 2207"/>
                  <a:gd name="T51" fmla="*/ 2275 h 2275"/>
                  <a:gd name="T52" fmla="*/ 2207 w 2207"/>
                  <a:gd name="T53" fmla="*/ 0 h 2275"/>
                  <a:gd name="T54" fmla="*/ 2202 w 2207"/>
                  <a:gd name="T55" fmla="*/ 3 h 2275"/>
                  <a:gd name="T56" fmla="*/ 2185 w 2207"/>
                  <a:gd name="T57" fmla="*/ 11 h 2275"/>
                  <a:gd name="T58" fmla="*/ 2158 w 2207"/>
                  <a:gd name="T59" fmla="*/ 21 h 2275"/>
                  <a:gd name="T60" fmla="*/ 2120 w 2207"/>
                  <a:gd name="T61" fmla="*/ 36 h 2275"/>
                  <a:gd name="T62" fmla="*/ 2074 w 2207"/>
                  <a:gd name="T63" fmla="*/ 52 h 2275"/>
                  <a:gd name="T64" fmla="*/ 2019 w 2207"/>
                  <a:gd name="T65" fmla="*/ 71 h 2275"/>
                  <a:gd name="T66" fmla="*/ 1956 w 2207"/>
                  <a:gd name="T67" fmla="*/ 91 h 2275"/>
                  <a:gd name="T68" fmla="*/ 1885 w 2207"/>
                  <a:gd name="T69" fmla="*/ 112 h 2275"/>
                  <a:gd name="T70" fmla="*/ 1846 w 2207"/>
                  <a:gd name="T71" fmla="*/ 123 h 2275"/>
                  <a:gd name="T72" fmla="*/ 1806 w 2207"/>
                  <a:gd name="T73" fmla="*/ 132 h 2275"/>
                  <a:gd name="T74" fmla="*/ 1764 w 2207"/>
                  <a:gd name="T75" fmla="*/ 143 h 2275"/>
                  <a:gd name="T76" fmla="*/ 1721 w 2207"/>
                  <a:gd name="T77" fmla="*/ 153 h 2275"/>
                  <a:gd name="T78" fmla="*/ 1676 w 2207"/>
                  <a:gd name="T79" fmla="*/ 162 h 2275"/>
                  <a:gd name="T80" fmla="*/ 1630 w 2207"/>
                  <a:gd name="T81" fmla="*/ 172 h 2275"/>
                  <a:gd name="T82" fmla="*/ 1582 w 2207"/>
                  <a:gd name="T83" fmla="*/ 180 h 2275"/>
                  <a:gd name="T84" fmla="*/ 1534 w 2207"/>
                  <a:gd name="T85" fmla="*/ 189 h 2275"/>
                  <a:gd name="T86" fmla="*/ 1484 w 2207"/>
                  <a:gd name="T87" fmla="*/ 196 h 2275"/>
                  <a:gd name="T88" fmla="*/ 1432 w 2207"/>
                  <a:gd name="T89" fmla="*/ 202 h 2275"/>
                  <a:gd name="T90" fmla="*/ 1380 w 2207"/>
                  <a:gd name="T91" fmla="*/ 209 h 2275"/>
                  <a:gd name="T92" fmla="*/ 1326 w 2207"/>
                  <a:gd name="T93" fmla="*/ 214 h 2275"/>
                  <a:gd name="T94" fmla="*/ 1272 w 2207"/>
                  <a:gd name="T95" fmla="*/ 218 h 2275"/>
                  <a:gd name="T96" fmla="*/ 1217 w 2207"/>
                  <a:gd name="T97" fmla="*/ 221 h 2275"/>
                  <a:gd name="T98" fmla="*/ 1161 w 2207"/>
                  <a:gd name="T99" fmla="*/ 222 h 2275"/>
                  <a:gd name="T100" fmla="*/ 1103 w 2207"/>
                  <a:gd name="T101" fmla="*/ 223 h 2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07" h="2275">
                    <a:moveTo>
                      <a:pt x="1103" y="223"/>
                    </a:moveTo>
                    <a:lnTo>
                      <a:pt x="1047" y="222"/>
                    </a:lnTo>
                    <a:lnTo>
                      <a:pt x="991" y="221"/>
                    </a:lnTo>
                    <a:lnTo>
                      <a:pt x="936" y="218"/>
                    </a:lnTo>
                    <a:lnTo>
                      <a:pt x="881" y="214"/>
                    </a:lnTo>
                    <a:lnTo>
                      <a:pt x="828" y="209"/>
                    </a:lnTo>
                    <a:lnTo>
                      <a:pt x="776" y="202"/>
                    </a:lnTo>
                    <a:lnTo>
                      <a:pt x="724" y="196"/>
                    </a:lnTo>
                    <a:lnTo>
                      <a:pt x="674" y="189"/>
                    </a:lnTo>
                    <a:lnTo>
                      <a:pt x="625" y="180"/>
                    </a:lnTo>
                    <a:lnTo>
                      <a:pt x="578" y="172"/>
                    </a:lnTo>
                    <a:lnTo>
                      <a:pt x="532" y="162"/>
                    </a:lnTo>
                    <a:lnTo>
                      <a:pt x="487" y="153"/>
                    </a:lnTo>
                    <a:lnTo>
                      <a:pt x="444" y="143"/>
                    </a:lnTo>
                    <a:lnTo>
                      <a:pt x="402" y="132"/>
                    </a:lnTo>
                    <a:lnTo>
                      <a:pt x="362" y="123"/>
                    </a:lnTo>
                    <a:lnTo>
                      <a:pt x="323" y="112"/>
                    </a:lnTo>
                    <a:lnTo>
                      <a:pt x="252" y="91"/>
                    </a:lnTo>
                    <a:lnTo>
                      <a:pt x="188" y="71"/>
                    </a:lnTo>
                    <a:lnTo>
                      <a:pt x="134" y="52"/>
                    </a:lnTo>
                    <a:lnTo>
                      <a:pt x="87" y="36"/>
                    </a:lnTo>
                    <a:lnTo>
                      <a:pt x="50" y="21"/>
                    </a:lnTo>
                    <a:lnTo>
                      <a:pt x="23" y="11"/>
                    </a:lnTo>
                    <a:lnTo>
                      <a:pt x="6" y="3"/>
                    </a:lnTo>
                    <a:lnTo>
                      <a:pt x="0" y="0"/>
                    </a:lnTo>
                    <a:lnTo>
                      <a:pt x="1103" y="2275"/>
                    </a:lnTo>
                    <a:lnTo>
                      <a:pt x="2207" y="0"/>
                    </a:lnTo>
                    <a:lnTo>
                      <a:pt x="2202" y="3"/>
                    </a:lnTo>
                    <a:lnTo>
                      <a:pt x="2185" y="11"/>
                    </a:lnTo>
                    <a:lnTo>
                      <a:pt x="2158" y="21"/>
                    </a:lnTo>
                    <a:lnTo>
                      <a:pt x="2120" y="36"/>
                    </a:lnTo>
                    <a:lnTo>
                      <a:pt x="2074" y="52"/>
                    </a:lnTo>
                    <a:lnTo>
                      <a:pt x="2019" y="71"/>
                    </a:lnTo>
                    <a:lnTo>
                      <a:pt x="1956" y="91"/>
                    </a:lnTo>
                    <a:lnTo>
                      <a:pt x="1885" y="112"/>
                    </a:lnTo>
                    <a:lnTo>
                      <a:pt x="1846" y="123"/>
                    </a:lnTo>
                    <a:lnTo>
                      <a:pt x="1806" y="132"/>
                    </a:lnTo>
                    <a:lnTo>
                      <a:pt x="1764" y="143"/>
                    </a:lnTo>
                    <a:lnTo>
                      <a:pt x="1721" y="153"/>
                    </a:lnTo>
                    <a:lnTo>
                      <a:pt x="1676" y="162"/>
                    </a:lnTo>
                    <a:lnTo>
                      <a:pt x="1630" y="172"/>
                    </a:lnTo>
                    <a:lnTo>
                      <a:pt x="1582" y="180"/>
                    </a:lnTo>
                    <a:lnTo>
                      <a:pt x="1534" y="189"/>
                    </a:lnTo>
                    <a:lnTo>
                      <a:pt x="1484" y="196"/>
                    </a:lnTo>
                    <a:lnTo>
                      <a:pt x="1432" y="202"/>
                    </a:lnTo>
                    <a:lnTo>
                      <a:pt x="1380" y="209"/>
                    </a:lnTo>
                    <a:lnTo>
                      <a:pt x="1326" y="214"/>
                    </a:lnTo>
                    <a:lnTo>
                      <a:pt x="1272" y="218"/>
                    </a:lnTo>
                    <a:lnTo>
                      <a:pt x="1217" y="221"/>
                    </a:lnTo>
                    <a:lnTo>
                      <a:pt x="1161" y="222"/>
                    </a:lnTo>
                    <a:lnTo>
                      <a:pt x="1103" y="223"/>
                    </a:lnTo>
                    <a:close/>
                  </a:path>
                </a:pathLst>
              </a:custGeom>
              <a:solidFill>
                <a:schemeClr val="accent6"/>
              </a:solidFill>
              <a:ln>
                <a:noFill/>
              </a:ln>
              <a:effectLst>
                <a:outerShdw blurRad="508000" dist="38100" dir="2700000" sx="103000" sy="103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lt1"/>
                  </a:solidFill>
                </a:endParaRPr>
              </a:p>
            </p:txBody>
          </p:sp>
        </p:grpSp>
        <p:grpSp>
          <p:nvGrpSpPr>
            <p:cNvPr id="14" name="Group 13">
              <a:extLst>
                <a:ext uri="{FF2B5EF4-FFF2-40B4-BE49-F238E27FC236}">
                  <a16:creationId xmlns:a16="http://schemas.microsoft.com/office/drawing/2014/main" id="{F5AE3DDB-C141-AE8C-3AAC-985BF1E30974}"/>
                </a:ext>
              </a:extLst>
            </p:cNvPr>
            <p:cNvGrpSpPr/>
            <p:nvPr/>
          </p:nvGrpSpPr>
          <p:grpSpPr>
            <a:xfrm>
              <a:off x="5306047" y="3881528"/>
              <a:ext cx="1579906" cy="958538"/>
              <a:chOff x="5305401" y="4313479"/>
              <a:chExt cx="1579906" cy="958538"/>
            </a:xfrm>
          </p:grpSpPr>
          <p:sp>
            <p:nvSpPr>
              <p:cNvPr id="22" name="Freeform 6">
                <a:extLst>
                  <a:ext uri="{FF2B5EF4-FFF2-40B4-BE49-F238E27FC236}">
                    <a16:creationId xmlns:a16="http://schemas.microsoft.com/office/drawing/2014/main" id="{AA8A1BA3-DC63-607B-F0B6-837423E7C0C1}"/>
                  </a:ext>
                </a:extLst>
              </p:cNvPr>
              <p:cNvSpPr>
                <a:spLocks/>
              </p:cNvSpPr>
              <p:nvPr/>
            </p:nvSpPr>
            <p:spPr bwMode="auto">
              <a:xfrm>
                <a:off x="5305401" y="4428453"/>
                <a:ext cx="1579906" cy="843564"/>
              </a:xfrm>
              <a:custGeom>
                <a:avLst/>
                <a:gdLst>
                  <a:gd name="T0" fmla="*/ 2321 w 4893"/>
                  <a:gd name="T1" fmla="*/ 353 h 2612"/>
                  <a:gd name="T2" fmla="*/ 2075 w 4893"/>
                  <a:gd name="T3" fmla="*/ 346 h 2612"/>
                  <a:gd name="T4" fmla="*/ 1835 w 4893"/>
                  <a:gd name="T5" fmla="*/ 331 h 2612"/>
                  <a:gd name="T6" fmla="*/ 1605 w 4893"/>
                  <a:gd name="T7" fmla="*/ 311 h 2612"/>
                  <a:gd name="T8" fmla="*/ 1386 w 4893"/>
                  <a:gd name="T9" fmla="*/ 286 h 2612"/>
                  <a:gd name="T10" fmla="*/ 1178 w 4893"/>
                  <a:gd name="T11" fmla="*/ 258 h 2612"/>
                  <a:gd name="T12" fmla="*/ 982 w 4893"/>
                  <a:gd name="T13" fmla="*/ 226 h 2612"/>
                  <a:gd name="T14" fmla="*/ 801 w 4893"/>
                  <a:gd name="T15" fmla="*/ 194 h 2612"/>
                  <a:gd name="T16" fmla="*/ 636 w 4893"/>
                  <a:gd name="T17" fmla="*/ 160 h 2612"/>
                  <a:gd name="T18" fmla="*/ 486 w 4893"/>
                  <a:gd name="T19" fmla="*/ 128 h 2612"/>
                  <a:gd name="T20" fmla="*/ 295 w 4893"/>
                  <a:gd name="T21" fmla="*/ 82 h 2612"/>
                  <a:gd name="T22" fmla="*/ 110 w 4893"/>
                  <a:gd name="T23" fmla="*/ 32 h 2612"/>
                  <a:gd name="T24" fmla="*/ 13 w 4893"/>
                  <a:gd name="T25" fmla="*/ 3 h 2612"/>
                  <a:gd name="T26" fmla="*/ 1104 w 4893"/>
                  <a:gd name="T27" fmla="*/ 2274 h 2612"/>
                  <a:gd name="T28" fmla="*/ 1131 w 4893"/>
                  <a:gd name="T29" fmla="*/ 2289 h 2612"/>
                  <a:gd name="T30" fmla="*/ 1210 w 4893"/>
                  <a:gd name="T31" fmla="*/ 2327 h 2612"/>
                  <a:gd name="T32" fmla="*/ 1333 w 4893"/>
                  <a:gd name="T33" fmla="*/ 2381 h 2612"/>
                  <a:gd name="T34" fmla="*/ 1411 w 4893"/>
                  <a:gd name="T35" fmla="*/ 2412 h 2612"/>
                  <a:gd name="T36" fmla="*/ 1498 w 4893"/>
                  <a:gd name="T37" fmla="*/ 2444 h 2612"/>
                  <a:gd name="T38" fmla="*/ 1593 w 4893"/>
                  <a:gd name="T39" fmla="*/ 2475 h 2612"/>
                  <a:gd name="T40" fmla="*/ 1696 w 4893"/>
                  <a:gd name="T41" fmla="*/ 2505 h 2612"/>
                  <a:gd name="T42" fmla="*/ 1807 w 4893"/>
                  <a:gd name="T43" fmla="*/ 2534 h 2612"/>
                  <a:gd name="T44" fmla="*/ 1924 w 4893"/>
                  <a:gd name="T45" fmla="*/ 2560 h 2612"/>
                  <a:gd name="T46" fmla="*/ 2047 w 4893"/>
                  <a:gd name="T47" fmla="*/ 2581 h 2612"/>
                  <a:gd name="T48" fmla="*/ 2176 w 4893"/>
                  <a:gd name="T49" fmla="*/ 2597 h 2612"/>
                  <a:gd name="T50" fmla="*/ 2309 w 4893"/>
                  <a:gd name="T51" fmla="*/ 2608 h 2612"/>
                  <a:gd name="T52" fmla="*/ 2446 w 4893"/>
                  <a:gd name="T53" fmla="*/ 2612 h 2612"/>
                  <a:gd name="T54" fmla="*/ 2584 w 4893"/>
                  <a:gd name="T55" fmla="*/ 2608 h 2612"/>
                  <a:gd name="T56" fmla="*/ 2718 w 4893"/>
                  <a:gd name="T57" fmla="*/ 2597 h 2612"/>
                  <a:gd name="T58" fmla="*/ 2846 w 4893"/>
                  <a:gd name="T59" fmla="*/ 2581 h 2612"/>
                  <a:gd name="T60" fmla="*/ 2969 w 4893"/>
                  <a:gd name="T61" fmla="*/ 2560 h 2612"/>
                  <a:gd name="T62" fmla="*/ 3086 w 4893"/>
                  <a:gd name="T63" fmla="*/ 2534 h 2612"/>
                  <a:gd name="T64" fmla="*/ 3197 w 4893"/>
                  <a:gd name="T65" fmla="*/ 2505 h 2612"/>
                  <a:gd name="T66" fmla="*/ 3301 w 4893"/>
                  <a:gd name="T67" fmla="*/ 2475 h 2612"/>
                  <a:gd name="T68" fmla="*/ 3396 w 4893"/>
                  <a:gd name="T69" fmla="*/ 2444 h 2612"/>
                  <a:gd name="T70" fmla="*/ 3483 w 4893"/>
                  <a:gd name="T71" fmla="*/ 2412 h 2612"/>
                  <a:gd name="T72" fmla="*/ 3561 w 4893"/>
                  <a:gd name="T73" fmla="*/ 2381 h 2612"/>
                  <a:gd name="T74" fmla="*/ 3684 w 4893"/>
                  <a:gd name="T75" fmla="*/ 2327 h 2612"/>
                  <a:gd name="T76" fmla="*/ 3762 w 4893"/>
                  <a:gd name="T77" fmla="*/ 2289 h 2612"/>
                  <a:gd name="T78" fmla="*/ 3789 w 4893"/>
                  <a:gd name="T79" fmla="*/ 2274 h 2612"/>
                  <a:gd name="T80" fmla="*/ 4880 w 4893"/>
                  <a:gd name="T81" fmla="*/ 3 h 2612"/>
                  <a:gd name="T82" fmla="*/ 4783 w 4893"/>
                  <a:gd name="T83" fmla="*/ 32 h 2612"/>
                  <a:gd name="T84" fmla="*/ 4599 w 4893"/>
                  <a:gd name="T85" fmla="*/ 82 h 2612"/>
                  <a:gd name="T86" fmla="*/ 4407 w 4893"/>
                  <a:gd name="T87" fmla="*/ 128 h 2612"/>
                  <a:gd name="T88" fmla="*/ 4258 w 4893"/>
                  <a:gd name="T89" fmla="*/ 160 h 2612"/>
                  <a:gd name="T90" fmla="*/ 4092 w 4893"/>
                  <a:gd name="T91" fmla="*/ 194 h 2612"/>
                  <a:gd name="T92" fmla="*/ 3910 w 4893"/>
                  <a:gd name="T93" fmla="*/ 226 h 2612"/>
                  <a:gd name="T94" fmla="*/ 3716 w 4893"/>
                  <a:gd name="T95" fmla="*/ 258 h 2612"/>
                  <a:gd name="T96" fmla="*/ 3507 w 4893"/>
                  <a:gd name="T97" fmla="*/ 286 h 2612"/>
                  <a:gd name="T98" fmla="*/ 3288 w 4893"/>
                  <a:gd name="T99" fmla="*/ 311 h 2612"/>
                  <a:gd name="T100" fmla="*/ 3058 w 4893"/>
                  <a:gd name="T101" fmla="*/ 331 h 2612"/>
                  <a:gd name="T102" fmla="*/ 2819 w 4893"/>
                  <a:gd name="T103" fmla="*/ 346 h 2612"/>
                  <a:gd name="T104" fmla="*/ 2573 w 4893"/>
                  <a:gd name="T105" fmla="*/ 353 h 2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93" h="2612">
                    <a:moveTo>
                      <a:pt x="2446" y="354"/>
                    </a:moveTo>
                    <a:lnTo>
                      <a:pt x="2321" y="353"/>
                    </a:lnTo>
                    <a:lnTo>
                      <a:pt x="2196" y="350"/>
                    </a:lnTo>
                    <a:lnTo>
                      <a:pt x="2075" y="346"/>
                    </a:lnTo>
                    <a:lnTo>
                      <a:pt x="1953" y="339"/>
                    </a:lnTo>
                    <a:lnTo>
                      <a:pt x="1835" y="331"/>
                    </a:lnTo>
                    <a:lnTo>
                      <a:pt x="1720" y="322"/>
                    </a:lnTo>
                    <a:lnTo>
                      <a:pt x="1605" y="311"/>
                    </a:lnTo>
                    <a:lnTo>
                      <a:pt x="1494" y="298"/>
                    </a:lnTo>
                    <a:lnTo>
                      <a:pt x="1386" y="286"/>
                    </a:lnTo>
                    <a:lnTo>
                      <a:pt x="1281" y="272"/>
                    </a:lnTo>
                    <a:lnTo>
                      <a:pt x="1178" y="258"/>
                    </a:lnTo>
                    <a:lnTo>
                      <a:pt x="1079" y="242"/>
                    </a:lnTo>
                    <a:lnTo>
                      <a:pt x="982" y="226"/>
                    </a:lnTo>
                    <a:lnTo>
                      <a:pt x="890" y="209"/>
                    </a:lnTo>
                    <a:lnTo>
                      <a:pt x="801" y="194"/>
                    </a:lnTo>
                    <a:lnTo>
                      <a:pt x="716" y="177"/>
                    </a:lnTo>
                    <a:lnTo>
                      <a:pt x="636" y="160"/>
                    </a:lnTo>
                    <a:lnTo>
                      <a:pt x="559" y="143"/>
                    </a:lnTo>
                    <a:lnTo>
                      <a:pt x="486" y="128"/>
                    </a:lnTo>
                    <a:lnTo>
                      <a:pt x="418" y="112"/>
                    </a:lnTo>
                    <a:lnTo>
                      <a:pt x="295" y="82"/>
                    </a:lnTo>
                    <a:lnTo>
                      <a:pt x="193" y="56"/>
                    </a:lnTo>
                    <a:lnTo>
                      <a:pt x="110" y="32"/>
                    </a:lnTo>
                    <a:lnTo>
                      <a:pt x="50" y="15"/>
                    </a:lnTo>
                    <a:lnTo>
                      <a:pt x="13" y="3"/>
                    </a:lnTo>
                    <a:lnTo>
                      <a:pt x="0" y="0"/>
                    </a:lnTo>
                    <a:lnTo>
                      <a:pt x="1104" y="2274"/>
                    </a:lnTo>
                    <a:lnTo>
                      <a:pt x="1111" y="2278"/>
                    </a:lnTo>
                    <a:lnTo>
                      <a:pt x="1131" y="2289"/>
                    </a:lnTo>
                    <a:lnTo>
                      <a:pt x="1165" y="2305"/>
                    </a:lnTo>
                    <a:lnTo>
                      <a:pt x="1210" y="2327"/>
                    </a:lnTo>
                    <a:lnTo>
                      <a:pt x="1266" y="2352"/>
                    </a:lnTo>
                    <a:lnTo>
                      <a:pt x="1333" y="2381"/>
                    </a:lnTo>
                    <a:lnTo>
                      <a:pt x="1371" y="2396"/>
                    </a:lnTo>
                    <a:lnTo>
                      <a:pt x="1411" y="2412"/>
                    </a:lnTo>
                    <a:lnTo>
                      <a:pt x="1453" y="2427"/>
                    </a:lnTo>
                    <a:lnTo>
                      <a:pt x="1498" y="2444"/>
                    </a:lnTo>
                    <a:lnTo>
                      <a:pt x="1544" y="2459"/>
                    </a:lnTo>
                    <a:lnTo>
                      <a:pt x="1593" y="2475"/>
                    </a:lnTo>
                    <a:lnTo>
                      <a:pt x="1643" y="2490"/>
                    </a:lnTo>
                    <a:lnTo>
                      <a:pt x="1696" y="2505"/>
                    </a:lnTo>
                    <a:lnTo>
                      <a:pt x="1750" y="2520"/>
                    </a:lnTo>
                    <a:lnTo>
                      <a:pt x="1807" y="2534"/>
                    </a:lnTo>
                    <a:lnTo>
                      <a:pt x="1864" y="2547"/>
                    </a:lnTo>
                    <a:lnTo>
                      <a:pt x="1924" y="2560"/>
                    </a:lnTo>
                    <a:lnTo>
                      <a:pt x="1985" y="2570"/>
                    </a:lnTo>
                    <a:lnTo>
                      <a:pt x="2047" y="2581"/>
                    </a:lnTo>
                    <a:lnTo>
                      <a:pt x="2111" y="2590"/>
                    </a:lnTo>
                    <a:lnTo>
                      <a:pt x="2176" y="2597"/>
                    </a:lnTo>
                    <a:lnTo>
                      <a:pt x="2242" y="2604"/>
                    </a:lnTo>
                    <a:lnTo>
                      <a:pt x="2309" y="2608"/>
                    </a:lnTo>
                    <a:lnTo>
                      <a:pt x="2377" y="2611"/>
                    </a:lnTo>
                    <a:lnTo>
                      <a:pt x="2446" y="2612"/>
                    </a:lnTo>
                    <a:lnTo>
                      <a:pt x="2516" y="2611"/>
                    </a:lnTo>
                    <a:lnTo>
                      <a:pt x="2584" y="2608"/>
                    </a:lnTo>
                    <a:lnTo>
                      <a:pt x="2652" y="2604"/>
                    </a:lnTo>
                    <a:lnTo>
                      <a:pt x="2718" y="2597"/>
                    </a:lnTo>
                    <a:lnTo>
                      <a:pt x="2783" y="2590"/>
                    </a:lnTo>
                    <a:lnTo>
                      <a:pt x="2846" y="2581"/>
                    </a:lnTo>
                    <a:lnTo>
                      <a:pt x="2908" y="2570"/>
                    </a:lnTo>
                    <a:lnTo>
                      <a:pt x="2969" y="2560"/>
                    </a:lnTo>
                    <a:lnTo>
                      <a:pt x="3029" y="2547"/>
                    </a:lnTo>
                    <a:lnTo>
                      <a:pt x="3086" y="2534"/>
                    </a:lnTo>
                    <a:lnTo>
                      <a:pt x="3143" y="2520"/>
                    </a:lnTo>
                    <a:lnTo>
                      <a:pt x="3197" y="2505"/>
                    </a:lnTo>
                    <a:lnTo>
                      <a:pt x="3250" y="2490"/>
                    </a:lnTo>
                    <a:lnTo>
                      <a:pt x="3301" y="2475"/>
                    </a:lnTo>
                    <a:lnTo>
                      <a:pt x="3349" y="2459"/>
                    </a:lnTo>
                    <a:lnTo>
                      <a:pt x="3396" y="2444"/>
                    </a:lnTo>
                    <a:lnTo>
                      <a:pt x="3440" y="2427"/>
                    </a:lnTo>
                    <a:lnTo>
                      <a:pt x="3483" y="2412"/>
                    </a:lnTo>
                    <a:lnTo>
                      <a:pt x="3523" y="2396"/>
                    </a:lnTo>
                    <a:lnTo>
                      <a:pt x="3561" y="2381"/>
                    </a:lnTo>
                    <a:lnTo>
                      <a:pt x="3628" y="2352"/>
                    </a:lnTo>
                    <a:lnTo>
                      <a:pt x="3684" y="2327"/>
                    </a:lnTo>
                    <a:lnTo>
                      <a:pt x="3729" y="2305"/>
                    </a:lnTo>
                    <a:lnTo>
                      <a:pt x="3762" y="2289"/>
                    </a:lnTo>
                    <a:lnTo>
                      <a:pt x="3783" y="2278"/>
                    </a:lnTo>
                    <a:lnTo>
                      <a:pt x="3789" y="2274"/>
                    </a:lnTo>
                    <a:lnTo>
                      <a:pt x="4893" y="0"/>
                    </a:lnTo>
                    <a:lnTo>
                      <a:pt x="4880" y="3"/>
                    </a:lnTo>
                    <a:lnTo>
                      <a:pt x="4844" y="15"/>
                    </a:lnTo>
                    <a:lnTo>
                      <a:pt x="4783" y="32"/>
                    </a:lnTo>
                    <a:lnTo>
                      <a:pt x="4701" y="56"/>
                    </a:lnTo>
                    <a:lnTo>
                      <a:pt x="4599" y="82"/>
                    </a:lnTo>
                    <a:lnTo>
                      <a:pt x="4476" y="112"/>
                    </a:lnTo>
                    <a:lnTo>
                      <a:pt x="4407" y="128"/>
                    </a:lnTo>
                    <a:lnTo>
                      <a:pt x="4335" y="143"/>
                    </a:lnTo>
                    <a:lnTo>
                      <a:pt x="4258" y="160"/>
                    </a:lnTo>
                    <a:lnTo>
                      <a:pt x="4176" y="177"/>
                    </a:lnTo>
                    <a:lnTo>
                      <a:pt x="4092" y="194"/>
                    </a:lnTo>
                    <a:lnTo>
                      <a:pt x="4003" y="209"/>
                    </a:lnTo>
                    <a:lnTo>
                      <a:pt x="3910" y="226"/>
                    </a:lnTo>
                    <a:lnTo>
                      <a:pt x="3814" y="242"/>
                    </a:lnTo>
                    <a:lnTo>
                      <a:pt x="3716" y="258"/>
                    </a:lnTo>
                    <a:lnTo>
                      <a:pt x="3613" y="272"/>
                    </a:lnTo>
                    <a:lnTo>
                      <a:pt x="3507" y="286"/>
                    </a:lnTo>
                    <a:lnTo>
                      <a:pt x="3399" y="298"/>
                    </a:lnTo>
                    <a:lnTo>
                      <a:pt x="3288" y="311"/>
                    </a:lnTo>
                    <a:lnTo>
                      <a:pt x="3174" y="322"/>
                    </a:lnTo>
                    <a:lnTo>
                      <a:pt x="3058" y="331"/>
                    </a:lnTo>
                    <a:lnTo>
                      <a:pt x="2940" y="339"/>
                    </a:lnTo>
                    <a:lnTo>
                      <a:pt x="2819" y="346"/>
                    </a:lnTo>
                    <a:lnTo>
                      <a:pt x="2697" y="350"/>
                    </a:lnTo>
                    <a:lnTo>
                      <a:pt x="2573" y="353"/>
                    </a:lnTo>
                    <a:lnTo>
                      <a:pt x="2446" y="354"/>
                    </a:lnTo>
                    <a:close/>
                  </a:path>
                </a:pathLst>
              </a:custGeom>
              <a:solidFill>
                <a:schemeClr val="accent5"/>
              </a:solidFill>
              <a:ln>
                <a:noFill/>
              </a:ln>
              <a:effectLst>
                <a:outerShdw blurRad="508000" dist="38100" dir="2700000" sx="103000" sy="103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23" name="Freeform 7">
                <a:extLst>
                  <a:ext uri="{FF2B5EF4-FFF2-40B4-BE49-F238E27FC236}">
                    <a16:creationId xmlns:a16="http://schemas.microsoft.com/office/drawing/2014/main" id="{3FC616F7-B495-5002-9846-2A46CD324513}"/>
                  </a:ext>
                </a:extLst>
              </p:cNvPr>
              <p:cNvSpPr>
                <a:spLocks/>
              </p:cNvSpPr>
              <p:nvPr/>
            </p:nvSpPr>
            <p:spPr bwMode="auto">
              <a:xfrm>
                <a:off x="5305401" y="4313479"/>
                <a:ext cx="1579906" cy="228654"/>
              </a:xfrm>
              <a:custGeom>
                <a:avLst/>
                <a:gdLst>
                  <a:gd name="T0" fmla="*/ 4880 w 4893"/>
                  <a:gd name="T1" fmla="*/ 358 h 709"/>
                  <a:gd name="T2" fmla="*/ 4783 w 4893"/>
                  <a:gd name="T3" fmla="*/ 387 h 709"/>
                  <a:gd name="T4" fmla="*/ 4599 w 4893"/>
                  <a:gd name="T5" fmla="*/ 437 h 709"/>
                  <a:gd name="T6" fmla="*/ 4407 w 4893"/>
                  <a:gd name="T7" fmla="*/ 483 h 709"/>
                  <a:gd name="T8" fmla="*/ 4258 w 4893"/>
                  <a:gd name="T9" fmla="*/ 515 h 709"/>
                  <a:gd name="T10" fmla="*/ 4092 w 4893"/>
                  <a:gd name="T11" fmla="*/ 549 h 709"/>
                  <a:gd name="T12" fmla="*/ 3910 w 4893"/>
                  <a:gd name="T13" fmla="*/ 581 h 709"/>
                  <a:gd name="T14" fmla="*/ 3716 w 4893"/>
                  <a:gd name="T15" fmla="*/ 613 h 709"/>
                  <a:gd name="T16" fmla="*/ 3507 w 4893"/>
                  <a:gd name="T17" fmla="*/ 641 h 709"/>
                  <a:gd name="T18" fmla="*/ 3288 w 4893"/>
                  <a:gd name="T19" fmla="*/ 666 h 709"/>
                  <a:gd name="T20" fmla="*/ 3058 w 4893"/>
                  <a:gd name="T21" fmla="*/ 686 h 709"/>
                  <a:gd name="T22" fmla="*/ 2819 w 4893"/>
                  <a:gd name="T23" fmla="*/ 701 h 709"/>
                  <a:gd name="T24" fmla="*/ 2573 w 4893"/>
                  <a:gd name="T25" fmla="*/ 708 h 709"/>
                  <a:gd name="T26" fmla="*/ 2321 w 4893"/>
                  <a:gd name="T27" fmla="*/ 708 h 709"/>
                  <a:gd name="T28" fmla="*/ 2075 w 4893"/>
                  <a:gd name="T29" fmla="*/ 701 h 709"/>
                  <a:gd name="T30" fmla="*/ 1835 w 4893"/>
                  <a:gd name="T31" fmla="*/ 686 h 709"/>
                  <a:gd name="T32" fmla="*/ 1605 w 4893"/>
                  <a:gd name="T33" fmla="*/ 666 h 709"/>
                  <a:gd name="T34" fmla="*/ 1386 w 4893"/>
                  <a:gd name="T35" fmla="*/ 641 h 709"/>
                  <a:gd name="T36" fmla="*/ 1178 w 4893"/>
                  <a:gd name="T37" fmla="*/ 613 h 709"/>
                  <a:gd name="T38" fmla="*/ 982 w 4893"/>
                  <a:gd name="T39" fmla="*/ 581 h 709"/>
                  <a:gd name="T40" fmla="*/ 801 w 4893"/>
                  <a:gd name="T41" fmla="*/ 549 h 709"/>
                  <a:gd name="T42" fmla="*/ 636 w 4893"/>
                  <a:gd name="T43" fmla="*/ 515 h 709"/>
                  <a:gd name="T44" fmla="*/ 486 w 4893"/>
                  <a:gd name="T45" fmla="*/ 483 h 709"/>
                  <a:gd name="T46" fmla="*/ 295 w 4893"/>
                  <a:gd name="T47" fmla="*/ 437 h 709"/>
                  <a:gd name="T48" fmla="*/ 110 w 4893"/>
                  <a:gd name="T49" fmla="*/ 387 h 709"/>
                  <a:gd name="T50" fmla="*/ 13 w 4893"/>
                  <a:gd name="T51" fmla="*/ 358 h 709"/>
                  <a:gd name="T52" fmla="*/ 13 w 4893"/>
                  <a:gd name="T53" fmla="*/ 351 h 709"/>
                  <a:gd name="T54" fmla="*/ 110 w 4893"/>
                  <a:gd name="T55" fmla="*/ 321 h 709"/>
                  <a:gd name="T56" fmla="*/ 295 w 4893"/>
                  <a:gd name="T57" fmla="*/ 272 h 709"/>
                  <a:gd name="T58" fmla="*/ 486 w 4893"/>
                  <a:gd name="T59" fmla="*/ 227 h 709"/>
                  <a:gd name="T60" fmla="*/ 636 w 4893"/>
                  <a:gd name="T61" fmla="*/ 194 h 709"/>
                  <a:gd name="T62" fmla="*/ 801 w 4893"/>
                  <a:gd name="T63" fmla="*/ 161 h 709"/>
                  <a:gd name="T64" fmla="*/ 982 w 4893"/>
                  <a:gd name="T65" fmla="*/ 128 h 709"/>
                  <a:gd name="T66" fmla="*/ 1178 w 4893"/>
                  <a:gd name="T67" fmla="*/ 97 h 709"/>
                  <a:gd name="T68" fmla="*/ 1386 w 4893"/>
                  <a:gd name="T69" fmla="*/ 69 h 709"/>
                  <a:gd name="T70" fmla="*/ 1605 w 4893"/>
                  <a:gd name="T71" fmla="*/ 44 h 709"/>
                  <a:gd name="T72" fmla="*/ 1835 w 4893"/>
                  <a:gd name="T73" fmla="*/ 23 h 709"/>
                  <a:gd name="T74" fmla="*/ 2075 w 4893"/>
                  <a:gd name="T75" fmla="*/ 9 h 709"/>
                  <a:gd name="T76" fmla="*/ 2321 w 4893"/>
                  <a:gd name="T77" fmla="*/ 1 h 709"/>
                  <a:gd name="T78" fmla="*/ 2573 w 4893"/>
                  <a:gd name="T79" fmla="*/ 1 h 709"/>
                  <a:gd name="T80" fmla="*/ 2819 w 4893"/>
                  <a:gd name="T81" fmla="*/ 9 h 709"/>
                  <a:gd name="T82" fmla="*/ 3058 w 4893"/>
                  <a:gd name="T83" fmla="*/ 23 h 709"/>
                  <a:gd name="T84" fmla="*/ 3288 w 4893"/>
                  <a:gd name="T85" fmla="*/ 44 h 709"/>
                  <a:gd name="T86" fmla="*/ 3507 w 4893"/>
                  <a:gd name="T87" fmla="*/ 69 h 709"/>
                  <a:gd name="T88" fmla="*/ 3716 w 4893"/>
                  <a:gd name="T89" fmla="*/ 97 h 709"/>
                  <a:gd name="T90" fmla="*/ 3910 w 4893"/>
                  <a:gd name="T91" fmla="*/ 128 h 709"/>
                  <a:gd name="T92" fmla="*/ 4092 w 4893"/>
                  <a:gd name="T93" fmla="*/ 161 h 709"/>
                  <a:gd name="T94" fmla="*/ 4258 w 4893"/>
                  <a:gd name="T95" fmla="*/ 194 h 709"/>
                  <a:gd name="T96" fmla="*/ 4407 w 4893"/>
                  <a:gd name="T97" fmla="*/ 227 h 709"/>
                  <a:gd name="T98" fmla="*/ 4599 w 4893"/>
                  <a:gd name="T99" fmla="*/ 272 h 709"/>
                  <a:gd name="T100" fmla="*/ 4783 w 4893"/>
                  <a:gd name="T101" fmla="*/ 321 h 709"/>
                  <a:gd name="T102" fmla="*/ 4880 w 4893"/>
                  <a:gd name="T103" fmla="*/ 351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93" h="709">
                    <a:moveTo>
                      <a:pt x="4893" y="355"/>
                    </a:moveTo>
                    <a:lnTo>
                      <a:pt x="4880" y="358"/>
                    </a:lnTo>
                    <a:lnTo>
                      <a:pt x="4844" y="370"/>
                    </a:lnTo>
                    <a:lnTo>
                      <a:pt x="4783" y="387"/>
                    </a:lnTo>
                    <a:lnTo>
                      <a:pt x="4701" y="411"/>
                    </a:lnTo>
                    <a:lnTo>
                      <a:pt x="4599" y="437"/>
                    </a:lnTo>
                    <a:lnTo>
                      <a:pt x="4476" y="467"/>
                    </a:lnTo>
                    <a:lnTo>
                      <a:pt x="4407" y="483"/>
                    </a:lnTo>
                    <a:lnTo>
                      <a:pt x="4335" y="498"/>
                    </a:lnTo>
                    <a:lnTo>
                      <a:pt x="4258" y="515"/>
                    </a:lnTo>
                    <a:lnTo>
                      <a:pt x="4176" y="532"/>
                    </a:lnTo>
                    <a:lnTo>
                      <a:pt x="4092" y="549"/>
                    </a:lnTo>
                    <a:lnTo>
                      <a:pt x="4003" y="564"/>
                    </a:lnTo>
                    <a:lnTo>
                      <a:pt x="3910" y="581"/>
                    </a:lnTo>
                    <a:lnTo>
                      <a:pt x="3814" y="597"/>
                    </a:lnTo>
                    <a:lnTo>
                      <a:pt x="3716" y="613"/>
                    </a:lnTo>
                    <a:lnTo>
                      <a:pt x="3613" y="627"/>
                    </a:lnTo>
                    <a:lnTo>
                      <a:pt x="3507" y="641"/>
                    </a:lnTo>
                    <a:lnTo>
                      <a:pt x="3399" y="653"/>
                    </a:lnTo>
                    <a:lnTo>
                      <a:pt x="3288" y="666"/>
                    </a:lnTo>
                    <a:lnTo>
                      <a:pt x="3174" y="677"/>
                    </a:lnTo>
                    <a:lnTo>
                      <a:pt x="3058" y="686"/>
                    </a:lnTo>
                    <a:lnTo>
                      <a:pt x="2940" y="694"/>
                    </a:lnTo>
                    <a:lnTo>
                      <a:pt x="2819" y="701"/>
                    </a:lnTo>
                    <a:lnTo>
                      <a:pt x="2697" y="705"/>
                    </a:lnTo>
                    <a:lnTo>
                      <a:pt x="2573" y="708"/>
                    </a:lnTo>
                    <a:lnTo>
                      <a:pt x="2446" y="709"/>
                    </a:lnTo>
                    <a:lnTo>
                      <a:pt x="2321" y="708"/>
                    </a:lnTo>
                    <a:lnTo>
                      <a:pt x="2196" y="705"/>
                    </a:lnTo>
                    <a:lnTo>
                      <a:pt x="2075" y="701"/>
                    </a:lnTo>
                    <a:lnTo>
                      <a:pt x="1953" y="694"/>
                    </a:lnTo>
                    <a:lnTo>
                      <a:pt x="1835" y="686"/>
                    </a:lnTo>
                    <a:lnTo>
                      <a:pt x="1720" y="677"/>
                    </a:lnTo>
                    <a:lnTo>
                      <a:pt x="1605" y="666"/>
                    </a:lnTo>
                    <a:lnTo>
                      <a:pt x="1494" y="653"/>
                    </a:lnTo>
                    <a:lnTo>
                      <a:pt x="1386" y="641"/>
                    </a:lnTo>
                    <a:lnTo>
                      <a:pt x="1281" y="627"/>
                    </a:lnTo>
                    <a:lnTo>
                      <a:pt x="1178" y="613"/>
                    </a:lnTo>
                    <a:lnTo>
                      <a:pt x="1079" y="597"/>
                    </a:lnTo>
                    <a:lnTo>
                      <a:pt x="982" y="581"/>
                    </a:lnTo>
                    <a:lnTo>
                      <a:pt x="890" y="564"/>
                    </a:lnTo>
                    <a:lnTo>
                      <a:pt x="801" y="549"/>
                    </a:lnTo>
                    <a:lnTo>
                      <a:pt x="716" y="532"/>
                    </a:lnTo>
                    <a:lnTo>
                      <a:pt x="636" y="515"/>
                    </a:lnTo>
                    <a:lnTo>
                      <a:pt x="559" y="498"/>
                    </a:lnTo>
                    <a:lnTo>
                      <a:pt x="486" y="483"/>
                    </a:lnTo>
                    <a:lnTo>
                      <a:pt x="418" y="467"/>
                    </a:lnTo>
                    <a:lnTo>
                      <a:pt x="295" y="437"/>
                    </a:lnTo>
                    <a:lnTo>
                      <a:pt x="193" y="411"/>
                    </a:lnTo>
                    <a:lnTo>
                      <a:pt x="110" y="387"/>
                    </a:lnTo>
                    <a:lnTo>
                      <a:pt x="50" y="370"/>
                    </a:lnTo>
                    <a:lnTo>
                      <a:pt x="13" y="358"/>
                    </a:lnTo>
                    <a:lnTo>
                      <a:pt x="0" y="355"/>
                    </a:lnTo>
                    <a:lnTo>
                      <a:pt x="13" y="351"/>
                    </a:lnTo>
                    <a:lnTo>
                      <a:pt x="50" y="339"/>
                    </a:lnTo>
                    <a:lnTo>
                      <a:pt x="110" y="321"/>
                    </a:lnTo>
                    <a:lnTo>
                      <a:pt x="193" y="299"/>
                    </a:lnTo>
                    <a:lnTo>
                      <a:pt x="295" y="272"/>
                    </a:lnTo>
                    <a:lnTo>
                      <a:pt x="418" y="243"/>
                    </a:lnTo>
                    <a:lnTo>
                      <a:pt x="486" y="227"/>
                    </a:lnTo>
                    <a:lnTo>
                      <a:pt x="559" y="210"/>
                    </a:lnTo>
                    <a:lnTo>
                      <a:pt x="636" y="194"/>
                    </a:lnTo>
                    <a:lnTo>
                      <a:pt x="716" y="177"/>
                    </a:lnTo>
                    <a:lnTo>
                      <a:pt x="801" y="161"/>
                    </a:lnTo>
                    <a:lnTo>
                      <a:pt x="890" y="144"/>
                    </a:lnTo>
                    <a:lnTo>
                      <a:pt x="982" y="128"/>
                    </a:lnTo>
                    <a:lnTo>
                      <a:pt x="1079" y="112"/>
                    </a:lnTo>
                    <a:lnTo>
                      <a:pt x="1178" y="97"/>
                    </a:lnTo>
                    <a:lnTo>
                      <a:pt x="1281" y="83"/>
                    </a:lnTo>
                    <a:lnTo>
                      <a:pt x="1386" y="69"/>
                    </a:lnTo>
                    <a:lnTo>
                      <a:pt x="1494" y="55"/>
                    </a:lnTo>
                    <a:lnTo>
                      <a:pt x="1605" y="44"/>
                    </a:lnTo>
                    <a:lnTo>
                      <a:pt x="1720" y="32"/>
                    </a:lnTo>
                    <a:lnTo>
                      <a:pt x="1835" y="23"/>
                    </a:lnTo>
                    <a:lnTo>
                      <a:pt x="1953" y="16"/>
                    </a:lnTo>
                    <a:lnTo>
                      <a:pt x="2075" y="9"/>
                    </a:lnTo>
                    <a:lnTo>
                      <a:pt x="2196" y="4"/>
                    </a:lnTo>
                    <a:lnTo>
                      <a:pt x="2321" y="1"/>
                    </a:lnTo>
                    <a:lnTo>
                      <a:pt x="2446" y="0"/>
                    </a:lnTo>
                    <a:lnTo>
                      <a:pt x="2573" y="1"/>
                    </a:lnTo>
                    <a:lnTo>
                      <a:pt x="2697" y="4"/>
                    </a:lnTo>
                    <a:lnTo>
                      <a:pt x="2819" y="9"/>
                    </a:lnTo>
                    <a:lnTo>
                      <a:pt x="2940" y="16"/>
                    </a:lnTo>
                    <a:lnTo>
                      <a:pt x="3058" y="23"/>
                    </a:lnTo>
                    <a:lnTo>
                      <a:pt x="3174" y="32"/>
                    </a:lnTo>
                    <a:lnTo>
                      <a:pt x="3288" y="44"/>
                    </a:lnTo>
                    <a:lnTo>
                      <a:pt x="3399" y="55"/>
                    </a:lnTo>
                    <a:lnTo>
                      <a:pt x="3507" y="69"/>
                    </a:lnTo>
                    <a:lnTo>
                      <a:pt x="3613" y="83"/>
                    </a:lnTo>
                    <a:lnTo>
                      <a:pt x="3716" y="97"/>
                    </a:lnTo>
                    <a:lnTo>
                      <a:pt x="3814" y="112"/>
                    </a:lnTo>
                    <a:lnTo>
                      <a:pt x="3910" y="128"/>
                    </a:lnTo>
                    <a:lnTo>
                      <a:pt x="4003" y="144"/>
                    </a:lnTo>
                    <a:lnTo>
                      <a:pt x="4092" y="161"/>
                    </a:lnTo>
                    <a:lnTo>
                      <a:pt x="4176" y="177"/>
                    </a:lnTo>
                    <a:lnTo>
                      <a:pt x="4258" y="194"/>
                    </a:lnTo>
                    <a:lnTo>
                      <a:pt x="4335" y="210"/>
                    </a:lnTo>
                    <a:lnTo>
                      <a:pt x="4407" y="227"/>
                    </a:lnTo>
                    <a:lnTo>
                      <a:pt x="4476" y="243"/>
                    </a:lnTo>
                    <a:lnTo>
                      <a:pt x="4599" y="272"/>
                    </a:lnTo>
                    <a:lnTo>
                      <a:pt x="4701" y="299"/>
                    </a:lnTo>
                    <a:lnTo>
                      <a:pt x="4783" y="321"/>
                    </a:lnTo>
                    <a:lnTo>
                      <a:pt x="4844" y="339"/>
                    </a:lnTo>
                    <a:lnTo>
                      <a:pt x="4880" y="351"/>
                    </a:lnTo>
                    <a:lnTo>
                      <a:pt x="4893" y="355"/>
                    </a:lnTo>
                    <a:close/>
                  </a:path>
                </a:pathLst>
              </a:cu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100"/>
              </a:p>
            </p:txBody>
          </p:sp>
        </p:grpSp>
        <p:sp>
          <p:nvSpPr>
            <p:cNvPr id="15" name="Freeform 12">
              <a:extLst>
                <a:ext uri="{FF2B5EF4-FFF2-40B4-BE49-F238E27FC236}">
                  <a16:creationId xmlns:a16="http://schemas.microsoft.com/office/drawing/2014/main" id="{FDD9ECA8-7D9E-33A6-AF0F-DD00C09B2D48}"/>
                </a:ext>
              </a:extLst>
            </p:cNvPr>
            <p:cNvSpPr>
              <a:spLocks/>
            </p:cNvSpPr>
            <p:nvPr/>
          </p:nvSpPr>
          <p:spPr bwMode="auto">
            <a:xfrm>
              <a:off x="4872639" y="2988445"/>
              <a:ext cx="2446722" cy="201526"/>
            </a:xfrm>
            <a:custGeom>
              <a:avLst/>
              <a:gdLst>
                <a:gd name="T0" fmla="*/ 7560 w 7579"/>
                <a:gd name="T1" fmla="*/ 316 h 626"/>
                <a:gd name="T2" fmla="*/ 7409 w 7579"/>
                <a:gd name="T3" fmla="*/ 342 h 626"/>
                <a:gd name="T4" fmla="*/ 7122 w 7579"/>
                <a:gd name="T5" fmla="*/ 385 h 626"/>
                <a:gd name="T6" fmla="*/ 6826 w 7579"/>
                <a:gd name="T7" fmla="*/ 426 h 626"/>
                <a:gd name="T8" fmla="*/ 6595 w 7579"/>
                <a:gd name="T9" fmla="*/ 455 h 626"/>
                <a:gd name="T10" fmla="*/ 6337 w 7579"/>
                <a:gd name="T11" fmla="*/ 485 h 626"/>
                <a:gd name="T12" fmla="*/ 6057 w 7579"/>
                <a:gd name="T13" fmla="*/ 513 h 626"/>
                <a:gd name="T14" fmla="*/ 5755 w 7579"/>
                <a:gd name="T15" fmla="*/ 541 h 626"/>
                <a:gd name="T16" fmla="*/ 5433 w 7579"/>
                <a:gd name="T17" fmla="*/ 566 h 626"/>
                <a:gd name="T18" fmla="*/ 5092 w 7579"/>
                <a:gd name="T19" fmla="*/ 588 h 626"/>
                <a:gd name="T20" fmla="*/ 4737 w 7579"/>
                <a:gd name="T21" fmla="*/ 606 h 626"/>
                <a:gd name="T22" fmla="*/ 4366 w 7579"/>
                <a:gd name="T23" fmla="*/ 619 h 626"/>
                <a:gd name="T24" fmla="*/ 3984 w 7579"/>
                <a:gd name="T25" fmla="*/ 625 h 626"/>
                <a:gd name="T26" fmla="*/ 3595 w 7579"/>
                <a:gd name="T27" fmla="*/ 625 h 626"/>
                <a:gd name="T28" fmla="*/ 3212 w 7579"/>
                <a:gd name="T29" fmla="*/ 619 h 626"/>
                <a:gd name="T30" fmla="*/ 2843 w 7579"/>
                <a:gd name="T31" fmla="*/ 606 h 626"/>
                <a:gd name="T32" fmla="*/ 2487 w 7579"/>
                <a:gd name="T33" fmla="*/ 588 h 626"/>
                <a:gd name="T34" fmla="*/ 2147 w 7579"/>
                <a:gd name="T35" fmla="*/ 566 h 626"/>
                <a:gd name="T36" fmla="*/ 1825 w 7579"/>
                <a:gd name="T37" fmla="*/ 541 h 626"/>
                <a:gd name="T38" fmla="*/ 1522 w 7579"/>
                <a:gd name="T39" fmla="*/ 513 h 626"/>
                <a:gd name="T40" fmla="*/ 1241 w 7579"/>
                <a:gd name="T41" fmla="*/ 485 h 626"/>
                <a:gd name="T42" fmla="*/ 985 w 7579"/>
                <a:gd name="T43" fmla="*/ 455 h 626"/>
                <a:gd name="T44" fmla="*/ 753 w 7579"/>
                <a:gd name="T45" fmla="*/ 426 h 626"/>
                <a:gd name="T46" fmla="*/ 458 w 7579"/>
                <a:gd name="T47" fmla="*/ 385 h 626"/>
                <a:gd name="T48" fmla="*/ 171 w 7579"/>
                <a:gd name="T49" fmla="*/ 342 h 626"/>
                <a:gd name="T50" fmla="*/ 20 w 7579"/>
                <a:gd name="T51" fmla="*/ 316 h 626"/>
                <a:gd name="T52" fmla="*/ 20 w 7579"/>
                <a:gd name="T53" fmla="*/ 310 h 626"/>
                <a:gd name="T54" fmla="*/ 171 w 7579"/>
                <a:gd name="T55" fmla="*/ 284 h 626"/>
                <a:gd name="T56" fmla="*/ 458 w 7579"/>
                <a:gd name="T57" fmla="*/ 241 h 626"/>
                <a:gd name="T58" fmla="*/ 753 w 7579"/>
                <a:gd name="T59" fmla="*/ 200 h 626"/>
                <a:gd name="T60" fmla="*/ 985 w 7579"/>
                <a:gd name="T61" fmla="*/ 170 h 626"/>
                <a:gd name="T62" fmla="*/ 1241 w 7579"/>
                <a:gd name="T63" fmla="*/ 141 h 626"/>
                <a:gd name="T64" fmla="*/ 1522 w 7579"/>
                <a:gd name="T65" fmla="*/ 113 h 626"/>
                <a:gd name="T66" fmla="*/ 1825 w 7579"/>
                <a:gd name="T67" fmla="*/ 84 h 626"/>
                <a:gd name="T68" fmla="*/ 2147 w 7579"/>
                <a:gd name="T69" fmla="*/ 59 h 626"/>
                <a:gd name="T70" fmla="*/ 2487 w 7579"/>
                <a:gd name="T71" fmla="*/ 37 h 626"/>
                <a:gd name="T72" fmla="*/ 2843 w 7579"/>
                <a:gd name="T73" fmla="*/ 20 h 626"/>
                <a:gd name="T74" fmla="*/ 3212 w 7579"/>
                <a:gd name="T75" fmla="*/ 7 h 626"/>
                <a:gd name="T76" fmla="*/ 3595 w 7579"/>
                <a:gd name="T77" fmla="*/ 1 h 626"/>
                <a:gd name="T78" fmla="*/ 3984 w 7579"/>
                <a:gd name="T79" fmla="*/ 1 h 626"/>
                <a:gd name="T80" fmla="*/ 4366 w 7579"/>
                <a:gd name="T81" fmla="*/ 7 h 626"/>
                <a:gd name="T82" fmla="*/ 4737 w 7579"/>
                <a:gd name="T83" fmla="*/ 20 h 626"/>
                <a:gd name="T84" fmla="*/ 5092 w 7579"/>
                <a:gd name="T85" fmla="*/ 37 h 626"/>
                <a:gd name="T86" fmla="*/ 5433 w 7579"/>
                <a:gd name="T87" fmla="*/ 59 h 626"/>
                <a:gd name="T88" fmla="*/ 5755 w 7579"/>
                <a:gd name="T89" fmla="*/ 84 h 626"/>
                <a:gd name="T90" fmla="*/ 6057 w 7579"/>
                <a:gd name="T91" fmla="*/ 113 h 626"/>
                <a:gd name="T92" fmla="*/ 6337 w 7579"/>
                <a:gd name="T93" fmla="*/ 141 h 626"/>
                <a:gd name="T94" fmla="*/ 6595 w 7579"/>
                <a:gd name="T95" fmla="*/ 170 h 626"/>
                <a:gd name="T96" fmla="*/ 6826 w 7579"/>
                <a:gd name="T97" fmla="*/ 200 h 626"/>
                <a:gd name="T98" fmla="*/ 7122 w 7579"/>
                <a:gd name="T99" fmla="*/ 241 h 626"/>
                <a:gd name="T100" fmla="*/ 7409 w 7579"/>
                <a:gd name="T101" fmla="*/ 284 h 626"/>
                <a:gd name="T102" fmla="*/ 7560 w 7579"/>
                <a:gd name="T103" fmla="*/ 3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79" h="626">
                  <a:moveTo>
                    <a:pt x="7579" y="313"/>
                  </a:moveTo>
                  <a:lnTo>
                    <a:pt x="7560" y="316"/>
                  </a:lnTo>
                  <a:lnTo>
                    <a:pt x="7502" y="326"/>
                  </a:lnTo>
                  <a:lnTo>
                    <a:pt x="7409" y="342"/>
                  </a:lnTo>
                  <a:lnTo>
                    <a:pt x="7281" y="362"/>
                  </a:lnTo>
                  <a:lnTo>
                    <a:pt x="7122" y="385"/>
                  </a:lnTo>
                  <a:lnTo>
                    <a:pt x="6932" y="412"/>
                  </a:lnTo>
                  <a:lnTo>
                    <a:pt x="6826" y="426"/>
                  </a:lnTo>
                  <a:lnTo>
                    <a:pt x="6713" y="441"/>
                  </a:lnTo>
                  <a:lnTo>
                    <a:pt x="6595" y="455"/>
                  </a:lnTo>
                  <a:lnTo>
                    <a:pt x="6469" y="470"/>
                  </a:lnTo>
                  <a:lnTo>
                    <a:pt x="6337" y="485"/>
                  </a:lnTo>
                  <a:lnTo>
                    <a:pt x="6200" y="499"/>
                  </a:lnTo>
                  <a:lnTo>
                    <a:pt x="6057" y="513"/>
                  </a:lnTo>
                  <a:lnTo>
                    <a:pt x="5908" y="528"/>
                  </a:lnTo>
                  <a:lnTo>
                    <a:pt x="5755" y="541"/>
                  </a:lnTo>
                  <a:lnTo>
                    <a:pt x="5596" y="554"/>
                  </a:lnTo>
                  <a:lnTo>
                    <a:pt x="5433" y="566"/>
                  </a:lnTo>
                  <a:lnTo>
                    <a:pt x="5265" y="578"/>
                  </a:lnTo>
                  <a:lnTo>
                    <a:pt x="5092" y="588"/>
                  </a:lnTo>
                  <a:lnTo>
                    <a:pt x="4916" y="598"/>
                  </a:lnTo>
                  <a:lnTo>
                    <a:pt x="4737" y="606"/>
                  </a:lnTo>
                  <a:lnTo>
                    <a:pt x="4554" y="612"/>
                  </a:lnTo>
                  <a:lnTo>
                    <a:pt x="4366" y="619"/>
                  </a:lnTo>
                  <a:lnTo>
                    <a:pt x="4177" y="623"/>
                  </a:lnTo>
                  <a:lnTo>
                    <a:pt x="3984" y="625"/>
                  </a:lnTo>
                  <a:lnTo>
                    <a:pt x="3789" y="626"/>
                  </a:lnTo>
                  <a:lnTo>
                    <a:pt x="3595" y="625"/>
                  </a:lnTo>
                  <a:lnTo>
                    <a:pt x="3402" y="623"/>
                  </a:lnTo>
                  <a:lnTo>
                    <a:pt x="3212" y="619"/>
                  </a:lnTo>
                  <a:lnTo>
                    <a:pt x="3026" y="612"/>
                  </a:lnTo>
                  <a:lnTo>
                    <a:pt x="2843" y="606"/>
                  </a:lnTo>
                  <a:lnTo>
                    <a:pt x="2663" y="598"/>
                  </a:lnTo>
                  <a:lnTo>
                    <a:pt x="2487" y="588"/>
                  </a:lnTo>
                  <a:lnTo>
                    <a:pt x="2315" y="578"/>
                  </a:lnTo>
                  <a:lnTo>
                    <a:pt x="2147" y="566"/>
                  </a:lnTo>
                  <a:lnTo>
                    <a:pt x="1984" y="554"/>
                  </a:lnTo>
                  <a:lnTo>
                    <a:pt x="1825" y="541"/>
                  </a:lnTo>
                  <a:lnTo>
                    <a:pt x="1671" y="528"/>
                  </a:lnTo>
                  <a:lnTo>
                    <a:pt x="1522" y="513"/>
                  </a:lnTo>
                  <a:lnTo>
                    <a:pt x="1380" y="499"/>
                  </a:lnTo>
                  <a:lnTo>
                    <a:pt x="1241" y="485"/>
                  </a:lnTo>
                  <a:lnTo>
                    <a:pt x="1111" y="470"/>
                  </a:lnTo>
                  <a:lnTo>
                    <a:pt x="985" y="455"/>
                  </a:lnTo>
                  <a:lnTo>
                    <a:pt x="866" y="441"/>
                  </a:lnTo>
                  <a:lnTo>
                    <a:pt x="753" y="426"/>
                  </a:lnTo>
                  <a:lnTo>
                    <a:pt x="648" y="412"/>
                  </a:lnTo>
                  <a:lnTo>
                    <a:pt x="458" y="385"/>
                  </a:lnTo>
                  <a:lnTo>
                    <a:pt x="298" y="362"/>
                  </a:lnTo>
                  <a:lnTo>
                    <a:pt x="171" y="342"/>
                  </a:lnTo>
                  <a:lnTo>
                    <a:pt x="77" y="326"/>
                  </a:lnTo>
                  <a:lnTo>
                    <a:pt x="20" y="316"/>
                  </a:lnTo>
                  <a:lnTo>
                    <a:pt x="0" y="313"/>
                  </a:lnTo>
                  <a:lnTo>
                    <a:pt x="20" y="310"/>
                  </a:lnTo>
                  <a:lnTo>
                    <a:pt x="77" y="299"/>
                  </a:lnTo>
                  <a:lnTo>
                    <a:pt x="171" y="284"/>
                  </a:lnTo>
                  <a:lnTo>
                    <a:pt x="298" y="264"/>
                  </a:lnTo>
                  <a:lnTo>
                    <a:pt x="458" y="241"/>
                  </a:lnTo>
                  <a:lnTo>
                    <a:pt x="648" y="213"/>
                  </a:lnTo>
                  <a:lnTo>
                    <a:pt x="753" y="200"/>
                  </a:lnTo>
                  <a:lnTo>
                    <a:pt x="866" y="185"/>
                  </a:lnTo>
                  <a:lnTo>
                    <a:pt x="985" y="170"/>
                  </a:lnTo>
                  <a:lnTo>
                    <a:pt x="1111" y="156"/>
                  </a:lnTo>
                  <a:lnTo>
                    <a:pt x="1241" y="141"/>
                  </a:lnTo>
                  <a:lnTo>
                    <a:pt x="1380" y="126"/>
                  </a:lnTo>
                  <a:lnTo>
                    <a:pt x="1522" y="113"/>
                  </a:lnTo>
                  <a:lnTo>
                    <a:pt x="1671" y="98"/>
                  </a:lnTo>
                  <a:lnTo>
                    <a:pt x="1825" y="84"/>
                  </a:lnTo>
                  <a:lnTo>
                    <a:pt x="1984" y="72"/>
                  </a:lnTo>
                  <a:lnTo>
                    <a:pt x="2147" y="59"/>
                  </a:lnTo>
                  <a:lnTo>
                    <a:pt x="2315" y="48"/>
                  </a:lnTo>
                  <a:lnTo>
                    <a:pt x="2487" y="37"/>
                  </a:lnTo>
                  <a:lnTo>
                    <a:pt x="2663" y="28"/>
                  </a:lnTo>
                  <a:lnTo>
                    <a:pt x="2843" y="20"/>
                  </a:lnTo>
                  <a:lnTo>
                    <a:pt x="3026" y="13"/>
                  </a:lnTo>
                  <a:lnTo>
                    <a:pt x="3212" y="7"/>
                  </a:lnTo>
                  <a:lnTo>
                    <a:pt x="3402" y="3"/>
                  </a:lnTo>
                  <a:lnTo>
                    <a:pt x="3595" y="1"/>
                  </a:lnTo>
                  <a:lnTo>
                    <a:pt x="3789" y="0"/>
                  </a:lnTo>
                  <a:lnTo>
                    <a:pt x="3984" y="1"/>
                  </a:lnTo>
                  <a:lnTo>
                    <a:pt x="4177" y="3"/>
                  </a:lnTo>
                  <a:lnTo>
                    <a:pt x="4366" y="7"/>
                  </a:lnTo>
                  <a:lnTo>
                    <a:pt x="4554" y="13"/>
                  </a:lnTo>
                  <a:lnTo>
                    <a:pt x="4737" y="20"/>
                  </a:lnTo>
                  <a:lnTo>
                    <a:pt x="4916" y="28"/>
                  </a:lnTo>
                  <a:lnTo>
                    <a:pt x="5092" y="37"/>
                  </a:lnTo>
                  <a:lnTo>
                    <a:pt x="5265" y="48"/>
                  </a:lnTo>
                  <a:lnTo>
                    <a:pt x="5433" y="59"/>
                  </a:lnTo>
                  <a:lnTo>
                    <a:pt x="5596" y="72"/>
                  </a:lnTo>
                  <a:lnTo>
                    <a:pt x="5755" y="84"/>
                  </a:lnTo>
                  <a:lnTo>
                    <a:pt x="5908" y="98"/>
                  </a:lnTo>
                  <a:lnTo>
                    <a:pt x="6057" y="113"/>
                  </a:lnTo>
                  <a:lnTo>
                    <a:pt x="6200" y="126"/>
                  </a:lnTo>
                  <a:lnTo>
                    <a:pt x="6337" y="141"/>
                  </a:lnTo>
                  <a:lnTo>
                    <a:pt x="6469" y="156"/>
                  </a:lnTo>
                  <a:lnTo>
                    <a:pt x="6595" y="170"/>
                  </a:lnTo>
                  <a:lnTo>
                    <a:pt x="6713" y="185"/>
                  </a:lnTo>
                  <a:lnTo>
                    <a:pt x="6826" y="200"/>
                  </a:lnTo>
                  <a:lnTo>
                    <a:pt x="6932" y="213"/>
                  </a:lnTo>
                  <a:lnTo>
                    <a:pt x="7122" y="241"/>
                  </a:lnTo>
                  <a:lnTo>
                    <a:pt x="7281" y="264"/>
                  </a:lnTo>
                  <a:lnTo>
                    <a:pt x="7409" y="284"/>
                  </a:lnTo>
                  <a:lnTo>
                    <a:pt x="7502" y="299"/>
                  </a:lnTo>
                  <a:lnTo>
                    <a:pt x="7560" y="310"/>
                  </a:lnTo>
                  <a:lnTo>
                    <a:pt x="7579" y="313"/>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100" dirty="0"/>
            </a:p>
          </p:txBody>
        </p:sp>
        <p:sp>
          <p:nvSpPr>
            <p:cNvPr id="16" name="Freeform 15">
              <a:extLst>
                <a:ext uri="{FF2B5EF4-FFF2-40B4-BE49-F238E27FC236}">
                  <a16:creationId xmlns:a16="http://schemas.microsoft.com/office/drawing/2014/main" id="{83716F8D-4182-48B6-2586-45E1D2B3D81E}"/>
                </a:ext>
              </a:extLst>
            </p:cNvPr>
            <p:cNvSpPr>
              <a:spLocks/>
            </p:cNvSpPr>
            <p:nvPr/>
          </p:nvSpPr>
          <p:spPr bwMode="auto">
            <a:xfrm>
              <a:off x="4872639" y="3089207"/>
              <a:ext cx="2446722" cy="847439"/>
            </a:xfrm>
            <a:custGeom>
              <a:avLst/>
              <a:gdLst>
                <a:gd name="T0" fmla="*/ 3595 w 7579"/>
                <a:gd name="T1" fmla="*/ 312 h 2622"/>
                <a:gd name="T2" fmla="*/ 3212 w 7579"/>
                <a:gd name="T3" fmla="*/ 306 h 2622"/>
                <a:gd name="T4" fmla="*/ 2843 w 7579"/>
                <a:gd name="T5" fmla="*/ 293 h 2622"/>
                <a:gd name="T6" fmla="*/ 2487 w 7579"/>
                <a:gd name="T7" fmla="*/ 275 h 2622"/>
                <a:gd name="T8" fmla="*/ 2147 w 7579"/>
                <a:gd name="T9" fmla="*/ 253 h 2622"/>
                <a:gd name="T10" fmla="*/ 1825 w 7579"/>
                <a:gd name="T11" fmla="*/ 228 h 2622"/>
                <a:gd name="T12" fmla="*/ 1522 w 7579"/>
                <a:gd name="T13" fmla="*/ 200 h 2622"/>
                <a:gd name="T14" fmla="*/ 1241 w 7579"/>
                <a:gd name="T15" fmla="*/ 172 h 2622"/>
                <a:gd name="T16" fmla="*/ 985 w 7579"/>
                <a:gd name="T17" fmla="*/ 142 h 2622"/>
                <a:gd name="T18" fmla="*/ 753 w 7579"/>
                <a:gd name="T19" fmla="*/ 113 h 2622"/>
                <a:gd name="T20" fmla="*/ 458 w 7579"/>
                <a:gd name="T21" fmla="*/ 72 h 2622"/>
                <a:gd name="T22" fmla="*/ 171 w 7579"/>
                <a:gd name="T23" fmla="*/ 29 h 2622"/>
                <a:gd name="T24" fmla="*/ 20 w 7579"/>
                <a:gd name="T25" fmla="*/ 3 h 2622"/>
                <a:gd name="T26" fmla="*/ 1104 w 7579"/>
                <a:gd name="T27" fmla="*/ 2275 h 2622"/>
                <a:gd name="T28" fmla="*/ 1159 w 7579"/>
                <a:gd name="T29" fmla="*/ 2289 h 2622"/>
                <a:gd name="T30" fmla="*/ 1315 w 7579"/>
                <a:gd name="T31" fmla="*/ 2328 h 2622"/>
                <a:gd name="T32" fmla="*/ 1563 w 7579"/>
                <a:gd name="T33" fmla="*/ 2385 h 2622"/>
                <a:gd name="T34" fmla="*/ 1717 w 7579"/>
                <a:gd name="T35" fmla="*/ 2416 h 2622"/>
                <a:gd name="T36" fmla="*/ 1891 w 7579"/>
                <a:gd name="T37" fmla="*/ 2449 h 2622"/>
                <a:gd name="T38" fmla="*/ 2081 w 7579"/>
                <a:gd name="T39" fmla="*/ 2481 h 2622"/>
                <a:gd name="T40" fmla="*/ 2288 w 7579"/>
                <a:gd name="T41" fmla="*/ 2512 h 2622"/>
                <a:gd name="T42" fmla="*/ 2510 w 7579"/>
                <a:gd name="T43" fmla="*/ 2542 h 2622"/>
                <a:gd name="T44" fmla="*/ 2744 w 7579"/>
                <a:gd name="T45" fmla="*/ 2568 h 2622"/>
                <a:gd name="T46" fmla="*/ 2991 w 7579"/>
                <a:gd name="T47" fmla="*/ 2590 h 2622"/>
                <a:gd name="T48" fmla="*/ 3248 w 7579"/>
                <a:gd name="T49" fmla="*/ 2608 h 2622"/>
                <a:gd name="T50" fmla="*/ 3515 w 7579"/>
                <a:gd name="T51" fmla="*/ 2618 h 2622"/>
                <a:gd name="T52" fmla="*/ 3789 w 7579"/>
                <a:gd name="T53" fmla="*/ 2622 h 2622"/>
                <a:gd name="T54" fmla="*/ 4064 w 7579"/>
                <a:gd name="T55" fmla="*/ 2618 h 2622"/>
                <a:gd name="T56" fmla="*/ 4331 w 7579"/>
                <a:gd name="T57" fmla="*/ 2608 h 2622"/>
                <a:gd name="T58" fmla="*/ 4588 w 7579"/>
                <a:gd name="T59" fmla="*/ 2590 h 2622"/>
                <a:gd name="T60" fmla="*/ 4835 w 7579"/>
                <a:gd name="T61" fmla="*/ 2568 h 2622"/>
                <a:gd name="T62" fmla="*/ 5070 w 7579"/>
                <a:gd name="T63" fmla="*/ 2542 h 2622"/>
                <a:gd name="T64" fmla="*/ 5291 w 7579"/>
                <a:gd name="T65" fmla="*/ 2512 h 2622"/>
                <a:gd name="T66" fmla="*/ 5499 w 7579"/>
                <a:gd name="T67" fmla="*/ 2481 h 2622"/>
                <a:gd name="T68" fmla="*/ 5689 w 7579"/>
                <a:gd name="T69" fmla="*/ 2449 h 2622"/>
                <a:gd name="T70" fmla="*/ 5862 w 7579"/>
                <a:gd name="T71" fmla="*/ 2416 h 2622"/>
                <a:gd name="T72" fmla="*/ 6017 w 7579"/>
                <a:gd name="T73" fmla="*/ 2385 h 2622"/>
                <a:gd name="T74" fmla="*/ 6264 w 7579"/>
                <a:gd name="T75" fmla="*/ 2328 h 2622"/>
                <a:gd name="T76" fmla="*/ 6421 w 7579"/>
                <a:gd name="T77" fmla="*/ 2289 h 2622"/>
                <a:gd name="T78" fmla="*/ 6476 w 7579"/>
                <a:gd name="T79" fmla="*/ 2275 h 2622"/>
                <a:gd name="T80" fmla="*/ 7560 w 7579"/>
                <a:gd name="T81" fmla="*/ 3 h 2622"/>
                <a:gd name="T82" fmla="*/ 7409 w 7579"/>
                <a:gd name="T83" fmla="*/ 29 h 2622"/>
                <a:gd name="T84" fmla="*/ 7122 w 7579"/>
                <a:gd name="T85" fmla="*/ 72 h 2622"/>
                <a:gd name="T86" fmla="*/ 6826 w 7579"/>
                <a:gd name="T87" fmla="*/ 113 h 2622"/>
                <a:gd name="T88" fmla="*/ 6595 w 7579"/>
                <a:gd name="T89" fmla="*/ 142 h 2622"/>
                <a:gd name="T90" fmla="*/ 6337 w 7579"/>
                <a:gd name="T91" fmla="*/ 172 h 2622"/>
                <a:gd name="T92" fmla="*/ 6057 w 7579"/>
                <a:gd name="T93" fmla="*/ 200 h 2622"/>
                <a:gd name="T94" fmla="*/ 5755 w 7579"/>
                <a:gd name="T95" fmla="*/ 228 h 2622"/>
                <a:gd name="T96" fmla="*/ 5433 w 7579"/>
                <a:gd name="T97" fmla="*/ 253 h 2622"/>
                <a:gd name="T98" fmla="*/ 5092 w 7579"/>
                <a:gd name="T99" fmla="*/ 275 h 2622"/>
                <a:gd name="T100" fmla="*/ 4737 w 7579"/>
                <a:gd name="T101" fmla="*/ 293 h 2622"/>
                <a:gd name="T102" fmla="*/ 4366 w 7579"/>
                <a:gd name="T103" fmla="*/ 306 h 2622"/>
                <a:gd name="T104" fmla="*/ 3984 w 7579"/>
                <a:gd name="T105" fmla="*/ 312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79" h="2622">
                  <a:moveTo>
                    <a:pt x="3789" y="313"/>
                  </a:moveTo>
                  <a:lnTo>
                    <a:pt x="3595" y="312"/>
                  </a:lnTo>
                  <a:lnTo>
                    <a:pt x="3402" y="310"/>
                  </a:lnTo>
                  <a:lnTo>
                    <a:pt x="3212" y="306"/>
                  </a:lnTo>
                  <a:lnTo>
                    <a:pt x="3026" y="299"/>
                  </a:lnTo>
                  <a:lnTo>
                    <a:pt x="2843" y="293"/>
                  </a:lnTo>
                  <a:lnTo>
                    <a:pt x="2663" y="285"/>
                  </a:lnTo>
                  <a:lnTo>
                    <a:pt x="2487" y="275"/>
                  </a:lnTo>
                  <a:lnTo>
                    <a:pt x="2315" y="265"/>
                  </a:lnTo>
                  <a:lnTo>
                    <a:pt x="2147" y="253"/>
                  </a:lnTo>
                  <a:lnTo>
                    <a:pt x="1984" y="241"/>
                  </a:lnTo>
                  <a:lnTo>
                    <a:pt x="1825" y="228"/>
                  </a:lnTo>
                  <a:lnTo>
                    <a:pt x="1671" y="215"/>
                  </a:lnTo>
                  <a:lnTo>
                    <a:pt x="1522" y="200"/>
                  </a:lnTo>
                  <a:lnTo>
                    <a:pt x="1380" y="186"/>
                  </a:lnTo>
                  <a:lnTo>
                    <a:pt x="1241" y="172"/>
                  </a:lnTo>
                  <a:lnTo>
                    <a:pt x="1111" y="157"/>
                  </a:lnTo>
                  <a:lnTo>
                    <a:pt x="985" y="142"/>
                  </a:lnTo>
                  <a:lnTo>
                    <a:pt x="866" y="128"/>
                  </a:lnTo>
                  <a:lnTo>
                    <a:pt x="753" y="113"/>
                  </a:lnTo>
                  <a:lnTo>
                    <a:pt x="648" y="99"/>
                  </a:lnTo>
                  <a:lnTo>
                    <a:pt x="458" y="72"/>
                  </a:lnTo>
                  <a:lnTo>
                    <a:pt x="298" y="49"/>
                  </a:lnTo>
                  <a:lnTo>
                    <a:pt x="171" y="29"/>
                  </a:lnTo>
                  <a:lnTo>
                    <a:pt x="77" y="13"/>
                  </a:lnTo>
                  <a:lnTo>
                    <a:pt x="20" y="3"/>
                  </a:lnTo>
                  <a:lnTo>
                    <a:pt x="0" y="0"/>
                  </a:lnTo>
                  <a:lnTo>
                    <a:pt x="1104" y="2275"/>
                  </a:lnTo>
                  <a:lnTo>
                    <a:pt x="1118" y="2278"/>
                  </a:lnTo>
                  <a:lnTo>
                    <a:pt x="1159" y="2289"/>
                  </a:lnTo>
                  <a:lnTo>
                    <a:pt x="1225" y="2306"/>
                  </a:lnTo>
                  <a:lnTo>
                    <a:pt x="1315" y="2328"/>
                  </a:lnTo>
                  <a:lnTo>
                    <a:pt x="1428" y="2355"/>
                  </a:lnTo>
                  <a:lnTo>
                    <a:pt x="1563" y="2385"/>
                  </a:lnTo>
                  <a:lnTo>
                    <a:pt x="1637" y="2400"/>
                  </a:lnTo>
                  <a:lnTo>
                    <a:pt x="1717" y="2416"/>
                  </a:lnTo>
                  <a:lnTo>
                    <a:pt x="1802" y="2432"/>
                  </a:lnTo>
                  <a:lnTo>
                    <a:pt x="1891" y="2449"/>
                  </a:lnTo>
                  <a:lnTo>
                    <a:pt x="1984" y="2464"/>
                  </a:lnTo>
                  <a:lnTo>
                    <a:pt x="2081" y="2481"/>
                  </a:lnTo>
                  <a:lnTo>
                    <a:pt x="2183" y="2497"/>
                  </a:lnTo>
                  <a:lnTo>
                    <a:pt x="2288" y="2512"/>
                  </a:lnTo>
                  <a:lnTo>
                    <a:pt x="2398" y="2527"/>
                  </a:lnTo>
                  <a:lnTo>
                    <a:pt x="2510" y="2542"/>
                  </a:lnTo>
                  <a:lnTo>
                    <a:pt x="2625" y="2555"/>
                  </a:lnTo>
                  <a:lnTo>
                    <a:pt x="2744" y="2568"/>
                  </a:lnTo>
                  <a:lnTo>
                    <a:pt x="2867" y="2580"/>
                  </a:lnTo>
                  <a:lnTo>
                    <a:pt x="2991" y="2590"/>
                  </a:lnTo>
                  <a:lnTo>
                    <a:pt x="3118" y="2599"/>
                  </a:lnTo>
                  <a:lnTo>
                    <a:pt x="3248" y="2608"/>
                  </a:lnTo>
                  <a:lnTo>
                    <a:pt x="3381" y="2614"/>
                  </a:lnTo>
                  <a:lnTo>
                    <a:pt x="3515" y="2618"/>
                  </a:lnTo>
                  <a:lnTo>
                    <a:pt x="3651" y="2621"/>
                  </a:lnTo>
                  <a:lnTo>
                    <a:pt x="3789" y="2622"/>
                  </a:lnTo>
                  <a:lnTo>
                    <a:pt x="3928" y="2621"/>
                  </a:lnTo>
                  <a:lnTo>
                    <a:pt x="4064" y="2618"/>
                  </a:lnTo>
                  <a:lnTo>
                    <a:pt x="4199" y="2614"/>
                  </a:lnTo>
                  <a:lnTo>
                    <a:pt x="4331" y="2608"/>
                  </a:lnTo>
                  <a:lnTo>
                    <a:pt x="4461" y="2599"/>
                  </a:lnTo>
                  <a:lnTo>
                    <a:pt x="4588" y="2590"/>
                  </a:lnTo>
                  <a:lnTo>
                    <a:pt x="4713" y="2580"/>
                  </a:lnTo>
                  <a:lnTo>
                    <a:pt x="4835" y="2568"/>
                  </a:lnTo>
                  <a:lnTo>
                    <a:pt x="4954" y="2555"/>
                  </a:lnTo>
                  <a:lnTo>
                    <a:pt x="5070" y="2542"/>
                  </a:lnTo>
                  <a:lnTo>
                    <a:pt x="5182" y="2527"/>
                  </a:lnTo>
                  <a:lnTo>
                    <a:pt x="5291" y="2512"/>
                  </a:lnTo>
                  <a:lnTo>
                    <a:pt x="5397" y="2497"/>
                  </a:lnTo>
                  <a:lnTo>
                    <a:pt x="5499" y="2481"/>
                  </a:lnTo>
                  <a:lnTo>
                    <a:pt x="5596" y="2464"/>
                  </a:lnTo>
                  <a:lnTo>
                    <a:pt x="5689" y="2449"/>
                  </a:lnTo>
                  <a:lnTo>
                    <a:pt x="5778" y="2432"/>
                  </a:lnTo>
                  <a:lnTo>
                    <a:pt x="5862" y="2416"/>
                  </a:lnTo>
                  <a:lnTo>
                    <a:pt x="5942" y="2400"/>
                  </a:lnTo>
                  <a:lnTo>
                    <a:pt x="6017" y="2385"/>
                  </a:lnTo>
                  <a:lnTo>
                    <a:pt x="6151" y="2355"/>
                  </a:lnTo>
                  <a:lnTo>
                    <a:pt x="6264" y="2328"/>
                  </a:lnTo>
                  <a:lnTo>
                    <a:pt x="6354" y="2306"/>
                  </a:lnTo>
                  <a:lnTo>
                    <a:pt x="6421" y="2289"/>
                  </a:lnTo>
                  <a:lnTo>
                    <a:pt x="6461" y="2278"/>
                  </a:lnTo>
                  <a:lnTo>
                    <a:pt x="6476" y="2275"/>
                  </a:lnTo>
                  <a:lnTo>
                    <a:pt x="7579" y="0"/>
                  </a:lnTo>
                  <a:lnTo>
                    <a:pt x="7560" y="3"/>
                  </a:lnTo>
                  <a:lnTo>
                    <a:pt x="7502" y="13"/>
                  </a:lnTo>
                  <a:lnTo>
                    <a:pt x="7409" y="29"/>
                  </a:lnTo>
                  <a:lnTo>
                    <a:pt x="7281" y="49"/>
                  </a:lnTo>
                  <a:lnTo>
                    <a:pt x="7122" y="72"/>
                  </a:lnTo>
                  <a:lnTo>
                    <a:pt x="6932" y="99"/>
                  </a:lnTo>
                  <a:lnTo>
                    <a:pt x="6826" y="113"/>
                  </a:lnTo>
                  <a:lnTo>
                    <a:pt x="6713" y="128"/>
                  </a:lnTo>
                  <a:lnTo>
                    <a:pt x="6595" y="142"/>
                  </a:lnTo>
                  <a:lnTo>
                    <a:pt x="6469" y="157"/>
                  </a:lnTo>
                  <a:lnTo>
                    <a:pt x="6337" y="172"/>
                  </a:lnTo>
                  <a:lnTo>
                    <a:pt x="6200" y="186"/>
                  </a:lnTo>
                  <a:lnTo>
                    <a:pt x="6057" y="200"/>
                  </a:lnTo>
                  <a:lnTo>
                    <a:pt x="5908" y="215"/>
                  </a:lnTo>
                  <a:lnTo>
                    <a:pt x="5755" y="228"/>
                  </a:lnTo>
                  <a:lnTo>
                    <a:pt x="5596" y="241"/>
                  </a:lnTo>
                  <a:lnTo>
                    <a:pt x="5433" y="253"/>
                  </a:lnTo>
                  <a:lnTo>
                    <a:pt x="5265" y="265"/>
                  </a:lnTo>
                  <a:lnTo>
                    <a:pt x="5092" y="275"/>
                  </a:lnTo>
                  <a:lnTo>
                    <a:pt x="4916" y="285"/>
                  </a:lnTo>
                  <a:lnTo>
                    <a:pt x="4737" y="293"/>
                  </a:lnTo>
                  <a:lnTo>
                    <a:pt x="4554" y="299"/>
                  </a:lnTo>
                  <a:lnTo>
                    <a:pt x="4366" y="306"/>
                  </a:lnTo>
                  <a:lnTo>
                    <a:pt x="4177" y="310"/>
                  </a:lnTo>
                  <a:lnTo>
                    <a:pt x="3984" y="312"/>
                  </a:lnTo>
                  <a:lnTo>
                    <a:pt x="3789" y="313"/>
                  </a:lnTo>
                  <a:close/>
                </a:path>
              </a:pathLst>
            </a:custGeom>
            <a:solidFill>
              <a:schemeClr val="accent2"/>
            </a:solidFill>
            <a:ln>
              <a:noFill/>
            </a:ln>
            <a:effectLst>
              <a:outerShdw blurRad="508000" dist="38100" dir="2700000" sx="103000" sy="103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nvGrpSpPr>
            <p:cNvPr id="17" name="Group 16">
              <a:extLst>
                <a:ext uri="{FF2B5EF4-FFF2-40B4-BE49-F238E27FC236}">
                  <a16:creationId xmlns:a16="http://schemas.microsoft.com/office/drawing/2014/main" id="{A93FFF39-5898-532C-DA89-22CA12E79445}"/>
                </a:ext>
              </a:extLst>
            </p:cNvPr>
            <p:cNvGrpSpPr/>
            <p:nvPr/>
          </p:nvGrpSpPr>
          <p:grpSpPr>
            <a:xfrm>
              <a:off x="4438585" y="2042396"/>
              <a:ext cx="3314830" cy="1001167"/>
              <a:chOff x="4438585" y="2507504"/>
              <a:chExt cx="3314830" cy="1001167"/>
            </a:xfrm>
          </p:grpSpPr>
          <p:sp>
            <p:nvSpPr>
              <p:cNvPr id="20" name="Freeform 17">
                <a:extLst>
                  <a:ext uri="{FF2B5EF4-FFF2-40B4-BE49-F238E27FC236}">
                    <a16:creationId xmlns:a16="http://schemas.microsoft.com/office/drawing/2014/main" id="{B4BD45D6-FBDE-A39E-B4A7-500587CF405F}"/>
                  </a:ext>
                </a:extLst>
              </p:cNvPr>
              <p:cNvSpPr>
                <a:spLocks/>
              </p:cNvSpPr>
              <p:nvPr/>
            </p:nvSpPr>
            <p:spPr bwMode="auto">
              <a:xfrm>
                <a:off x="4438585" y="2507504"/>
                <a:ext cx="3314830" cy="267409"/>
              </a:xfrm>
              <a:custGeom>
                <a:avLst/>
                <a:gdLst>
                  <a:gd name="T0" fmla="*/ 10238 w 10264"/>
                  <a:gd name="T1" fmla="*/ 418 h 826"/>
                  <a:gd name="T2" fmla="*/ 10034 w 10264"/>
                  <a:gd name="T3" fmla="*/ 451 h 826"/>
                  <a:gd name="T4" fmla="*/ 9644 w 10264"/>
                  <a:gd name="T5" fmla="*/ 509 h 826"/>
                  <a:gd name="T6" fmla="*/ 9244 w 10264"/>
                  <a:gd name="T7" fmla="*/ 562 h 826"/>
                  <a:gd name="T8" fmla="*/ 8931 w 10264"/>
                  <a:gd name="T9" fmla="*/ 600 h 826"/>
                  <a:gd name="T10" fmla="*/ 8582 w 10264"/>
                  <a:gd name="T11" fmla="*/ 639 h 826"/>
                  <a:gd name="T12" fmla="*/ 8202 w 10264"/>
                  <a:gd name="T13" fmla="*/ 677 h 826"/>
                  <a:gd name="T14" fmla="*/ 7792 w 10264"/>
                  <a:gd name="T15" fmla="*/ 713 h 826"/>
                  <a:gd name="T16" fmla="*/ 7357 w 10264"/>
                  <a:gd name="T17" fmla="*/ 747 h 826"/>
                  <a:gd name="T18" fmla="*/ 6896 w 10264"/>
                  <a:gd name="T19" fmla="*/ 775 h 826"/>
                  <a:gd name="T20" fmla="*/ 6414 w 10264"/>
                  <a:gd name="T21" fmla="*/ 799 h 826"/>
                  <a:gd name="T22" fmla="*/ 5914 w 10264"/>
                  <a:gd name="T23" fmla="*/ 816 h 826"/>
                  <a:gd name="T24" fmla="*/ 5395 w 10264"/>
                  <a:gd name="T25" fmla="*/ 824 h 826"/>
                  <a:gd name="T26" fmla="*/ 4868 w 10264"/>
                  <a:gd name="T27" fmla="*/ 824 h 826"/>
                  <a:gd name="T28" fmla="*/ 4350 w 10264"/>
                  <a:gd name="T29" fmla="*/ 816 h 826"/>
                  <a:gd name="T30" fmla="*/ 3850 w 10264"/>
                  <a:gd name="T31" fmla="*/ 799 h 826"/>
                  <a:gd name="T32" fmla="*/ 3367 w 10264"/>
                  <a:gd name="T33" fmla="*/ 775 h 826"/>
                  <a:gd name="T34" fmla="*/ 2907 w 10264"/>
                  <a:gd name="T35" fmla="*/ 747 h 826"/>
                  <a:gd name="T36" fmla="*/ 2470 w 10264"/>
                  <a:gd name="T37" fmla="*/ 713 h 826"/>
                  <a:gd name="T38" fmla="*/ 2061 w 10264"/>
                  <a:gd name="T39" fmla="*/ 677 h 826"/>
                  <a:gd name="T40" fmla="*/ 1681 w 10264"/>
                  <a:gd name="T41" fmla="*/ 639 h 826"/>
                  <a:gd name="T42" fmla="*/ 1333 w 10264"/>
                  <a:gd name="T43" fmla="*/ 600 h 826"/>
                  <a:gd name="T44" fmla="*/ 1019 w 10264"/>
                  <a:gd name="T45" fmla="*/ 562 h 826"/>
                  <a:gd name="T46" fmla="*/ 619 w 10264"/>
                  <a:gd name="T47" fmla="*/ 509 h 826"/>
                  <a:gd name="T48" fmla="*/ 230 w 10264"/>
                  <a:gd name="T49" fmla="*/ 451 h 826"/>
                  <a:gd name="T50" fmla="*/ 26 w 10264"/>
                  <a:gd name="T51" fmla="*/ 418 h 826"/>
                  <a:gd name="T52" fmla="*/ 26 w 10264"/>
                  <a:gd name="T53" fmla="*/ 408 h 826"/>
                  <a:gd name="T54" fmla="*/ 230 w 10264"/>
                  <a:gd name="T55" fmla="*/ 375 h 826"/>
                  <a:gd name="T56" fmla="*/ 619 w 10264"/>
                  <a:gd name="T57" fmla="*/ 317 h 826"/>
                  <a:gd name="T58" fmla="*/ 1019 w 10264"/>
                  <a:gd name="T59" fmla="*/ 264 h 826"/>
                  <a:gd name="T60" fmla="*/ 1333 w 10264"/>
                  <a:gd name="T61" fmla="*/ 226 h 826"/>
                  <a:gd name="T62" fmla="*/ 1681 w 10264"/>
                  <a:gd name="T63" fmla="*/ 187 h 826"/>
                  <a:gd name="T64" fmla="*/ 2061 w 10264"/>
                  <a:gd name="T65" fmla="*/ 149 h 826"/>
                  <a:gd name="T66" fmla="*/ 2470 w 10264"/>
                  <a:gd name="T67" fmla="*/ 113 h 826"/>
                  <a:gd name="T68" fmla="*/ 2907 w 10264"/>
                  <a:gd name="T69" fmla="*/ 80 h 826"/>
                  <a:gd name="T70" fmla="*/ 3367 w 10264"/>
                  <a:gd name="T71" fmla="*/ 50 h 826"/>
                  <a:gd name="T72" fmla="*/ 3850 w 10264"/>
                  <a:gd name="T73" fmla="*/ 27 h 826"/>
                  <a:gd name="T74" fmla="*/ 4350 w 10264"/>
                  <a:gd name="T75" fmla="*/ 10 h 826"/>
                  <a:gd name="T76" fmla="*/ 4868 w 10264"/>
                  <a:gd name="T77" fmla="*/ 1 h 826"/>
                  <a:gd name="T78" fmla="*/ 5395 w 10264"/>
                  <a:gd name="T79" fmla="*/ 1 h 826"/>
                  <a:gd name="T80" fmla="*/ 5914 w 10264"/>
                  <a:gd name="T81" fmla="*/ 10 h 826"/>
                  <a:gd name="T82" fmla="*/ 6414 w 10264"/>
                  <a:gd name="T83" fmla="*/ 27 h 826"/>
                  <a:gd name="T84" fmla="*/ 6896 w 10264"/>
                  <a:gd name="T85" fmla="*/ 50 h 826"/>
                  <a:gd name="T86" fmla="*/ 7357 w 10264"/>
                  <a:gd name="T87" fmla="*/ 80 h 826"/>
                  <a:gd name="T88" fmla="*/ 7792 w 10264"/>
                  <a:gd name="T89" fmla="*/ 113 h 826"/>
                  <a:gd name="T90" fmla="*/ 8202 w 10264"/>
                  <a:gd name="T91" fmla="*/ 149 h 826"/>
                  <a:gd name="T92" fmla="*/ 8582 w 10264"/>
                  <a:gd name="T93" fmla="*/ 187 h 826"/>
                  <a:gd name="T94" fmla="*/ 8931 w 10264"/>
                  <a:gd name="T95" fmla="*/ 226 h 826"/>
                  <a:gd name="T96" fmla="*/ 9244 w 10264"/>
                  <a:gd name="T97" fmla="*/ 264 h 826"/>
                  <a:gd name="T98" fmla="*/ 9644 w 10264"/>
                  <a:gd name="T99" fmla="*/ 317 h 826"/>
                  <a:gd name="T100" fmla="*/ 10034 w 10264"/>
                  <a:gd name="T101" fmla="*/ 375 h 826"/>
                  <a:gd name="T102" fmla="*/ 10238 w 10264"/>
                  <a:gd name="T103" fmla="*/ 408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64" h="826">
                    <a:moveTo>
                      <a:pt x="10264" y="413"/>
                    </a:moveTo>
                    <a:lnTo>
                      <a:pt x="10238" y="418"/>
                    </a:lnTo>
                    <a:lnTo>
                      <a:pt x="10159" y="430"/>
                    </a:lnTo>
                    <a:lnTo>
                      <a:pt x="10034" y="451"/>
                    </a:lnTo>
                    <a:lnTo>
                      <a:pt x="9861" y="478"/>
                    </a:lnTo>
                    <a:lnTo>
                      <a:pt x="9644" y="509"/>
                    </a:lnTo>
                    <a:lnTo>
                      <a:pt x="9387" y="544"/>
                    </a:lnTo>
                    <a:lnTo>
                      <a:pt x="9244" y="562"/>
                    </a:lnTo>
                    <a:lnTo>
                      <a:pt x="9092" y="581"/>
                    </a:lnTo>
                    <a:lnTo>
                      <a:pt x="8931" y="600"/>
                    </a:lnTo>
                    <a:lnTo>
                      <a:pt x="8761" y="619"/>
                    </a:lnTo>
                    <a:lnTo>
                      <a:pt x="8582" y="639"/>
                    </a:lnTo>
                    <a:lnTo>
                      <a:pt x="8397" y="658"/>
                    </a:lnTo>
                    <a:lnTo>
                      <a:pt x="8202" y="677"/>
                    </a:lnTo>
                    <a:lnTo>
                      <a:pt x="8001" y="695"/>
                    </a:lnTo>
                    <a:lnTo>
                      <a:pt x="7792" y="713"/>
                    </a:lnTo>
                    <a:lnTo>
                      <a:pt x="7578" y="730"/>
                    </a:lnTo>
                    <a:lnTo>
                      <a:pt x="7357" y="747"/>
                    </a:lnTo>
                    <a:lnTo>
                      <a:pt x="7130" y="761"/>
                    </a:lnTo>
                    <a:lnTo>
                      <a:pt x="6896" y="775"/>
                    </a:lnTo>
                    <a:lnTo>
                      <a:pt x="6658" y="788"/>
                    </a:lnTo>
                    <a:lnTo>
                      <a:pt x="6414" y="799"/>
                    </a:lnTo>
                    <a:lnTo>
                      <a:pt x="6166" y="809"/>
                    </a:lnTo>
                    <a:lnTo>
                      <a:pt x="5914" y="816"/>
                    </a:lnTo>
                    <a:lnTo>
                      <a:pt x="5656" y="821"/>
                    </a:lnTo>
                    <a:lnTo>
                      <a:pt x="5395" y="824"/>
                    </a:lnTo>
                    <a:lnTo>
                      <a:pt x="5131" y="826"/>
                    </a:lnTo>
                    <a:lnTo>
                      <a:pt x="4868" y="824"/>
                    </a:lnTo>
                    <a:lnTo>
                      <a:pt x="4607" y="821"/>
                    </a:lnTo>
                    <a:lnTo>
                      <a:pt x="4350" y="816"/>
                    </a:lnTo>
                    <a:lnTo>
                      <a:pt x="4098" y="809"/>
                    </a:lnTo>
                    <a:lnTo>
                      <a:pt x="3850" y="799"/>
                    </a:lnTo>
                    <a:lnTo>
                      <a:pt x="3606" y="788"/>
                    </a:lnTo>
                    <a:lnTo>
                      <a:pt x="3367" y="775"/>
                    </a:lnTo>
                    <a:lnTo>
                      <a:pt x="3134" y="761"/>
                    </a:lnTo>
                    <a:lnTo>
                      <a:pt x="2907" y="747"/>
                    </a:lnTo>
                    <a:lnTo>
                      <a:pt x="2685" y="730"/>
                    </a:lnTo>
                    <a:lnTo>
                      <a:pt x="2470" y="713"/>
                    </a:lnTo>
                    <a:lnTo>
                      <a:pt x="2262" y="695"/>
                    </a:lnTo>
                    <a:lnTo>
                      <a:pt x="2061" y="677"/>
                    </a:lnTo>
                    <a:lnTo>
                      <a:pt x="1867" y="658"/>
                    </a:lnTo>
                    <a:lnTo>
                      <a:pt x="1681" y="639"/>
                    </a:lnTo>
                    <a:lnTo>
                      <a:pt x="1503" y="619"/>
                    </a:lnTo>
                    <a:lnTo>
                      <a:pt x="1333" y="600"/>
                    </a:lnTo>
                    <a:lnTo>
                      <a:pt x="1172" y="581"/>
                    </a:lnTo>
                    <a:lnTo>
                      <a:pt x="1019" y="562"/>
                    </a:lnTo>
                    <a:lnTo>
                      <a:pt x="876" y="544"/>
                    </a:lnTo>
                    <a:lnTo>
                      <a:pt x="619" y="509"/>
                    </a:lnTo>
                    <a:lnTo>
                      <a:pt x="403" y="478"/>
                    </a:lnTo>
                    <a:lnTo>
                      <a:pt x="230" y="451"/>
                    </a:lnTo>
                    <a:lnTo>
                      <a:pt x="104" y="430"/>
                    </a:lnTo>
                    <a:lnTo>
                      <a:pt x="26" y="418"/>
                    </a:lnTo>
                    <a:lnTo>
                      <a:pt x="0" y="413"/>
                    </a:lnTo>
                    <a:lnTo>
                      <a:pt x="26" y="408"/>
                    </a:lnTo>
                    <a:lnTo>
                      <a:pt x="104" y="395"/>
                    </a:lnTo>
                    <a:lnTo>
                      <a:pt x="230" y="375"/>
                    </a:lnTo>
                    <a:lnTo>
                      <a:pt x="403" y="349"/>
                    </a:lnTo>
                    <a:lnTo>
                      <a:pt x="619" y="317"/>
                    </a:lnTo>
                    <a:lnTo>
                      <a:pt x="876" y="283"/>
                    </a:lnTo>
                    <a:lnTo>
                      <a:pt x="1019" y="264"/>
                    </a:lnTo>
                    <a:lnTo>
                      <a:pt x="1172" y="245"/>
                    </a:lnTo>
                    <a:lnTo>
                      <a:pt x="1333" y="226"/>
                    </a:lnTo>
                    <a:lnTo>
                      <a:pt x="1503" y="206"/>
                    </a:lnTo>
                    <a:lnTo>
                      <a:pt x="1681" y="187"/>
                    </a:lnTo>
                    <a:lnTo>
                      <a:pt x="1867" y="168"/>
                    </a:lnTo>
                    <a:lnTo>
                      <a:pt x="2061" y="149"/>
                    </a:lnTo>
                    <a:lnTo>
                      <a:pt x="2262" y="131"/>
                    </a:lnTo>
                    <a:lnTo>
                      <a:pt x="2470" y="113"/>
                    </a:lnTo>
                    <a:lnTo>
                      <a:pt x="2685" y="95"/>
                    </a:lnTo>
                    <a:lnTo>
                      <a:pt x="2907" y="80"/>
                    </a:lnTo>
                    <a:lnTo>
                      <a:pt x="3134" y="65"/>
                    </a:lnTo>
                    <a:lnTo>
                      <a:pt x="3367" y="50"/>
                    </a:lnTo>
                    <a:lnTo>
                      <a:pt x="3606" y="38"/>
                    </a:lnTo>
                    <a:lnTo>
                      <a:pt x="3850" y="27"/>
                    </a:lnTo>
                    <a:lnTo>
                      <a:pt x="4098" y="18"/>
                    </a:lnTo>
                    <a:lnTo>
                      <a:pt x="4350" y="10"/>
                    </a:lnTo>
                    <a:lnTo>
                      <a:pt x="4607" y="4"/>
                    </a:lnTo>
                    <a:lnTo>
                      <a:pt x="4868" y="1"/>
                    </a:lnTo>
                    <a:lnTo>
                      <a:pt x="5131" y="0"/>
                    </a:lnTo>
                    <a:lnTo>
                      <a:pt x="5395" y="1"/>
                    </a:lnTo>
                    <a:lnTo>
                      <a:pt x="5656" y="4"/>
                    </a:lnTo>
                    <a:lnTo>
                      <a:pt x="5914" y="10"/>
                    </a:lnTo>
                    <a:lnTo>
                      <a:pt x="6166" y="18"/>
                    </a:lnTo>
                    <a:lnTo>
                      <a:pt x="6414" y="27"/>
                    </a:lnTo>
                    <a:lnTo>
                      <a:pt x="6658" y="38"/>
                    </a:lnTo>
                    <a:lnTo>
                      <a:pt x="6896" y="50"/>
                    </a:lnTo>
                    <a:lnTo>
                      <a:pt x="7130" y="65"/>
                    </a:lnTo>
                    <a:lnTo>
                      <a:pt x="7357" y="80"/>
                    </a:lnTo>
                    <a:lnTo>
                      <a:pt x="7578" y="95"/>
                    </a:lnTo>
                    <a:lnTo>
                      <a:pt x="7792" y="113"/>
                    </a:lnTo>
                    <a:lnTo>
                      <a:pt x="8001" y="131"/>
                    </a:lnTo>
                    <a:lnTo>
                      <a:pt x="8202" y="149"/>
                    </a:lnTo>
                    <a:lnTo>
                      <a:pt x="8397" y="168"/>
                    </a:lnTo>
                    <a:lnTo>
                      <a:pt x="8582" y="187"/>
                    </a:lnTo>
                    <a:lnTo>
                      <a:pt x="8761" y="206"/>
                    </a:lnTo>
                    <a:lnTo>
                      <a:pt x="8931" y="226"/>
                    </a:lnTo>
                    <a:lnTo>
                      <a:pt x="9092" y="245"/>
                    </a:lnTo>
                    <a:lnTo>
                      <a:pt x="9244" y="264"/>
                    </a:lnTo>
                    <a:lnTo>
                      <a:pt x="9387" y="283"/>
                    </a:lnTo>
                    <a:lnTo>
                      <a:pt x="9644" y="317"/>
                    </a:lnTo>
                    <a:lnTo>
                      <a:pt x="9861" y="349"/>
                    </a:lnTo>
                    <a:lnTo>
                      <a:pt x="10034" y="375"/>
                    </a:lnTo>
                    <a:lnTo>
                      <a:pt x="10159" y="395"/>
                    </a:lnTo>
                    <a:lnTo>
                      <a:pt x="10238" y="408"/>
                    </a:lnTo>
                    <a:lnTo>
                      <a:pt x="10264" y="413"/>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100"/>
              </a:p>
            </p:txBody>
          </p:sp>
          <p:sp>
            <p:nvSpPr>
              <p:cNvPr id="21" name="Freeform 18">
                <a:extLst>
                  <a:ext uri="{FF2B5EF4-FFF2-40B4-BE49-F238E27FC236}">
                    <a16:creationId xmlns:a16="http://schemas.microsoft.com/office/drawing/2014/main" id="{9E272FA2-0736-4A84-526F-2A96CEB110DC}"/>
                  </a:ext>
                </a:extLst>
              </p:cNvPr>
              <p:cNvSpPr>
                <a:spLocks/>
              </p:cNvSpPr>
              <p:nvPr/>
            </p:nvSpPr>
            <p:spPr bwMode="auto">
              <a:xfrm>
                <a:off x="4438585" y="2640562"/>
                <a:ext cx="3314830" cy="868109"/>
              </a:xfrm>
              <a:custGeom>
                <a:avLst/>
                <a:gdLst>
                  <a:gd name="T0" fmla="*/ 4868 w 10264"/>
                  <a:gd name="T1" fmla="*/ 411 h 2687"/>
                  <a:gd name="T2" fmla="*/ 4350 w 10264"/>
                  <a:gd name="T3" fmla="*/ 403 h 2687"/>
                  <a:gd name="T4" fmla="*/ 3850 w 10264"/>
                  <a:gd name="T5" fmla="*/ 386 h 2687"/>
                  <a:gd name="T6" fmla="*/ 3367 w 10264"/>
                  <a:gd name="T7" fmla="*/ 362 h 2687"/>
                  <a:gd name="T8" fmla="*/ 2907 w 10264"/>
                  <a:gd name="T9" fmla="*/ 334 h 2687"/>
                  <a:gd name="T10" fmla="*/ 2470 w 10264"/>
                  <a:gd name="T11" fmla="*/ 300 h 2687"/>
                  <a:gd name="T12" fmla="*/ 2061 w 10264"/>
                  <a:gd name="T13" fmla="*/ 264 h 2687"/>
                  <a:gd name="T14" fmla="*/ 1681 w 10264"/>
                  <a:gd name="T15" fmla="*/ 226 h 2687"/>
                  <a:gd name="T16" fmla="*/ 1333 w 10264"/>
                  <a:gd name="T17" fmla="*/ 187 h 2687"/>
                  <a:gd name="T18" fmla="*/ 1019 w 10264"/>
                  <a:gd name="T19" fmla="*/ 149 h 2687"/>
                  <a:gd name="T20" fmla="*/ 619 w 10264"/>
                  <a:gd name="T21" fmla="*/ 96 h 2687"/>
                  <a:gd name="T22" fmla="*/ 230 w 10264"/>
                  <a:gd name="T23" fmla="*/ 38 h 2687"/>
                  <a:gd name="T24" fmla="*/ 26 w 10264"/>
                  <a:gd name="T25" fmla="*/ 5 h 2687"/>
                  <a:gd name="T26" fmla="*/ 1104 w 10264"/>
                  <a:gd name="T27" fmla="*/ 2275 h 2687"/>
                  <a:gd name="T28" fmla="*/ 1185 w 10264"/>
                  <a:gd name="T29" fmla="*/ 2292 h 2687"/>
                  <a:gd name="T30" fmla="*/ 1420 w 10264"/>
                  <a:gd name="T31" fmla="*/ 2338 h 2687"/>
                  <a:gd name="T32" fmla="*/ 1792 w 10264"/>
                  <a:gd name="T33" fmla="*/ 2405 h 2687"/>
                  <a:gd name="T34" fmla="*/ 2023 w 10264"/>
                  <a:gd name="T35" fmla="*/ 2442 h 2687"/>
                  <a:gd name="T36" fmla="*/ 2283 w 10264"/>
                  <a:gd name="T37" fmla="*/ 2481 h 2687"/>
                  <a:gd name="T38" fmla="*/ 2569 w 10264"/>
                  <a:gd name="T39" fmla="*/ 2520 h 2687"/>
                  <a:gd name="T40" fmla="*/ 2880 w 10264"/>
                  <a:gd name="T41" fmla="*/ 2556 h 2687"/>
                  <a:gd name="T42" fmla="*/ 3212 w 10264"/>
                  <a:gd name="T43" fmla="*/ 2592 h 2687"/>
                  <a:gd name="T44" fmla="*/ 3564 w 10264"/>
                  <a:gd name="T45" fmla="*/ 2623 h 2687"/>
                  <a:gd name="T46" fmla="*/ 3933 w 10264"/>
                  <a:gd name="T47" fmla="*/ 2650 h 2687"/>
                  <a:gd name="T48" fmla="*/ 4320 w 10264"/>
                  <a:gd name="T49" fmla="*/ 2669 h 2687"/>
                  <a:gd name="T50" fmla="*/ 4720 w 10264"/>
                  <a:gd name="T51" fmla="*/ 2683 h 2687"/>
                  <a:gd name="T52" fmla="*/ 5131 w 10264"/>
                  <a:gd name="T53" fmla="*/ 2687 h 2687"/>
                  <a:gd name="T54" fmla="*/ 5544 w 10264"/>
                  <a:gd name="T55" fmla="*/ 2683 h 2687"/>
                  <a:gd name="T56" fmla="*/ 5944 w 10264"/>
                  <a:gd name="T57" fmla="*/ 2669 h 2687"/>
                  <a:gd name="T58" fmla="*/ 6329 w 10264"/>
                  <a:gd name="T59" fmla="*/ 2650 h 2687"/>
                  <a:gd name="T60" fmla="*/ 6700 w 10264"/>
                  <a:gd name="T61" fmla="*/ 2623 h 2687"/>
                  <a:gd name="T62" fmla="*/ 7052 w 10264"/>
                  <a:gd name="T63" fmla="*/ 2592 h 2687"/>
                  <a:gd name="T64" fmla="*/ 7384 w 10264"/>
                  <a:gd name="T65" fmla="*/ 2556 h 2687"/>
                  <a:gd name="T66" fmla="*/ 7694 w 10264"/>
                  <a:gd name="T67" fmla="*/ 2520 h 2687"/>
                  <a:gd name="T68" fmla="*/ 7980 w 10264"/>
                  <a:gd name="T69" fmla="*/ 2481 h 2687"/>
                  <a:gd name="T70" fmla="*/ 8241 w 10264"/>
                  <a:gd name="T71" fmla="*/ 2442 h 2687"/>
                  <a:gd name="T72" fmla="*/ 8472 w 10264"/>
                  <a:gd name="T73" fmla="*/ 2405 h 2687"/>
                  <a:gd name="T74" fmla="*/ 8844 w 10264"/>
                  <a:gd name="T75" fmla="*/ 2338 h 2687"/>
                  <a:gd name="T76" fmla="*/ 9079 w 10264"/>
                  <a:gd name="T77" fmla="*/ 2292 h 2687"/>
                  <a:gd name="T78" fmla="*/ 9160 w 10264"/>
                  <a:gd name="T79" fmla="*/ 2275 h 2687"/>
                  <a:gd name="T80" fmla="*/ 10238 w 10264"/>
                  <a:gd name="T81" fmla="*/ 5 h 2687"/>
                  <a:gd name="T82" fmla="*/ 10034 w 10264"/>
                  <a:gd name="T83" fmla="*/ 38 h 2687"/>
                  <a:gd name="T84" fmla="*/ 9644 w 10264"/>
                  <a:gd name="T85" fmla="*/ 96 h 2687"/>
                  <a:gd name="T86" fmla="*/ 9244 w 10264"/>
                  <a:gd name="T87" fmla="*/ 149 h 2687"/>
                  <a:gd name="T88" fmla="*/ 8931 w 10264"/>
                  <a:gd name="T89" fmla="*/ 187 h 2687"/>
                  <a:gd name="T90" fmla="*/ 8582 w 10264"/>
                  <a:gd name="T91" fmla="*/ 226 h 2687"/>
                  <a:gd name="T92" fmla="*/ 8202 w 10264"/>
                  <a:gd name="T93" fmla="*/ 264 h 2687"/>
                  <a:gd name="T94" fmla="*/ 7792 w 10264"/>
                  <a:gd name="T95" fmla="*/ 300 h 2687"/>
                  <a:gd name="T96" fmla="*/ 7357 w 10264"/>
                  <a:gd name="T97" fmla="*/ 334 h 2687"/>
                  <a:gd name="T98" fmla="*/ 6896 w 10264"/>
                  <a:gd name="T99" fmla="*/ 362 h 2687"/>
                  <a:gd name="T100" fmla="*/ 6414 w 10264"/>
                  <a:gd name="T101" fmla="*/ 386 h 2687"/>
                  <a:gd name="T102" fmla="*/ 5914 w 10264"/>
                  <a:gd name="T103" fmla="*/ 403 h 2687"/>
                  <a:gd name="T104" fmla="*/ 5395 w 10264"/>
                  <a:gd name="T105" fmla="*/ 411 h 2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64" h="2687">
                    <a:moveTo>
                      <a:pt x="5131" y="413"/>
                    </a:moveTo>
                    <a:lnTo>
                      <a:pt x="4868" y="411"/>
                    </a:lnTo>
                    <a:lnTo>
                      <a:pt x="4607" y="408"/>
                    </a:lnTo>
                    <a:lnTo>
                      <a:pt x="4350" y="403"/>
                    </a:lnTo>
                    <a:lnTo>
                      <a:pt x="4098" y="396"/>
                    </a:lnTo>
                    <a:lnTo>
                      <a:pt x="3850" y="386"/>
                    </a:lnTo>
                    <a:lnTo>
                      <a:pt x="3606" y="375"/>
                    </a:lnTo>
                    <a:lnTo>
                      <a:pt x="3367" y="362"/>
                    </a:lnTo>
                    <a:lnTo>
                      <a:pt x="3134" y="348"/>
                    </a:lnTo>
                    <a:lnTo>
                      <a:pt x="2907" y="334"/>
                    </a:lnTo>
                    <a:lnTo>
                      <a:pt x="2685" y="317"/>
                    </a:lnTo>
                    <a:lnTo>
                      <a:pt x="2470" y="300"/>
                    </a:lnTo>
                    <a:lnTo>
                      <a:pt x="2262" y="282"/>
                    </a:lnTo>
                    <a:lnTo>
                      <a:pt x="2061" y="264"/>
                    </a:lnTo>
                    <a:lnTo>
                      <a:pt x="1867" y="245"/>
                    </a:lnTo>
                    <a:lnTo>
                      <a:pt x="1681" y="226"/>
                    </a:lnTo>
                    <a:lnTo>
                      <a:pt x="1503" y="206"/>
                    </a:lnTo>
                    <a:lnTo>
                      <a:pt x="1333" y="187"/>
                    </a:lnTo>
                    <a:lnTo>
                      <a:pt x="1172" y="168"/>
                    </a:lnTo>
                    <a:lnTo>
                      <a:pt x="1019" y="149"/>
                    </a:lnTo>
                    <a:lnTo>
                      <a:pt x="876" y="131"/>
                    </a:lnTo>
                    <a:lnTo>
                      <a:pt x="619" y="96"/>
                    </a:lnTo>
                    <a:lnTo>
                      <a:pt x="403" y="65"/>
                    </a:lnTo>
                    <a:lnTo>
                      <a:pt x="230" y="38"/>
                    </a:lnTo>
                    <a:lnTo>
                      <a:pt x="104" y="17"/>
                    </a:lnTo>
                    <a:lnTo>
                      <a:pt x="26" y="5"/>
                    </a:lnTo>
                    <a:lnTo>
                      <a:pt x="0" y="0"/>
                    </a:lnTo>
                    <a:lnTo>
                      <a:pt x="1104" y="2275"/>
                    </a:lnTo>
                    <a:lnTo>
                      <a:pt x="1125" y="2279"/>
                    </a:lnTo>
                    <a:lnTo>
                      <a:pt x="1185" y="2292"/>
                    </a:lnTo>
                    <a:lnTo>
                      <a:pt x="1285" y="2312"/>
                    </a:lnTo>
                    <a:lnTo>
                      <a:pt x="1420" y="2338"/>
                    </a:lnTo>
                    <a:lnTo>
                      <a:pt x="1590" y="2370"/>
                    </a:lnTo>
                    <a:lnTo>
                      <a:pt x="1792" y="2405"/>
                    </a:lnTo>
                    <a:lnTo>
                      <a:pt x="1904" y="2423"/>
                    </a:lnTo>
                    <a:lnTo>
                      <a:pt x="2023" y="2442"/>
                    </a:lnTo>
                    <a:lnTo>
                      <a:pt x="2150" y="2462"/>
                    </a:lnTo>
                    <a:lnTo>
                      <a:pt x="2283" y="2481"/>
                    </a:lnTo>
                    <a:lnTo>
                      <a:pt x="2423" y="2500"/>
                    </a:lnTo>
                    <a:lnTo>
                      <a:pt x="2569" y="2520"/>
                    </a:lnTo>
                    <a:lnTo>
                      <a:pt x="2722" y="2538"/>
                    </a:lnTo>
                    <a:lnTo>
                      <a:pt x="2880" y="2556"/>
                    </a:lnTo>
                    <a:lnTo>
                      <a:pt x="3043" y="2574"/>
                    </a:lnTo>
                    <a:lnTo>
                      <a:pt x="3212" y="2592"/>
                    </a:lnTo>
                    <a:lnTo>
                      <a:pt x="3386" y="2608"/>
                    </a:lnTo>
                    <a:lnTo>
                      <a:pt x="3564" y="2623"/>
                    </a:lnTo>
                    <a:lnTo>
                      <a:pt x="3747" y="2637"/>
                    </a:lnTo>
                    <a:lnTo>
                      <a:pt x="3933" y="2650"/>
                    </a:lnTo>
                    <a:lnTo>
                      <a:pt x="4125" y="2660"/>
                    </a:lnTo>
                    <a:lnTo>
                      <a:pt x="4320" y="2669"/>
                    </a:lnTo>
                    <a:lnTo>
                      <a:pt x="4518" y="2677"/>
                    </a:lnTo>
                    <a:lnTo>
                      <a:pt x="4720" y="2683"/>
                    </a:lnTo>
                    <a:lnTo>
                      <a:pt x="4924" y="2686"/>
                    </a:lnTo>
                    <a:lnTo>
                      <a:pt x="5131" y="2687"/>
                    </a:lnTo>
                    <a:lnTo>
                      <a:pt x="5339" y="2686"/>
                    </a:lnTo>
                    <a:lnTo>
                      <a:pt x="5544" y="2683"/>
                    </a:lnTo>
                    <a:lnTo>
                      <a:pt x="5745" y="2677"/>
                    </a:lnTo>
                    <a:lnTo>
                      <a:pt x="5944" y="2669"/>
                    </a:lnTo>
                    <a:lnTo>
                      <a:pt x="6139" y="2660"/>
                    </a:lnTo>
                    <a:lnTo>
                      <a:pt x="6329" y="2650"/>
                    </a:lnTo>
                    <a:lnTo>
                      <a:pt x="6517" y="2637"/>
                    </a:lnTo>
                    <a:lnTo>
                      <a:pt x="6700" y="2623"/>
                    </a:lnTo>
                    <a:lnTo>
                      <a:pt x="6878" y="2608"/>
                    </a:lnTo>
                    <a:lnTo>
                      <a:pt x="7052" y="2592"/>
                    </a:lnTo>
                    <a:lnTo>
                      <a:pt x="7221" y="2574"/>
                    </a:lnTo>
                    <a:lnTo>
                      <a:pt x="7384" y="2556"/>
                    </a:lnTo>
                    <a:lnTo>
                      <a:pt x="7542" y="2538"/>
                    </a:lnTo>
                    <a:lnTo>
                      <a:pt x="7694" y="2520"/>
                    </a:lnTo>
                    <a:lnTo>
                      <a:pt x="7841" y="2500"/>
                    </a:lnTo>
                    <a:lnTo>
                      <a:pt x="7980" y="2481"/>
                    </a:lnTo>
                    <a:lnTo>
                      <a:pt x="8114" y="2462"/>
                    </a:lnTo>
                    <a:lnTo>
                      <a:pt x="8241" y="2442"/>
                    </a:lnTo>
                    <a:lnTo>
                      <a:pt x="8360" y="2423"/>
                    </a:lnTo>
                    <a:lnTo>
                      <a:pt x="8472" y="2405"/>
                    </a:lnTo>
                    <a:lnTo>
                      <a:pt x="8674" y="2370"/>
                    </a:lnTo>
                    <a:lnTo>
                      <a:pt x="8844" y="2338"/>
                    </a:lnTo>
                    <a:lnTo>
                      <a:pt x="8979" y="2312"/>
                    </a:lnTo>
                    <a:lnTo>
                      <a:pt x="9079" y="2292"/>
                    </a:lnTo>
                    <a:lnTo>
                      <a:pt x="9139" y="2279"/>
                    </a:lnTo>
                    <a:lnTo>
                      <a:pt x="9160" y="2275"/>
                    </a:lnTo>
                    <a:lnTo>
                      <a:pt x="10264" y="0"/>
                    </a:lnTo>
                    <a:lnTo>
                      <a:pt x="10238" y="5"/>
                    </a:lnTo>
                    <a:lnTo>
                      <a:pt x="10159" y="17"/>
                    </a:lnTo>
                    <a:lnTo>
                      <a:pt x="10034" y="38"/>
                    </a:lnTo>
                    <a:lnTo>
                      <a:pt x="9861" y="65"/>
                    </a:lnTo>
                    <a:lnTo>
                      <a:pt x="9644" y="96"/>
                    </a:lnTo>
                    <a:lnTo>
                      <a:pt x="9387" y="131"/>
                    </a:lnTo>
                    <a:lnTo>
                      <a:pt x="9244" y="149"/>
                    </a:lnTo>
                    <a:lnTo>
                      <a:pt x="9092" y="168"/>
                    </a:lnTo>
                    <a:lnTo>
                      <a:pt x="8931" y="187"/>
                    </a:lnTo>
                    <a:lnTo>
                      <a:pt x="8761" y="206"/>
                    </a:lnTo>
                    <a:lnTo>
                      <a:pt x="8582" y="226"/>
                    </a:lnTo>
                    <a:lnTo>
                      <a:pt x="8397" y="245"/>
                    </a:lnTo>
                    <a:lnTo>
                      <a:pt x="8202" y="264"/>
                    </a:lnTo>
                    <a:lnTo>
                      <a:pt x="8001" y="282"/>
                    </a:lnTo>
                    <a:lnTo>
                      <a:pt x="7792" y="300"/>
                    </a:lnTo>
                    <a:lnTo>
                      <a:pt x="7578" y="317"/>
                    </a:lnTo>
                    <a:lnTo>
                      <a:pt x="7357" y="334"/>
                    </a:lnTo>
                    <a:lnTo>
                      <a:pt x="7130" y="348"/>
                    </a:lnTo>
                    <a:lnTo>
                      <a:pt x="6896" y="362"/>
                    </a:lnTo>
                    <a:lnTo>
                      <a:pt x="6658" y="375"/>
                    </a:lnTo>
                    <a:lnTo>
                      <a:pt x="6414" y="386"/>
                    </a:lnTo>
                    <a:lnTo>
                      <a:pt x="6166" y="396"/>
                    </a:lnTo>
                    <a:lnTo>
                      <a:pt x="5914" y="403"/>
                    </a:lnTo>
                    <a:lnTo>
                      <a:pt x="5656" y="408"/>
                    </a:lnTo>
                    <a:lnTo>
                      <a:pt x="5395" y="411"/>
                    </a:lnTo>
                    <a:lnTo>
                      <a:pt x="5131" y="413"/>
                    </a:lnTo>
                    <a:close/>
                  </a:path>
                </a:pathLst>
              </a:custGeom>
              <a:solidFill>
                <a:schemeClr val="accent1"/>
              </a:solidFill>
              <a:ln>
                <a:noFill/>
              </a:ln>
              <a:effectLst>
                <a:outerShdw blurRad="508000" dist="38100" dir="2700000" sx="103000" sy="103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sp>
          <p:nvSpPr>
            <p:cNvPr id="18" name="Freeform 30">
              <a:extLst>
                <a:ext uri="{FF2B5EF4-FFF2-40B4-BE49-F238E27FC236}">
                  <a16:creationId xmlns:a16="http://schemas.microsoft.com/office/drawing/2014/main" id="{095BAE4F-C3A3-0131-F104-0FB6A0D7766B}"/>
                </a:ext>
              </a:extLst>
            </p:cNvPr>
            <p:cNvSpPr>
              <a:spLocks noEditPoints="1"/>
            </p:cNvSpPr>
            <p:nvPr/>
          </p:nvSpPr>
          <p:spPr bwMode="auto">
            <a:xfrm>
              <a:off x="5917728" y="4855998"/>
              <a:ext cx="356544" cy="735051"/>
            </a:xfrm>
            <a:custGeom>
              <a:avLst/>
              <a:gdLst>
                <a:gd name="T0" fmla="*/ 0 w 1104"/>
                <a:gd name="T1" fmla="*/ 2275 h 2275"/>
                <a:gd name="T2" fmla="*/ 0 w 1104"/>
                <a:gd name="T3" fmla="*/ 2275 h 2275"/>
                <a:gd name="T4" fmla="*/ 0 w 1104"/>
                <a:gd name="T5" fmla="*/ 2275 h 2275"/>
                <a:gd name="T6" fmla="*/ 0 w 1104"/>
                <a:gd name="T7" fmla="*/ 2275 h 2275"/>
                <a:gd name="T8" fmla="*/ 1001 w 1104"/>
                <a:gd name="T9" fmla="*/ 214 h 2275"/>
                <a:gd name="T10" fmla="*/ 1104 w 1104"/>
                <a:gd name="T11" fmla="*/ 0 h 2275"/>
                <a:gd name="T12" fmla="*/ 1104 w 1104"/>
                <a:gd name="T13" fmla="*/ 0 h 2275"/>
                <a:gd name="T14" fmla="*/ 1104 w 1104"/>
                <a:gd name="T15" fmla="*/ 0 h 2275"/>
                <a:gd name="T16" fmla="*/ 1001 w 1104"/>
                <a:gd name="T17" fmla="*/ 214 h 2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4" h="2275">
                  <a:moveTo>
                    <a:pt x="0" y="2275"/>
                  </a:moveTo>
                  <a:lnTo>
                    <a:pt x="0" y="2275"/>
                  </a:lnTo>
                  <a:lnTo>
                    <a:pt x="0" y="2275"/>
                  </a:lnTo>
                  <a:lnTo>
                    <a:pt x="0" y="2275"/>
                  </a:lnTo>
                  <a:close/>
                  <a:moveTo>
                    <a:pt x="1001" y="214"/>
                  </a:moveTo>
                  <a:lnTo>
                    <a:pt x="1104" y="0"/>
                  </a:lnTo>
                  <a:lnTo>
                    <a:pt x="1104" y="0"/>
                  </a:lnTo>
                  <a:lnTo>
                    <a:pt x="1104" y="0"/>
                  </a:lnTo>
                  <a:lnTo>
                    <a:pt x="1001" y="214"/>
                  </a:lnTo>
                  <a:close/>
                </a:path>
              </a:pathLst>
            </a:custGeom>
            <a:solidFill>
              <a:srgbClr val="F7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b="1"/>
            </a:p>
          </p:txBody>
        </p:sp>
        <p:sp>
          <p:nvSpPr>
            <p:cNvPr id="19" name="TextBox 18">
              <a:extLst>
                <a:ext uri="{FF2B5EF4-FFF2-40B4-BE49-F238E27FC236}">
                  <a16:creationId xmlns:a16="http://schemas.microsoft.com/office/drawing/2014/main" id="{42C0BB5D-3AF6-B78E-7282-47F61A03D601}"/>
                </a:ext>
              </a:extLst>
            </p:cNvPr>
            <p:cNvSpPr txBox="1"/>
            <p:nvPr/>
          </p:nvSpPr>
          <p:spPr>
            <a:xfrm>
              <a:off x="5768530" y="2459901"/>
              <a:ext cx="654941" cy="295570"/>
            </a:xfrm>
            <a:prstGeom prst="rect">
              <a:avLst/>
            </a:prstGeom>
            <a:noFill/>
          </p:spPr>
          <p:txBody>
            <a:bodyPr wrap="square" rtlCol="0">
              <a:spAutoFit/>
            </a:bodyPr>
            <a:lstStyle/>
            <a:p>
              <a:pPr algn="ctr">
                <a:lnSpc>
                  <a:spcPct val="110000"/>
                </a:lnSpc>
              </a:pPr>
              <a:endParaRPr lang="en-US" b="1" dirty="0">
                <a:solidFill>
                  <a:schemeClr val="bg1"/>
                </a:solidFill>
                <a:ea typeface="Open Sans ExtraBold" panose="020B0906030804020204" pitchFamily="34" charset="0"/>
                <a:cs typeface="Open Sans ExtraBold" panose="020B0906030804020204" pitchFamily="34" charset="0"/>
              </a:endParaRPr>
            </a:p>
          </p:txBody>
        </p:sp>
      </p:grpSp>
      <p:sp>
        <p:nvSpPr>
          <p:cNvPr id="26" name="Rectangle 25">
            <a:extLst>
              <a:ext uri="{FF2B5EF4-FFF2-40B4-BE49-F238E27FC236}">
                <a16:creationId xmlns:a16="http://schemas.microsoft.com/office/drawing/2014/main" id="{AB809BA6-DDF9-8B0C-2BAC-91E7E214B8B3}"/>
              </a:ext>
            </a:extLst>
          </p:cNvPr>
          <p:cNvSpPr/>
          <p:nvPr/>
        </p:nvSpPr>
        <p:spPr>
          <a:xfrm>
            <a:off x="0" y="6770451"/>
            <a:ext cx="12192000" cy="87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logo with text on it&#10;&#10;Description automatically generated">
            <a:extLst>
              <a:ext uri="{FF2B5EF4-FFF2-40B4-BE49-F238E27FC236}">
                <a16:creationId xmlns:a16="http://schemas.microsoft.com/office/drawing/2014/main" id="{E0D4417B-0B91-12B1-319B-60DC1C85CDCF}"/>
              </a:ext>
            </a:extLst>
          </p:cNvPr>
          <p:cNvPicPr>
            <a:picLocks noChangeAspect="1"/>
          </p:cNvPicPr>
          <p:nvPr/>
        </p:nvPicPr>
        <p:blipFill>
          <a:blip r:embed="rId3">
            <a:alphaModFix amt="37000"/>
            <a:extLst>
              <a:ext uri="{28A0092B-C50C-407E-A947-70E740481C1C}">
                <a14:useLocalDpi xmlns:a14="http://schemas.microsoft.com/office/drawing/2010/main" val="0"/>
              </a:ext>
            </a:extLst>
          </a:blip>
          <a:stretch>
            <a:fillRect/>
          </a:stretch>
        </p:blipFill>
        <p:spPr>
          <a:xfrm>
            <a:off x="11559599" y="126460"/>
            <a:ext cx="478238" cy="369332"/>
          </a:xfrm>
          <a:prstGeom prst="rect">
            <a:avLst/>
          </a:prstGeom>
        </p:spPr>
      </p:pic>
    </p:spTree>
    <p:extLst>
      <p:ext uri="{BB962C8B-B14F-4D97-AF65-F5344CB8AC3E}">
        <p14:creationId xmlns:p14="http://schemas.microsoft.com/office/powerpoint/2010/main" val="339279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A793-D1AE-F9A8-571F-41E08B634AC6}"/>
              </a:ext>
            </a:extLst>
          </p:cNvPr>
          <p:cNvSpPr>
            <a:spLocks noGrp="1"/>
          </p:cNvSpPr>
          <p:nvPr>
            <p:ph type="title"/>
          </p:nvPr>
        </p:nvSpPr>
        <p:spPr>
          <a:xfrm>
            <a:off x="259291" y="-97283"/>
            <a:ext cx="10515600" cy="1087849"/>
          </a:xfrm>
        </p:spPr>
        <p:txBody>
          <a:bodyPr>
            <a:normAutofit fontScale="90000"/>
          </a:bodyPr>
          <a:lstStyle/>
          <a:p>
            <a:pPr marL="0" marR="0">
              <a:lnSpc>
                <a:spcPct val="100000"/>
              </a:lnSpc>
              <a:spcBef>
                <a:spcPts val="0"/>
              </a:spcBef>
              <a:spcAft>
                <a:spcPts val="800"/>
              </a:spcAft>
            </a:pPr>
            <a:r>
              <a:rPr lang="en-US" sz="1800" b="1" kern="0" dirty="0">
                <a:effectLst/>
                <a:latin typeface="+mn-lt"/>
                <a:ea typeface="Times New Roman" panose="02020603050405020304" pitchFamily="18" charset="0"/>
                <a:cs typeface="Times New Roman" panose="02020603050405020304" pitchFamily="18" charset="0"/>
              </a:rPr>
              <a:t>Principle 3#</a:t>
            </a:r>
            <a:r>
              <a:rPr lang="en-US" sz="3600" b="1" kern="0" dirty="0">
                <a:effectLst/>
                <a:latin typeface="+mn-lt"/>
                <a:ea typeface="Times New Roman" panose="02020603050405020304" pitchFamily="18" charset="0"/>
                <a:cs typeface="Times New Roman" panose="02020603050405020304" pitchFamily="18" charset="0"/>
              </a:rPr>
              <a:t> </a:t>
            </a:r>
            <a:br>
              <a:rPr lang="en-US" sz="3600" b="1" kern="0" dirty="0">
                <a:effectLst/>
                <a:latin typeface="+mn-lt"/>
                <a:ea typeface="Times New Roman" panose="02020603050405020304" pitchFamily="18" charset="0"/>
                <a:cs typeface="Times New Roman" panose="02020603050405020304" pitchFamily="18" charset="0"/>
              </a:rPr>
            </a:br>
            <a:r>
              <a:rPr lang="en-US" sz="3100" b="1" kern="0" dirty="0">
                <a:solidFill>
                  <a:srgbClr val="0070C0"/>
                </a:solidFill>
                <a:effectLst/>
                <a:latin typeface="+mn-lt"/>
                <a:ea typeface="Times New Roman" panose="02020603050405020304" pitchFamily="18" charset="0"/>
                <a:cs typeface="Times New Roman" panose="02020603050405020304" pitchFamily="18" charset="0"/>
              </a:rPr>
              <a:t>What Does Action and Expression look like in Canvas Look Like?</a:t>
            </a:r>
            <a:endParaRPr lang="en-US" sz="3600" kern="100" dirty="0">
              <a:solidFill>
                <a:srgbClr val="0070C0"/>
              </a:solidFill>
              <a:effectLst/>
              <a:latin typeface="+mn-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A26FE8D-AF06-1786-325F-833DF9FD893F}"/>
              </a:ext>
            </a:extLst>
          </p:cNvPr>
          <p:cNvSpPr txBox="1"/>
          <p:nvPr/>
        </p:nvSpPr>
        <p:spPr>
          <a:xfrm>
            <a:off x="298202" y="1376401"/>
            <a:ext cx="4040333" cy="5370701"/>
          </a:xfrm>
          <a:prstGeom prst="rect">
            <a:avLst/>
          </a:prstGeom>
          <a:noFill/>
          <a:ln w="3175">
            <a:solidFill>
              <a:schemeClr val="tx1"/>
            </a:solidFill>
          </a:ln>
        </p:spPr>
        <p:txBody>
          <a:bodyPr wrap="square" rtlCol="0">
            <a:spAutoFit/>
          </a:bodyPr>
          <a:lstStyle/>
          <a:p>
            <a:r>
              <a:rPr lang="en-US" sz="2000" b="1" dirty="0">
                <a:solidFill>
                  <a:srgbClr val="0045A2"/>
                </a:solidFill>
              </a:rPr>
              <a:t>1. Diverse Assessment Options</a:t>
            </a:r>
          </a:p>
          <a:p>
            <a:endParaRPr lang="en-US" sz="1700" b="1" dirty="0"/>
          </a:p>
          <a:p>
            <a:r>
              <a:rPr lang="en-US" sz="1700" b="1" dirty="0"/>
              <a:t>Varied Formats: </a:t>
            </a:r>
            <a:r>
              <a:rPr lang="en-US" sz="1700" dirty="0"/>
              <a:t>Allow students to choose how they express their understanding. Options can include:</a:t>
            </a:r>
          </a:p>
          <a:p>
            <a:endParaRPr lang="en-US" sz="1700" dirty="0"/>
          </a:p>
          <a:p>
            <a:pPr marL="285750" indent="-285750">
              <a:buFont typeface="Arial" panose="020B0604020202020204" pitchFamily="34" charset="0"/>
              <a:buChar char="•"/>
            </a:pPr>
            <a:r>
              <a:rPr lang="en-US" sz="1700" dirty="0"/>
              <a:t>Traditional essays or reports</a:t>
            </a:r>
          </a:p>
          <a:p>
            <a:pPr marL="285750" indent="-285750">
              <a:buFont typeface="Arial" panose="020B0604020202020204" pitchFamily="34" charset="0"/>
              <a:buChar char="•"/>
            </a:pPr>
            <a:r>
              <a:rPr lang="en-US" sz="1700" dirty="0"/>
              <a:t>Multimedia presentations (videos, podcasts)</a:t>
            </a:r>
          </a:p>
          <a:p>
            <a:pPr marL="285750" indent="-285750">
              <a:buFont typeface="Arial" panose="020B0604020202020204" pitchFamily="34" charset="0"/>
              <a:buChar char="•"/>
            </a:pPr>
            <a:r>
              <a:rPr lang="en-US" sz="1700" dirty="0"/>
              <a:t>Creative projects (art, digital storytelling)</a:t>
            </a:r>
          </a:p>
          <a:p>
            <a:pPr marL="285750" indent="-285750">
              <a:buFont typeface="Arial" panose="020B0604020202020204" pitchFamily="34" charset="0"/>
              <a:buChar char="•"/>
            </a:pPr>
            <a:r>
              <a:rPr lang="en-US" sz="1700" dirty="0"/>
              <a:t>Infographics or posters</a:t>
            </a:r>
          </a:p>
          <a:p>
            <a:pPr marL="285750" indent="-285750">
              <a:buFont typeface="Arial" panose="020B0604020202020204" pitchFamily="34" charset="0"/>
              <a:buChar char="•"/>
            </a:pPr>
            <a:endParaRPr lang="en-US" sz="1700" dirty="0"/>
          </a:p>
          <a:p>
            <a:r>
              <a:rPr lang="en-US" sz="1700" b="1" dirty="0"/>
              <a:t>Alternative Assessments: </a:t>
            </a:r>
            <a:r>
              <a:rPr lang="en-US" sz="1700" dirty="0"/>
              <a:t>Use assessments that go beyond traditional testing, such as:</a:t>
            </a:r>
          </a:p>
          <a:p>
            <a:endParaRPr lang="en-US" sz="1700" dirty="0"/>
          </a:p>
          <a:p>
            <a:pPr marL="285750" indent="-285750">
              <a:buFont typeface="Arial" panose="020B0604020202020204" pitchFamily="34" charset="0"/>
              <a:buChar char="•"/>
            </a:pPr>
            <a:r>
              <a:rPr lang="en-US" sz="1700" dirty="0"/>
              <a:t>Portfolios showcasing a collection of work over time.</a:t>
            </a:r>
          </a:p>
          <a:p>
            <a:pPr marL="285750" indent="-285750">
              <a:buFont typeface="Arial" panose="020B0604020202020204" pitchFamily="34" charset="0"/>
              <a:buChar char="•"/>
            </a:pPr>
            <a:r>
              <a:rPr lang="en-US" sz="1700" dirty="0"/>
              <a:t>Project-based assessments where students tackle real-world problems.</a:t>
            </a:r>
          </a:p>
        </p:txBody>
      </p:sp>
      <p:sp>
        <p:nvSpPr>
          <p:cNvPr id="6" name="TextBox 5">
            <a:extLst>
              <a:ext uri="{FF2B5EF4-FFF2-40B4-BE49-F238E27FC236}">
                <a16:creationId xmlns:a16="http://schemas.microsoft.com/office/drawing/2014/main" id="{F320522E-508C-EEF2-621F-F26209643A48}"/>
              </a:ext>
            </a:extLst>
          </p:cNvPr>
          <p:cNvSpPr txBox="1"/>
          <p:nvPr/>
        </p:nvSpPr>
        <p:spPr>
          <a:xfrm>
            <a:off x="4338535" y="1376401"/>
            <a:ext cx="3667329" cy="5370701"/>
          </a:xfrm>
          <a:prstGeom prst="rect">
            <a:avLst/>
          </a:prstGeom>
          <a:noFill/>
          <a:ln w="3175">
            <a:solidFill>
              <a:schemeClr val="tx1"/>
            </a:solidFill>
          </a:ln>
        </p:spPr>
        <p:txBody>
          <a:bodyPr wrap="square" rtlCol="0">
            <a:spAutoFit/>
          </a:bodyPr>
          <a:lstStyle/>
          <a:p>
            <a:r>
              <a:rPr lang="en-US" sz="2000" b="1" dirty="0">
                <a:solidFill>
                  <a:srgbClr val="0045A2"/>
                </a:solidFill>
              </a:rPr>
              <a:t>2. Digital Tools For Expression</a:t>
            </a:r>
          </a:p>
          <a:p>
            <a:endParaRPr lang="en-US" sz="1700" b="1" dirty="0"/>
          </a:p>
          <a:p>
            <a:r>
              <a:rPr lang="en-US" sz="1700" b="1" dirty="0"/>
              <a:t>Canvas Assignments: </a:t>
            </a:r>
            <a:r>
              <a:rPr lang="en-US" sz="1700" dirty="0"/>
              <a:t>Use the assignment feature to create tasks that allow for multiple formats. Specify different options in the assignment prompt, allowing students to select how they will complete the task.</a:t>
            </a:r>
          </a:p>
          <a:p>
            <a:endParaRPr lang="en-US" sz="1700" b="1" dirty="0"/>
          </a:p>
          <a:p>
            <a:r>
              <a:rPr lang="en-US" sz="1700" b="1" dirty="0"/>
              <a:t>Discussion Boards: </a:t>
            </a:r>
            <a:r>
              <a:rPr lang="en-US" sz="1700" dirty="0"/>
              <a:t>Encourage students to share their understanding through discussion posts. They can express ideas via text, video responses, or audio clips.</a:t>
            </a:r>
          </a:p>
          <a:p>
            <a:endParaRPr lang="en-US" sz="1700" b="1" dirty="0"/>
          </a:p>
          <a:p>
            <a:r>
              <a:rPr lang="en-US" sz="1700" b="1" dirty="0"/>
              <a:t>Peer Review: </a:t>
            </a:r>
            <a:r>
              <a:rPr lang="en-US" sz="1700" dirty="0"/>
              <a:t>Utilize Canvas's peer review feature to foster collaborative feedback. This encourages students to articulate their thoughts and critique their peers’ work.</a:t>
            </a:r>
            <a:endParaRPr lang="en-US" sz="1700" b="1" dirty="0"/>
          </a:p>
        </p:txBody>
      </p:sp>
      <p:sp>
        <p:nvSpPr>
          <p:cNvPr id="8" name="TextBox 7">
            <a:extLst>
              <a:ext uri="{FF2B5EF4-FFF2-40B4-BE49-F238E27FC236}">
                <a16:creationId xmlns:a16="http://schemas.microsoft.com/office/drawing/2014/main" id="{6354C033-053C-9D0B-166B-061AC1B48778}"/>
              </a:ext>
            </a:extLst>
          </p:cNvPr>
          <p:cNvSpPr txBox="1"/>
          <p:nvPr/>
        </p:nvSpPr>
        <p:spPr>
          <a:xfrm>
            <a:off x="8005864" y="1376401"/>
            <a:ext cx="3887934" cy="5370701"/>
          </a:xfrm>
          <a:prstGeom prst="rect">
            <a:avLst/>
          </a:prstGeom>
          <a:noFill/>
          <a:ln w="3175">
            <a:solidFill>
              <a:schemeClr val="tx1"/>
            </a:solidFill>
          </a:ln>
        </p:spPr>
        <p:txBody>
          <a:bodyPr wrap="square" rtlCol="0">
            <a:spAutoFit/>
          </a:bodyPr>
          <a:lstStyle/>
          <a:p>
            <a:r>
              <a:rPr lang="en-US" sz="2000" b="1" dirty="0">
                <a:solidFill>
                  <a:srgbClr val="0045A2"/>
                </a:solidFill>
              </a:rPr>
              <a:t>3. Self-Regulation and Goal Setting</a:t>
            </a:r>
          </a:p>
          <a:p>
            <a:endParaRPr lang="en-US" sz="1700" b="1" dirty="0"/>
          </a:p>
          <a:p>
            <a:r>
              <a:rPr lang="en-US" sz="1700" b="1" dirty="0"/>
              <a:t>Learning Objectives: </a:t>
            </a:r>
            <a:r>
              <a:rPr lang="en-US" sz="1700" dirty="0"/>
              <a:t>Provide clear learning objectives for each assignment, helping students understand what they need to achieve.</a:t>
            </a:r>
          </a:p>
          <a:p>
            <a:endParaRPr lang="en-US" sz="1700" b="1" dirty="0"/>
          </a:p>
          <a:p>
            <a:r>
              <a:rPr lang="en-US" sz="1700" b="1" dirty="0"/>
              <a:t>Checklists and Rubrics: </a:t>
            </a:r>
            <a:r>
              <a:rPr lang="en-US" sz="1700" dirty="0"/>
              <a:t>Offer checklists and detailed rubrics for assignments to guide students in self-assessment. This clarity helps them monitor their own progress.</a:t>
            </a:r>
          </a:p>
          <a:p>
            <a:endParaRPr lang="en-US" sz="1700" b="1" dirty="0"/>
          </a:p>
          <a:p>
            <a:r>
              <a:rPr lang="en-US" sz="1700" b="1" dirty="0"/>
              <a:t>Reflection Prompts: </a:t>
            </a:r>
            <a:r>
              <a:rPr lang="en-US" sz="1700" dirty="0"/>
              <a:t>Incorporate reflection assignments where students can assess their learning processes and outcomes. Encourage them to set goals for future work.</a:t>
            </a:r>
          </a:p>
          <a:p>
            <a:endParaRPr lang="en-US" sz="1700" dirty="0"/>
          </a:p>
          <a:p>
            <a:endParaRPr lang="en-US" sz="1700" dirty="0"/>
          </a:p>
        </p:txBody>
      </p:sp>
      <p:sp>
        <p:nvSpPr>
          <p:cNvPr id="9" name="TextBox 8">
            <a:extLst>
              <a:ext uri="{FF2B5EF4-FFF2-40B4-BE49-F238E27FC236}">
                <a16:creationId xmlns:a16="http://schemas.microsoft.com/office/drawing/2014/main" id="{65B3E5A2-F6E1-E13C-66E6-37376BDA32EB}"/>
              </a:ext>
            </a:extLst>
          </p:cNvPr>
          <p:cNvSpPr txBox="1"/>
          <p:nvPr/>
        </p:nvSpPr>
        <p:spPr>
          <a:xfrm>
            <a:off x="278746" y="947048"/>
            <a:ext cx="11297168" cy="369332"/>
          </a:xfrm>
          <a:prstGeom prst="rect">
            <a:avLst/>
          </a:prstGeom>
          <a:noFill/>
        </p:spPr>
        <p:txBody>
          <a:bodyPr wrap="square">
            <a:spAutoFit/>
          </a:bodyPr>
          <a:lstStyle/>
          <a:p>
            <a:r>
              <a:rPr lang="en-US" b="0" i="0" dirty="0">
                <a:solidFill>
                  <a:srgbClr val="111111"/>
                </a:solidFill>
                <a:effectLst/>
                <a:latin typeface="-apple-system"/>
              </a:rPr>
              <a:t>This principle emphasizes offering students different ways to demonstrate what they know.</a:t>
            </a:r>
            <a:endParaRPr lang="en-US" dirty="0"/>
          </a:p>
        </p:txBody>
      </p:sp>
      <p:sp>
        <p:nvSpPr>
          <p:cNvPr id="29" name="AutoShape 11" descr="Download 3D Target Icon Illustrated With Dart And The Board in PNG, GLB,  GIF, MP4 - Pixcap">
            <a:extLst>
              <a:ext uri="{FF2B5EF4-FFF2-40B4-BE49-F238E27FC236}">
                <a16:creationId xmlns:a16="http://schemas.microsoft.com/office/drawing/2014/main" id="{FA4ECF86-C794-9A95-5B7C-BEF9C936D44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9" name="Picture 13" descr="3d illustration idea with light bulb icons 9338776 PNG">
            <a:extLst>
              <a:ext uri="{FF2B5EF4-FFF2-40B4-BE49-F238E27FC236}">
                <a16:creationId xmlns:a16="http://schemas.microsoft.com/office/drawing/2014/main" id="{1AE7643C-AD89-519B-04EC-9FD05F1FE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967" y="-424510"/>
            <a:ext cx="3082230" cy="215918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B1C59172-4DD9-98E7-30AC-C75785931FDF}"/>
              </a:ext>
            </a:extLst>
          </p:cNvPr>
          <p:cNvSpPr/>
          <p:nvPr/>
        </p:nvSpPr>
        <p:spPr>
          <a:xfrm>
            <a:off x="0" y="6770451"/>
            <a:ext cx="12192000" cy="87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logo with text on it&#10;&#10;Description automatically generated">
            <a:extLst>
              <a:ext uri="{FF2B5EF4-FFF2-40B4-BE49-F238E27FC236}">
                <a16:creationId xmlns:a16="http://schemas.microsoft.com/office/drawing/2014/main" id="{373B018F-FC81-C365-8ACF-34E9D8D3C1BF}"/>
              </a:ext>
            </a:extLst>
          </p:cNvPr>
          <p:cNvPicPr>
            <a:picLocks noChangeAspect="1"/>
          </p:cNvPicPr>
          <p:nvPr/>
        </p:nvPicPr>
        <p:blipFill>
          <a:blip r:embed="rId4">
            <a:alphaModFix amt="37000"/>
            <a:extLst>
              <a:ext uri="{28A0092B-C50C-407E-A947-70E740481C1C}">
                <a14:useLocalDpi xmlns:a14="http://schemas.microsoft.com/office/drawing/2010/main" val="0"/>
              </a:ext>
            </a:extLst>
          </a:blip>
          <a:stretch>
            <a:fillRect/>
          </a:stretch>
        </p:blipFill>
        <p:spPr>
          <a:xfrm>
            <a:off x="11559599" y="126460"/>
            <a:ext cx="478238" cy="369332"/>
          </a:xfrm>
          <a:prstGeom prst="rect">
            <a:avLst/>
          </a:prstGeom>
        </p:spPr>
      </p:pic>
    </p:spTree>
    <p:extLst>
      <p:ext uri="{BB962C8B-B14F-4D97-AF65-F5344CB8AC3E}">
        <p14:creationId xmlns:p14="http://schemas.microsoft.com/office/powerpoint/2010/main" val="149064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alexoxford">
      <a:dk1>
        <a:srgbClr val="0C0C0C"/>
      </a:dk1>
      <a:lt1>
        <a:sysClr val="window" lastClr="FFFFFF"/>
      </a:lt1>
      <a:dk2>
        <a:srgbClr val="0C0C0C"/>
      </a:dk2>
      <a:lt2>
        <a:srgbClr val="FFFFFF"/>
      </a:lt2>
      <a:accent1>
        <a:srgbClr val="0045A2"/>
      </a:accent1>
      <a:accent2>
        <a:srgbClr val="0067F5"/>
      </a:accent2>
      <a:accent3>
        <a:srgbClr val="F0E7EF"/>
      </a:accent3>
      <a:accent4>
        <a:srgbClr val="ADAAF4"/>
      </a:accent4>
      <a:accent5>
        <a:srgbClr val="E18701"/>
      </a:accent5>
      <a:accent6>
        <a:srgbClr val="B74919"/>
      </a:accent6>
      <a:hlink>
        <a:srgbClr val="0563C1"/>
      </a:hlink>
      <a:folHlink>
        <a:srgbClr val="954F72"/>
      </a:folHlink>
    </a:clrScheme>
    <a:fontScheme name="meu dissertation">
      <a:majorFont>
        <a:latin typeface="Libre Baskervill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7608</TotalTime>
  <Words>3893</Words>
  <Application>Microsoft Office PowerPoint</Application>
  <PresentationFormat>Widescreen</PresentationFormat>
  <Paragraphs>236</Paragraphs>
  <Slides>17</Slides>
  <Notes>13</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0</vt:i4>
      </vt:variant>
      <vt:variant>
        <vt:lpstr>Slide Titles</vt:lpstr>
      </vt:variant>
      <vt:variant>
        <vt:i4>17</vt:i4>
      </vt:variant>
    </vt:vector>
  </HeadingPairs>
  <TitlesOfParts>
    <vt:vector size="31" baseType="lpstr">
      <vt:lpstr>-apple-system</vt:lpstr>
      <vt:lpstr>Arial</vt:lpstr>
      <vt:lpstr>Calibri</vt:lpstr>
      <vt:lpstr>Calibri Light</vt:lpstr>
      <vt:lpstr>Courier New</vt:lpstr>
      <vt:lpstr>Libre Baskerville</vt:lpstr>
      <vt:lpstr>Montserrat</vt:lpstr>
      <vt:lpstr>Open Sans</vt:lpstr>
      <vt:lpstr>Open Sans ExtraBold</vt:lpstr>
      <vt:lpstr>Roboto</vt:lpstr>
      <vt:lpstr>Symbol</vt:lpstr>
      <vt:lpstr>Times New Roman</vt:lpstr>
      <vt:lpstr>Office Theme</vt:lpstr>
      <vt:lpstr>1_Office Theme</vt:lpstr>
      <vt:lpstr>PowerPoint Presentation</vt:lpstr>
      <vt:lpstr>PowerPoint Presentation</vt:lpstr>
      <vt:lpstr>Why UDL Matters</vt:lpstr>
      <vt:lpstr>Three UDL Principles Overview</vt:lpstr>
      <vt:lpstr>Principle 1#  What Does Engagement in Canvas Look Like?</vt:lpstr>
      <vt:lpstr>Principle 1#  What Does Engagement in Canvas Look Like?</vt:lpstr>
      <vt:lpstr>Principle 1#  What Does Engagement in Canvas Look Like?</vt:lpstr>
      <vt:lpstr>Principle 2#  What Does Representation in Canvas Look Like?</vt:lpstr>
      <vt:lpstr>Principle 3#  What Does Action and Expression look like in Canvas Look Like?</vt:lpstr>
      <vt:lpstr>Principle 3#  What Does Action and Expression look like in Canvas Look Like?</vt:lpstr>
      <vt:lpstr>Example of Assignment Choice</vt:lpstr>
      <vt:lpstr>PowerPoint Presentation</vt:lpstr>
      <vt:lpstr>Potential Challenges TO UDL </vt:lpstr>
      <vt:lpstr>Recap of Universal Design for Learning (UDL)</vt:lpstr>
      <vt:lpstr>  Q&amp;A</vt:lpstr>
      <vt:lpstr>(UDL) Simple List to Get Started</vt:lpstr>
      <vt:lpstr>Sources/Citations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Design for Learning (UDL) Principles  Ideas on how to implement UDL principles in Canvas </dc:title>
  <dc:creator>Michael Erwin</dc:creator>
  <cp:lastModifiedBy>Michael Erwin</cp:lastModifiedBy>
  <cp:revision>29</cp:revision>
  <dcterms:created xsi:type="dcterms:W3CDTF">2024-10-09T21:53:23Z</dcterms:created>
  <dcterms:modified xsi:type="dcterms:W3CDTF">2024-10-24T19:21:11Z</dcterms:modified>
</cp:coreProperties>
</file>