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Lst>
  <p:sldSz cy="6858000" cx="12192000"/>
  <p:notesSz cx="6858000" cy="9144000"/>
  <p:embeddedFontLst>
    <p:embeddedFont>
      <p:font typeface="Play"/>
      <p:regular r:id="rId10"/>
      <p:bold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2" roundtripDataSignature="AMtx7miAgcG8yChTw10xXQ+X/iW+fVAq0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font" Target="fonts/Play-bold.fntdata"/><Relationship Id="rId10" Type="http://schemas.openxmlformats.org/officeDocument/2006/relationships/font" Target="fonts/Play-regular.fntdata"/><Relationship Id="rId12" Type="http://customschemas.google.com/relationships/presentationmetadata" Target="meta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7"/>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7"/>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6"/>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7"/>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7"/>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9"/>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9"/>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26" name="Google Shape;26;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0"/>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0"/>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11"/>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1"/>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1"/>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1"/>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1"/>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4"/>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4"/>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5"/>
          <p:cNvSpPr/>
          <p:nvPr>
            <p:ph idx="2" type="pic"/>
          </p:nvPr>
        </p:nvSpPr>
        <p:spPr>
          <a:xfrm>
            <a:off x="5183188" y="987425"/>
            <a:ext cx="6172200" cy="4873625"/>
          </a:xfrm>
          <a:prstGeom prst="rect">
            <a:avLst/>
          </a:prstGeom>
          <a:noFill/>
          <a:ln>
            <a:noFill/>
          </a:ln>
        </p:spPr>
      </p:sp>
      <p:sp>
        <p:nvSpPr>
          <p:cNvPr id="64" name="Google Shape;64;p15"/>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8" name="Google Shape;8;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757575"/>
                </a:solidFill>
                <a:latin typeface="Arial"/>
                <a:ea typeface="Arial"/>
                <a:cs typeface="Arial"/>
                <a:sym typeface="Arial"/>
              </a:defRPr>
            </a:lvl1pPr>
            <a:lvl2pPr indent="0" lvl="1" marL="0" marR="0" rtl="0" algn="r">
              <a:spcBef>
                <a:spcPts val="0"/>
              </a:spcBef>
              <a:buNone/>
              <a:defRPr b="0" i="0" sz="1200" u="none" cap="none" strike="noStrike">
                <a:solidFill>
                  <a:srgbClr val="757575"/>
                </a:solidFill>
                <a:latin typeface="Arial"/>
                <a:ea typeface="Arial"/>
                <a:cs typeface="Arial"/>
                <a:sym typeface="Arial"/>
              </a:defRPr>
            </a:lvl2pPr>
            <a:lvl3pPr indent="0" lvl="2" marL="0" marR="0" rtl="0" algn="r">
              <a:spcBef>
                <a:spcPts val="0"/>
              </a:spcBef>
              <a:buNone/>
              <a:defRPr b="0" i="0" sz="1200" u="none" cap="none" strike="noStrike">
                <a:solidFill>
                  <a:srgbClr val="757575"/>
                </a:solidFill>
                <a:latin typeface="Arial"/>
                <a:ea typeface="Arial"/>
                <a:cs typeface="Arial"/>
                <a:sym typeface="Arial"/>
              </a:defRPr>
            </a:lvl3pPr>
            <a:lvl4pPr indent="0" lvl="3" marL="0" marR="0" rtl="0" algn="r">
              <a:spcBef>
                <a:spcPts val="0"/>
              </a:spcBef>
              <a:buNone/>
              <a:defRPr b="0" i="0" sz="1200" u="none" cap="none" strike="noStrike">
                <a:solidFill>
                  <a:srgbClr val="757575"/>
                </a:solidFill>
                <a:latin typeface="Arial"/>
                <a:ea typeface="Arial"/>
                <a:cs typeface="Arial"/>
                <a:sym typeface="Arial"/>
              </a:defRPr>
            </a:lvl4pPr>
            <a:lvl5pPr indent="0" lvl="4" marL="0" marR="0" rtl="0" algn="r">
              <a:spcBef>
                <a:spcPts val="0"/>
              </a:spcBef>
              <a:buNone/>
              <a:defRPr b="0" i="0" sz="1200" u="none" cap="none" strike="noStrike">
                <a:solidFill>
                  <a:srgbClr val="757575"/>
                </a:solidFill>
                <a:latin typeface="Arial"/>
                <a:ea typeface="Arial"/>
                <a:cs typeface="Arial"/>
                <a:sym typeface="Arial"/>
              </a:defRPr>
            </a:lvl5pPr>
            <a:lvl6pPr indent="0" lvl="5" marL="0" marR="0" rtl="0" algn="r">
              <a:spcBef>
                <a:spcPts val="0"/>
              </a:spcBef>
              <a:buNone/>
              <a:defRPr b="0" i="0" sz="1200" u="none" cap="none" strike="noStrike">
                <a:solidFill>
                  <a:srgbClr val="757575"/>
                </a:solidFill>
                <a:latin typeface="Arial"/>
                <a:ea typeface="Arial"/>
                <a:cs typeface="Arial"/>
                <a:sym typeface="Arial"/>
              </a:defRPr>
            </a:lvl6pPr>
            <a:lvl7pPr indent="0" lvl="6" marL="0" marR="0" rtl="0" algn="r">
              <a:spcBef>
                <a:spcPts val="0"/>
              </a:spcBef>
              <a:buNone/>
              <a:defRPr b="0" i="0" sz="1200" u="none" cap="none" strike="noStrike">
                <a:solidFill>
                  <a:srgbClr val="757575"/>
                </a:solidFill>
                <a:latin typeface="Arial"/>
                <a:ea typeface="Arial"/>
                <a:cs typeface="Arial"/>
                <a:sym typeface="Arial"/>
              </a:defRPr>
            </a:lvl7pPr>
            <a:lvl8pPr indent="0" lvl="7" marL="0" marR="0" rtl="0" algn="r">
              <a:spcBef>
                <a:spcPts val="0"/>
              </a:spcBef>
              <a:buNone/>
              <a:defRPr b="0" i="0" sz="1200" u="none" cap="none" strike="noStrike">
                <a:solidFill>
                  <a:srgbClr val="757575"/>
                </a:solidFill>
                <a:latin typeface="Arial"/>
                <a:ea typeface="Arial"/>
                <a:cs typeface="Arial"/>
                <a:sym typeface="Arial"/>
              </a:defRPr>
            </a:lvl8pPr>
            <a:lvl9pPr indent="0" lvl="8" marL="0" marR="0" rtl="0" algn="r">
              <a:spcBef>
                <a:spcPts val="0"/>
              </a:spcBef>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mc:Choice Requires="p14">
      <p:transition spd="slow" p14:dur="700">
        <p:fade/>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nvSpPr>
        <p:spPr>
          <a:xfrm>
            <a:off x="1338" y="0"/>
            <a:ext cx="12189324" cy="6856662"/>
          </a:xfrm>
          <a:prstGeom prst="rect">
            <a:avLst/>
          </a:prstGeom>
          <a:solidFill>
            <a:srgbClr val="BCE4EB">
              <a:alpha val="60000"/>
            </a:srgbClr>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p:txBody>
      </p:sp>
      <p:sp>
        <p:nvSpPr>
          <p:cNvPr id="85" name="Google Shape;85;p1"/>
          <p:cNvSpPr txBox="1"/>
          <p:nvPr>
            <p:ph type="ctrTitle"/>
          </p:nvPr>
        </p:nvSpPr>
        <p:spPr>
          <a:xfrm>
            <a:off x="876822" y="463638"/>
            <a:ext cx="10427919" cy="675710"/>
          </a:xfrm>
          <a:prstGeom prst="rect">
            <a:avLst/>
          </a:prstGeom>
          <a:solidFill>
            <a:srgbClr val="BCE4EB"/>
          </a:solid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2"/>
              </a:buClr>
              <a:buSzPts val="4000"/>
              <a:buFont typeface="Arial"/>
              <a:buNone/>
            </a:pPr>
            <a:r>
              <a:rPr lang="en-US" sz="4000">
                <a:solidFill>
                  <a:schemeClr val="dk2"/>
                </a:solidFill>
                <a:latin typeface="Arial"/>
                <a:ea typeface="Arial"/>
                <a:cs typeface="Arial"/>
                <a:sym typeface="Arial"/>
              </a:rPr>
              <a:t>ASU Accessibility Awareness Day Conference</a:t>
            </a:r>
            <a:endParaRPr sz="4000">
              <a:solidFill>
                <a:schemeClr val="dk2"/>
              </a:solidFill>
              <a:latin typeface="Arial"/>
              <a:ea typeface="Arial"/>
              <a:cs typeface="Arial"/>
              <a:sym typeface="Arial"/>
            </a:endParaRPr>
          </a:p>
        </p:txBody>
      </p:sp>
      <p:sp>
        <p:nvSpPr>
          <p:cNvPr id="86" name="Google Shape;86;p1"/>
          <p:cNvSpPr txBox="1"/>
          <p:nvPr>
            <p:ph idx="1" type="subTitle"/>
          </p:nvPr>
        </p:nvSpPr>
        <p:spPr>
          <a:xfrm>
            <a:off x="3924822" y="5511782"/>
            <a:ext cx="4331918" cy="831134"/>
          </a:xfrm>
          <a:prstGeom prst="rect">
            <a:avLst/>
          </a:prstGeom>
          <a:solidFill>
            <a:srgbClr val="BCE4EB"/>
          </a:solidFill>
          <a:ln>
            <a:noFill/>
          </a:ln>
        </p:spPr>
        <p:txBody>
          <a:bodyPr anchorCtr="0" anchor="t" bIns="45700" lIns="91425" spcFirstLastPara="1" rIns="91425" wrap="square" tIns="45700">
            <a:normAutofit lnSpcReduction="10000"/>
          </a:bodyPr>
          <a:lstStyle/>
          <a:p>
            <a:pPr indent="0" lvl="0" marL="0" rtl="0" algn="ctr">
              <a:lnSpc>
                <a:spcPct val="90000"/>
              </a:lnSpc>
              <a:spcBef>
                <a:spcPts val="0"/>
              </a:spcBef>
              <a:spcAft>
                <a:spcPts val="0"/>
              </a:spcAft>
              <a:buClr>
                <a:schemeClr val="dk2"/>
              </a:buClr>
              <a:buSzPts val="2400"/>
              <a:buNone/>
            </a:pPr>
            <a:r>
              <a:rPr lang="en-US">
                <a:solidFill>
                  <a:schemeClr val="dk2"/>
                </a:solidFill>
                <a:latin typeface="Arial"/>
                <a:ea typeface="Arial"/>
                <a:cs typeface="Arial"/>
                <a:sym typeface="Arial"/>
              </a:rPr>
              <a:t>Presenter: Jeffry Ricker, Ph.D.</a:t>
            </a:r>
            <a:endParaRPr/>
          </a:p>
          <a:p>
            <a:pPr indent="0" lvl="0" marL="0" rtl="0" algn="ctr">
              <a:lnSpc>
                <a:spcPct val="90000"/>
              </a:lnSpc>
              <a:spcBef>
                <a:spcPts val="1000"/>
              </a:spcBef>
              <a:spcAft>
                <a:spcPts val="0"/>
              </a:spcAft>
              <a:buClr>
                <a:schemeClr val="dk2"/>
              </a:buClr>
              <a:buSzPts val="2400"/>
              <a:buNone/>
            </a:pPr>
            <a:r>
              <a:rPr lang="en-US">
                <a:solidFill>
                  <a:schemeClr val="dk2"/>
                </a:solidFill>
                <a:latin typeface="Arial"/>
                <a:ea typeface="Arial"/>
                <a:cs typeface="Arial"/>
                <a:sym typeface="Arial"/>
              </a:rPr>
              <a:t>Date: November 7, 2024</a:t>
            </a:r>
            <a:endParaRPr/>
          </a:p>
        </p:txBody>
      </p:sp>
      <p:sp>
        <p:nvSpPr>
          <p:cNvPr id="87" name="Google Shape;87;p1"/>
          <p:cNvSpPr txBox="1"/>
          <p:nvPr/>
        </p:nvSpPr>
        <p:spPr>
          <a:xfrm>
            <a:off x="68894" y="1973024"/>
            <a:ext cx="12045863" cy="2658997"/>
          </a:xfrm>
          <a:prstGeom prst="rect">
            <a:avLst/>
          </a:prstGeom>
          <a:noFill/>
          <a:ln>
            <a:noFill/>
          </a:ln>
        </p:spPr>
        <p:txBody>
          <a:bodyPr anchorCtr="0" anchor="b"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6000"/>
              <a:buFont typeface="Arial"/>
              <a:buNone/>
            </a:pPr>
            <a:r>
              <a:rPr b="1" i="0" lang="en-US" sz="6000" u="none" cap="none" strike="noStrike">
                <a:solidFill>
                  <a:schemeClr val="dk1"/>
                </a:solidFill>
                <a:latin typeface="Arial"/>
                <a:ea typeface="Arial"/>
                <a:cs typeface="Arial"/>
                <a:sym typeface="Arial"/>
              </a:rPr>
              <a:t>Cultivating a Sense of Belonging is Essential for the Success of Students With Disabilities</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2"/>
              </a:buClr>
              <a:buSzPts val="4400"/>
              <a:buFont typeface="Arial"/>
              <a:buNone/>
            </a:pPr>
            <a:r>
              <a:rPr lang="en-US">
                <a:solidFill>
                  <a:schemeClr val="dk2"/>
                </a:solidFill>
                <a:latin typeface="Arial"/>
                <a:ea typeface="Arial"/>
                <a:cs typeface="Arial"/>
                <a:sym typeface="Arial"/>
              </a:rPr>
              <a:t>What Does It Mean To "Belong"?</a:t>
            </a:r>
            <a:endParaRPr>
              <a:solidFill>
                <a:schemeClr val="dk2"/>
              </a:solidFill>
              <a:latin typeface="Arial"/>
              <a:ea typeface="Arial"/>
              <a:cs typeface="Arial"/>
              <a:sym typeface="Arial"/>
            </a:endParaRPr>
          </a:p>
        </p:txBody>
      </p:sp>
      <p:sp>
        <p:nvSpPr>
          <p:cNvPr id="93" name="Google Shape;93;p2"/>
          <p:cNvSpPr txBox="1"/>
          <p:nvPr>
            <p:ph idx="1" type="body"/>
          </p:nvPr>
        </p:nvSpPr>
        <p:spPr>
          <a:xfrm>
            <a:off x="838200" y="1825625"/>
            <a:ext cx="10515600" cy="2608133"/>
          </a:xfrm>
          <a:prstGeom prst="rect">
            <a:avLst/>
          </a:prstGeom>
          <a:solidFill>
            <a:srgbClr val="BCE4EB">
              <a:alpha val="49803"/>
            </a:srgbClr>
          </a:solid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rgbClr val="404040"/>
              </a:buClr>
              <a:buSzPts val="2800"/>
              <a:buNone/>
            </a:pPr>
            <a:r>
              <a:rPr lang="en-US">
                <a:solidFill>
                  <a:srgbClr val="404040"/>
                </a:solidFill>
                <a:latin typeface="Arial"/>
                <a:ea typeface="Arial"/>
                <a:cs typeface="Arial"/>
                <a:sym typeface="Arial"/>
              </a:rPr>
              <a:t>“</a:t>
            </a:r>
            <a:r>
              <a:rPr i="1" lang="en-US">
                <a:latin typeface="Arial"/>
                <a:ea typeface="Arial"/>
                <a:cs typeface="Arial"/>
                <a:sym typeface="Arial"/>
              </a:rPr>
              <a:t>Factors commonly associated with the concept of belonging include feeling respected, cared about, … valued, needed, … socially accepted, and important, as well as having a sense of harmony and cohesion with the group and having the means and opportunity to contribute.” </a:t>
            </a:r>
            <a:endParaRPr>
              <a:latin typeface="Arial"/>
              <a:ea typeface="Arial"/>
              <a:cs typeface="Arial"/>
              <a:sym typeface="Arial"/>
            </a:endParaRPr>
          </a:p>
          <a:p>
            <a:pPr indent="0" lvl="0" marL="0" rtl="0" algn="ctr">
              <a:lnSpc>
                <a:spcPct val="90000"/>
              </a:lnSpc>
              <a:spcBef>
                <a:spcPts val="1000"/>
              </a:spcBef>
              <a:spcAft>
                <a:spcPts val="0"/>
              </a:spcAft>
              <a:buClr>
                <a:schemeClr val="dk1"/>
              </a:buClr>
              <a:buSzPts val="2800"/>
              <a:buNone/>
            </a:pPr>
            <a:r>
              <a:rPr i="1" lang="en-US">
                <a:latin typeface="Arial"/>
                <a:ea typeface="Arial"/>
                <a:cs typeface="Arial"/>
                <a:sym typeface="Arial"/>
              </a:rPr>
              <a:t>(Bulk, 2020, pp. 16-17)</a:t>
            </a:r>
            <a:endParaRPr>
              <a:latin typeface="Arial"/>
              <a:ea typeface="Arial"/>
              <a:cs typeface="Arial"/>
              <a:sym typeface="Arial"/>
            </a:endParaRPr>
          </a:p>
          <a:p>
            <a:pPr indent="-50800" lvl="0" marL="228600" rtl="0" algn="l">
              <a:lnSpc>
                <a:spcPct val="90000"/>
              </a:lnSpc>
              <a:spcBef>
                <a:spcPts val="1000"/>
              </a:spcBef>
              <a:spcAft>
                <a:spcPts val="0"/>
              </a:spcAft>
              <a:buClr>
                <a:schemeClr val="dk1"/>
              </a:buClr>
              <a:buSzPts val="2800"/>
              <a:buNone/>
            </a:pPr>
            <a:r>
              <a:t/>
            </a:r>
            <a:endParaRPr>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3"/>
          <p:cNvSpPr txBox="1"/>
          <p:nvPr>
            <p:ph type="title"/>
          </p:nvPr>
        </p:nvSpPr>
        <p:spPr>
          <a:xfrm>
            <a:off x="838201" y="365125"/>
            <a:ext cx="10515600" cy="1360199"/>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2"/>
              </a:buClr>
              <a:buSzPts val="4400"/>
              <a:buFont typeface="Arial"/>
              <a:buNone/>
            </a:pPr>
            <a:r>
              <a:rPr lang="en-US">
                <a:solidFill>
                  <a:schemeClr val="dk2"/>
                </a:solidFill>
                <a:latin typeface="Arial"/>
                <a:ea typeface="Arial"/>
                <a:cs typeface="Arial"/>
                <a:sym typeface="Arial"/>
              </a:rPr>
              <a:t>Angelica, A Neurodivergent Student With Autism</a:t>
            </a:r>
            <a:endParaRPr/>
          </a:p>
        </p:txBody>
      </p:sp>
      <p:sp>
        <p:nvSpPr>
          <p:cNvPr id="99" name="Google Shape;99;p3"/>
          <p:cNvSpPr txBox="1"/>
          <p:nvPr>
            <p:ph idx="1" type="body"/>
          </p:nvPr>
        </p:nvSpPr>
        <p:spPr>
          <a:xfrm>
            <a:off x="838200" y="1836063"/>
            <a:ext cx="10515600" cy="2952599"/>
          </a:xfrm>
          <a:prstGeom prst="rect">
            <a:avLst/>
          </a:prstGeom>
          <a:solidFill>
            <a:srgbClr val="BCE4EB">
              <a:alpha val="49803"/>
            </a:srgbClr>
          </a:solidFill>
          <a:ln>
            <a:noFill/>
          </a:ln>
        </p:spPr>
        <p:txBody>
          <a:bodyPr anchorCtr="0" anchor="t" bIns="45700" lIns="91425" spcFirstLastPara="1" rIns="91425" wrap="square" tIns="45700">
            <a:normAutofit/>
          </a:bodyPr>
          <a:lstStyle/>
          <a:p>
            <a:pPr indent="-228600" lvl="0" marL="228600" rtl="0" algn="ctr">
              <a:lnSpc>
                <a:spcPct val="90000"/>
              </a:lnSpc>
              <a:spcBef>
                <a:spcPts val="0"/>
              </a:spcBef>
              <a:spcAft>
                <a:spcPts val="0"/>
              </a:spcAft>
              <a:buClr>
                <a:schemeClr val="dk1"/>
              </a:buClr>
              <a:buSzPts val="2800"/>
              <a:buNone/>
            </a:pPr>
            <a:r>
              <a:rPr lang="en-US">
                <a:latin typeface="Arial"/>
                <a:ea typeface="Arial"/>
                <a:cs typeface="Arial"/>
                <a:sym typeface="Arial"/>
              </a:rPr>
              <a:t>“</a:t>
            </a:r>
            <a:r>
              <a:rPr i="1" lang="en-US">
                <a:latin typeface="Arial"/>
                <a:ea typeface="Arial"/>
                <a:cs typeface="Arial"/>
                <a:sym typeface="Arial"/>
              </a:rPr>
              <a:t>I just couldn’t fit in, the whole time I was there I was always just on the outside looking in at everyone else having the time of their lives, having the best experience they were ever going to have. I just wondered when that was ever going to happen to me. So yeah, for me it was just really cementing in my ‘you are an outsider’ status.”</a:t>
            </a:r>
            <a:endParaRPr>
              <a:latin typeface="Arial"/>
              <a:ea typeface="Arial"/>
              <a:cs typeface="Arial"/>
              <a:sym typeface="Arial"/>
            </a:endParaRPr>
          </a:p>
          <a:p>
            <a:pPr indent="-228600" lvl="0" marL="228600" rtl="0" algn="ctr">
              <a:lnSpc>
                <a:spcPct val="90000"/>
              </a:lnSpc>
              <a:spcBef>
                <a:spcPts val="1000"/>
              </a:spcBef>
              <a:spcAft>
                <a:spcPts val="0"/>
              </a:spcAft>
              <a:buClr>
                <a:schemeClr val="dk1"/>
              </a:buClr>
              <a:buSzPts val="2800"/>
              <a:buNone/>
            </a:pPr>
            <a:r>
              <a:rPr i="1" lang="en-US">
                <a:latin typeface="Arial"/>
                <a:ea typeface="Arial"/>
                <a:cs typeface="Arial"/>
                <a:sym typeface="Arial"/>
              </a:rPr>
              <a:t>(Cage &amp; Howes, 2020)</a:t>
            </a:r>
            <a:endParaRPr>
              <a:latin typeface="Arial"/>
              <a:ea typeface="Arial"/>
              <a:cs typeface="Arial"/>
              <a:sym typeface="Arial"/>
            </a:endParaRPr>
          </a:p>
          <a:p>
            <a:pPr indent="0" lvl="0" marL="0" rtl="0" algn="ctr">
              <a:lnSpc>
                <a:spcPct val="90000"/>
              </a:lnSpc>
              <a:spcBef>
                <a:spcPts val="1000"/>
              </a:spcBef>
              <a:spcAft>
                <a:spcPts val="0"/>
              </a:spcAft>
              <a:buClr>
                <a:schemeClr val="dk1"/>
              </a:buClr>
              <a:buSzPts val="2800"/>
              <a:buNone/>
            </a:pPr>
            <a:r>
              <a:t/>
            </a:r>
            <a:endParaRPr i="1">
              <a:latin typeface="Arial"/>
              <a:ea typeface="Arial"/>
              <a:cs typeface="Arial"/>
              <a:sym typeface="Arial"/>
            </a:endParaRPr>
          </a:p>
          <a:p>
            <a:pPr indent="-50800" lvl="0" marL="228600" rtl="0" algn="l">
              <a:lnSpc>
                <a:spcPct val="90000"/>
              </a:lnSpc>
              <a:spcBef>
                <a:spcPts val="1000"/>
              </a:spcBef>
              <a:spcAft>
                <a:spcPts val="0"/>
              </a:spcAft>
              <a:buClr>
                <a:schemeClr val="dk1"/>
              </a:buClr>
              <a:buSzPts val="2800"/>
              <a:buNone/>
            </a:pPr>
            <a:r>
              <a:t/>
            </a:r>
            <a:endParaRPr>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2"/>
              </a:buClr>
              <a:buSzPts val="4400"/>
              <a:buFont typeface="Arial"/>
              <a:buNone/>
            </a:pPr>
            <a:r>
              <a:rPr lang="en-US">
                <a:solidFill>
                  <a:schemeClr val="dk2"/>
                </a:solidFill>
                <a:latin typeface="Arial"/>
                <a:ea typeface="Arial"/>
                <a:cs typeface="Arial"/>
                <a:sym typeface="Arial"/>
              </a:rPr>
              <a:t>Going Beyond the Legal Requirements</a:t>
            </a:r>
            <a:endParaRPr/>
          </a:p>
        </p:txBody>
      </p:sp>
      <p:sp>
        <p:nvSpPr>
          <p:cNvPr id="105" name="Google Shape;105;p4"/>
          <p:cNvSpPr txBox="1"/>
          <p:nvPr>
            <p:ph idx="1" type="body"/>
          </p:nvPr>
        </p:nvSpPr>
        <p:spPr>
          <a:xfrm>
            <a:off x="838200" y="1825625"/>
            <a:ext cx="10515600" cy="3362798"/>
          </a:xfrm>
          <a:prstGeom prst="rect">
            <a:avLst/>
          </a:prstGeom>
          <a:solidFill>
            <a:srgbClr val="BCE4EB">
              <a:alpha val="49803"/>
            </a:srgbClr>
          </a:solidFill>
          <a:ln>
            <a:noFill/>
          </a:ln>
        </p:spPr>
        <p:txBody>
          <a:bodyPr anchorCtr="0" anchor="t" bIns="45700" lIns="91425" spcFirstLastPara="1" rIns="91425" wrap="square" tIns="45700">
            <a:normAutofit/>
          </a:bodyPr>
          <a:lstStyle/>
          <a:p>
            <a:pPr indent="-228600" lvl="0" marL="228600" rtl="0" algn="ctr">
              <a:lnSpc>
                <a:spcPct val="90000"/>
              </a:lnSpc>
              <a:spcBef>
                <a:spcPts val="0"/>
              </a:spcBef>
              <a:spcAft>
                <a:spcPts val="0"/>
              </a:spcAft>
              <a:buClr>
                <a:schemeClr val="dk1"/>
              </a:buClr>
              <a:buSzPts val="2800"/>
              <a:buNone/>
            </a:pPr>
            <a:r>
              <a:rPr lang="en-US">
                <a:latin typeface="Arial"/>
                <a:ea typeface="Arial"/>
                <a:cs typeface="Arial"/>
                <a:sym typeface="Arial"/>
              </a:rPr>
              <a:t>“</a:t>
            </a:r>
            <a:r>
              <a:rPr i="1" lang="en-US">
                <a:latin typeface="Arial"/>
                <a:ea typeface="Arial"/>
                <a:cs typeface="Arial"/>
                <a:sym typeface="Arial"/>
              </a:rPr>
              <a:t>By law, institutions of higher education are required only to provide reasonable accommodations for students with disabilities. This narrow requirement can limit colleges and universities to merely emphasize accommodations (e.g., extended time, interpreters, accessible classrooms), as opposed to proactive initiatives that can promote the development of belonging.”</a:t>
            </a:r>
            <a:endParaRPr>
              <a:latin typeface="Arial"/>
              <a:ea typeface="Arial"/>
              <a:cs typeface="Arial"/>
              <a:sym typeface="Arial"/>
            </a:endParaRPr>
          </a:p>
          <a:p>
            <a:pPr indent="-228600" lvl="0" marL="228600" rtl="0" algn="ctr">
              <a:lnSpc>
                <a:spcPct val="90000"/>
              </a:lnSpc>
              <a:spcBef>
                <a:spcPts val="1000"/>
              </a:spcBef>
              <a:spcAft>
                <a:spcPts val="0"/>
              </a:spcAft>
              <a:buClr>
                <a:schemeClr val="dk1"/>
              </a:buClr>
              <a:buSzPts val="2800"/>
              <a:buNone/>
            </a:pPr>
            <a:r>
              <a:rPr i="1" lang="en-US">
                <a:latin typeface="Arial"/>
                <a:ea typeface="Arial"/>
                <a:cs typeface="Arial"/>
                <a:sym typeface="Arial"/>
              </a:rPr>
              <a:t>(Vaccaro et al., 2015)</a:t>
            </a:r>
            <a:endParaRPr>
              <a:latin typeface="Arial"/>
              <a:ea typeface="Arial"/>
              <a:cs typeface="Arial"/>
              <a:sym typeface="Arial"/>
            </a:endParaRPr>
          </a:p>
          <a:p>
            <a:pPr indent="0" lvl="0" marL="0" rtl="0" algn="ctr">
              <a:lnSpc>
                <a:spcPct val="90000"/>
              </a:lnSpc>
              <a:spcBef>
                <a:spcPts val="1000"/>
              </a:spcBef>
              <a:spcAft>
                <a:spcPts val="0"/>
              </a:spcAft>
              <a:buClr>
                <a:schemeClr val="dk1"/>
              </a:buClr>
              <a:buSzPts val="2800"/>
              <a:buNone/>
            </a:pPr>
            <a:r>
              <a:t/>
            </a:r>
            <a:endParaRPr i="1">
              <a:latin typeface="Arial"/>
              <a:ea typeface="Arial"/>
              <a:cs typeface="Arial"/>
              <a:sym typeface="Arial"/>
            </a:endParaRPr>
          </a:p>
          <a:p>
            <a:pPr indent="-50800" lvl="0" marL="228600" rtl="0" algn="l">
              <a:lnSpc>
                <a:spcPct val="90000"/>
              </a:lnSpc>
              <a:spcBef>
                <a:spcPts val="1000"/>
              </a:spcBef>
              <a:spcAft>
                <a:spcPts val="0"/>
              </a:spcAft>
              <a:buClr>
                <a:schemeClr val="dk1"/>
              </a:buClr>
              <a:buSzPts val="2800"/>
              <a:buNone/>
            </a:pPr>
            <a:r>
              <a:t/>
            </a:r>
            <a:endParaRPr>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5"/>
          <p:cNvSpPr txBox="1"/>
          <p:nvPr>
            <p:ph type="title"/>
          </p:nvPr>
        </p:nvSpPr>
        <p:spPr>
          <a:xfrm>
            <a:off x="838200" y="734580"/>
            <a:ext cx="10515600" cy="1360199"/>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2"/>
              </a:buClr>
              <a:buSzPts val="4400"/>
              <a:buFont typeface="Arial"/>
              <a:buNone/>
            </a:pPr>
            <a:r>
              <a:rPr lang="en-US">
                <a:solidFill>
                  <a:schemeClr val="dk2"/>
                </a:solidFill>
                <a:latin typeface="Arial"/>
                <a:ea typeface="Arial"/>
                <a:cs typeface="Arial"/>
                <a:sym typeface="Arial"/>
              </a:rPr>
              <a:t>The Importance of Social Integration</a:t>
            </a:r>
            <a:endParaRPr>
              <a:solidFill>
                <a:schemeClr val="dk2"/>
              </a:solidFill>
              <a:latin typeface="Arial"/>
              <a:ea typeface="Arial"/>
              <a:cs typeface="Arial"/>
              <a:sym typeface="Arial"/>
            </a:endParaRPr>
          </a:p>
          <a:p>
            <a:pPr indent="0" lvl="0" marL="0" rtl="0" algn="ctr">
              <a:lnSpc>
                <a:spcPct val="90000"/>
              </a:lnSpc>
              <a:spcBef>
                <a:spcPts val="0"/>
              </a:spcBef>
              <a:spcAft>
                <a:spcPts val="0"/>
              </a:spcAft>
              <a:buClr>
                <a:schemeClr val="dk1"/>
              </a:buClr>
              <a:buSzPts val="4400"/>
              <a:buFont typeface="Play"/>
              <a:buNone/>
            </a:pPr>
            <a:r>
              <a:t/>
            </a:r>
            <a:endParaRPr>
              <a:latin typeface="Arial"/>
              <a:ea typeface="Arial"/>
              <a:cs typeface="Arial"/>
              <a:sym typeface="Arial"/>
            </a:endParaRPr>
          </a:p>
        </p:txBody>
      </p:sp>
      <p:sp>
        <p:nvSpPr>
          <p:cNvPr id="111" name="Google Shape;111;p5"/>
          <p:cNvSpPr txBox="1"/>
          <p:nvPr>
            <p:ph idx="1" type="body"/>
          </p:nvPr>
        </p:nvSpPr>
        <p:spPr>
          <a:xfrm>
            <a:off x="838200" y="1751884"/>
            <a:ext cx="10515600" cy="2617073"/>
          </a:xfrm>
          <a:prstGeom prst="rect">
            <a:avLst/>
          </a:prstGeom>
          <a:solidFill>
            <a:srgbClr val="BCE4EB">
              <a:alpha val="49803"/>
            </a:srgbClr>
          </a:solidFill>
          <a:ln>
            <a:noFill/>
          </a:ln>
        </p:spPr>
        <p:txBody>
          <a:bodyPr anchorCtr="0" anchor="t" bIns="45700" lIns="91425" spcFirstLastPara="1" rIns="91425" wrap="square" tIns="45700">
            <a:noAutofit/>
          </a:bodyPr>
          <a:lstStyle/>
          <a:p>
            <a:pPr indent="-228600" lvl="0" marL="228600" rtl="0" algn="ctr">
              <a:lnSpc>
                <a:spcPct val="90000"/>
              </a:lnSpc>
              <a:spcBef>
                <a:spcPts val="0"/>
              </a:spcBef>
              <a:spcAft>
                <a:spcPts val="0"/>
              </a:spcAft>
              <a:buClr>
                <a:schemeClr val="dk1"/>
              </a:buClr>
              <a:buSzPts val="2800"/>
              <a:buNone/>
            </a:pPr>
            <a:r>
              <a:rPr i="1" lang="en-US">
                <a:latin typeface="Arial"/>
                <a:ea typeface="Arial"/>
                <a:cs typeface="Arial"/>
                <a:sym typeface="Arial"/>
              </a:rPr>
              <a:t>Put simply, the more that students are engaged with other people on campus, especially student peers and faculty, the more likely (other things being equal) it is that they will persist. Equally important, even among those who persist, students who are more engaged show greater learning gains.” </a:t>
            </a:r>
            <a:endParaRPr/>
          </a:p>
          <a:p>
            <a:pPr indent="-228600" lvl="0" marL="228600" rtl="0" algn="ctr">
              <a:lnSpc>
                <a:spcPct val="90000"/>
              </a:lnSpc>
              <a:spcBef>
                <a:spcPts val="1000"/>
              </a:spcBef>
              <a:spcAft>
                <a:spcPts val="0"/>
              </a:spcAft>
              <a:buClr>
                <a:schemeClr val="dk1"/>
              </a:buClr>
              <a:buSzPts val="2800"/>
              <a:buNone/>
            </a:pPr>
            <a:r>
              <a:rPr i="1" lang="en-US">
                <a:latin typeface="Arial"/>
                <a:ea typeface="Arial"/>
                <a:cs typeface="Arial"/>
                <a:sym typeface="Arial"/>
              </a:rPr>
              <a:t>(Tinto &amp; Pusser, 2006)</a:t>
            </a:r>
            <a:endParaRPr/>
          </a:p>
          <a:p>
            <a:pPr indent="0" lvl="0" marL="0" rtl="0" algn="ctr">
              <a:lnSpc>
                <a:spcPct val="90000"/>
              </a:lnSpc>
              <a:spcBef>
                <a:spcPts val="1000"/>
              </a:spcBef>
              <a:spcAft>
                <a:spcPts val="0"/>
              </a:spcAft>
              <a:buClr>
                <a:schemeClr val="dk1"/>
              </a:buClr>
              <a:buSzPts val="2800"/>
              <a:buNone/>
            </a:pPr>
            <a:r>
              <a:t/>
            </a:r>
            <a:endParaRPr i="1">
              <a:latin typeface="Arial"/>
              <a:ea typeface="Arial"/>
              <a:cs typeface="Arial"/>
              <a:sym typeface="Arial"/>
            </a:endParaRPr>
          </a:p>
          <a:p>
            <a:pPr indent="-50800" lvl="0" marL="228600" rtl="0" algn="l">
              <a:lnSpc>
                <a:spcPct val="90000"/>
              </a:lnSpc>
              <a:spcBef>
                <a:spcPts val="1000"/>
              </a:spcBef>
              <a:spcAft>
                <a:spcPts val="0"/>
              </a:spcAft>
              <a:buClr>
                <a:schemeClr val="dk1"/>
              </a:buClr>
              <a:buSzPts val="2800"/>
              <a:buNone/>
            </a:pPr>
            <a:r>
              <a:t/>
            </a:r>
            <a:endParaRPr i="1">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2024-10-29T17:35:58Z</dcterms:created>
</cp:coreProperties>
</file>