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7" r:id="rId29"/>
    <p:sldId id="288" r:id="rId30"/>
  </p:sldIdLst>
  <p:sldSz cx="9144000" cy="5143500" type="screen16x9"/>
  <p:notesSz cx="6858000" cy="9144000"/>
  <p:embeddedFontLst>
    <p:embeddedFont>
      <p:font typeface="Avenir" panose="02000503020000020003" pitchFamily="2" charset="0"/>
      <p:regular r:id="rId32"/>
      <p: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9TEc1p2HpkBYI7QR6VRXeoG8r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E3133C-79CB-4F1B-9EA5-A0FD7B8D14DD}">
  <a:tblStyle styleId="{18E3133C-79CB-4F1B-9EA5-A0FD7B8D14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6"/>
    <p:restoredTop sz="94640"/>
  </p:normalViewPr>
  <p:slideViewPr>
    <p:cSldViewPr snapToGrid="0">
      <p:cViewPr varScale="1">
        <p:scale>
          <a:sx n="121" d="100"/>
          <a:sy n="121" d="100"/>
        </p:scale>
        <p:origin x="16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4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d419e085a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741" y="1143000"/>
            <a:ext cx="5484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30d419e085a_0_5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1500"/>
              <a:buChar char="•"/>
            </a:pPr>
            <a:r>
              <a:rPr lang="en" sz="1600">
                <a:solidFill>
                  <a:srgbClr val="0E101A"/>
                </a:solidFill>
              </a:rPr>
              <a:t>Opening Hook: Start with a compelling statement or question about the importance of web accessibility.</a:t>
            </a:r>
            <a:endParaRPr sz="1600">
              <a:solidFill>
                <a:srgbClr val="0E101A"/>
              </a:solidFill>
            </a:endParaRPr>
          </a:p>
          <a:p>
            <a:pPr marL="457200" lvl="0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1500"/>
              <a:buChar char="•"/>
            </a:pPr>
            <a:r>
              <a:rPr lang="en" sz="1600">
                <a:solidFill>
                  <a:srgbClr val="0E101A"/>
                </a:solidFill>
              </a:rPr>
              <a:t>Purpose of the Talk: Briefly explain what visually hidden text is and why it matters.</a:t>
            </a:r>
            <a:endParaRPr sz="1600">
              <a:solidFill>
                <a:srgbClr val="0E101A"/>
              </a:solidFill>
            </a:endParaRPr>
          </a:p>
          <a:p>
            <a:pPr marL="457200" lvl="0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1500"/>
              <a:buChar char="•"/>
            </a:pPr>
            <a:r>
              <a:rPr lang="en" sz="1600">
                <a:solidFill>
                  <a:srgbClr val="0E101A"/>
                </a:solidFill>
              </a:rPr>
              <a:t>Agenda Overview: Outline what you will cover in the session.</a:t>
            </a:r>
            <a:endParaRPr b="1"/>
          </a:p>
        </p:txBody>
      </p:sp>
      <p:sp>
        <p:nvSpPr>
          <p:cNvPr id="69" name="Google Shape;69;g30d419e085a_0_5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041e97a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041e97a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101A"/>
                </a:solidFill>
              </a:rPr>
              <a:t>Differences in navigation for sighted and non-sighted users (2 minutes)</a:t>
            </a:r>
            <a:endParaRPr>
              <a:solidFill>
                <a:srgbClr val="0E101A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d419e085a_0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d419e085a_0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E101A"/>
                </a:solidFill>
              </a:rPr>
              <a:t>CSS Techniques: Text hidden with CSS (3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E101A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d4fc0c7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d4fc0c72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101A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d4fc0c72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0d4fc0c72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101A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041e97ab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041e97ab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041e97abb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041e97abb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e83be7b8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e83be7b8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E101A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e83be7b8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0e83be7b8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101A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e83be7b8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e83be7b8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041e97ab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041e97ab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0e83be7b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0e83be7b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D2D0CE"/>
                </a:solidFill>
                <a:highlight>
                  <a:srgbClr val="2B2B2B"/>
                </a:highlight>
                <a:latin typeface="Roboto"/>
                <a:ea typeface="Roboto"/>
                <a:cs typeface="Roboto"/>
                <a:sym typeface="Roboto"/>
              </a:rPr>
              <a:t>Introduce yourself and your credentials (2 minutes)</a:t>
            </a:r>
            <a:endParaRPr sz="1050">
              <a:solidFill>
                <a:srgbClr val="D2D0CE"/>
              </a:solidFill>
              <a:highlight>
                <a:srgbClr val="2B2B2B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D2D0CE"/>
              </a:solidFill>
              <a:highlight>
                <a:srgbClr val="2B2B2B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041e97ab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041e97ab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1041e97ab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1041e97ab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041e97ab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041e97ab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041e97ab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1041e97ab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1041e97ab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1041e97ab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041e97ab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1041e97ab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1041e97ab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1041e97ab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1041e97ab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1041e97ab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aria-label and aria-labelledby (4 minutes)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00912c09e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100912c09e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E101A"/>
                </a:solidFill>
              </a:rPr>
              <a:t>Open Floor: Allow time for audience questions and discussion.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600">
                <a:solidFill>
                  <a:srgbClr val="0E101A"/>
                </a:solidFill>
              </a:rPr>
            </a:br>
            <a:r>
              <a:rPr lang="en" sz="1600">
                <a:solidFill>
                  <a:srgbClr val="0E101A"/>
                </a:solidFill>
              </a:rPr>
              <a:t>Resources: Provide additional resources for further learning.</a:t>
            </a:r>
            <a:endParaRPr sz="1600">
              <a:solidFill>
                <a:srgbClr val="0E101A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1041e97ab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741" y="1143000"/>
            <a:ext cx="5484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31041e97abb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90" name="Google Shape;290;g31041e97abb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d419e085a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30d419e085a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the talk and what attendees will gain (3 minutes)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d419e085a_0_1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d419e085a_0_1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1500"/>
              <a:buChar char="•"/>
            </a:pPr>
            <a:r>
              <a:rPr lang="en" sz="1600">
                <a:solidFill>
                  <a:srgbClr val="0E101A"/>
                </a:solidFill>
              </a:rPr>
              <a:t>Team Effort: Discuss how accessibility is a team sport and the specific role developers play.</a:t>
            </a:r>
            <a:endParaRPr sz="1600">
              <a:solidFill>
                <a:srgbClr val="0E101A"/>
              </a:solidFill>
            </a:endParaRPr>
          </a:p>
          <a:p>
            <a:pPr marL="457200" lvl="0" indent="-3238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1500"/>
              <a:buChar char="•"/>
            </a:pPr>
            <a:r>
              <a:rPr lang="en" sz="1600">
                <a:solidFill>
                  <a:srgbClr val="0E101A"/>
                </a:solidFill>
              </a:rPr>
              <a:t>Challenges: Highlight common challenges developers face in making websites accessible.</a:t>
            </a:r>
            <a:endParaRPr sz="1600"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00912c09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00912c09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101A"/>
                </a:solidFill>
              </a:rPr>
              <a:t>Challenges developers face and how to overcome them (3 minutes)</a:t>
            </a:r>
            <a:endParaRPr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101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101A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d419e085a_0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d419e085a_0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101A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e83be7b86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e83be7b86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041e97ab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041e97ab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101A"/>
                </a:solidFill>
              </a:rPr>
              <a:t>Differences in navigation for sighted and non-sighted users (2 minutes)</a:t>
            </a:r>
            <a:endParaRPr>
              <a:solidFill>
                <a:srgbClr val="0E101A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041e97ab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041e97ab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101A"/>
                </a:solidFill>
              </a:rPr>
              <a:t>Differences in navigation for sighted and non-sighted users (2 minutes)</a:t>
            </a:r>
            <a:endParaRPr>
              <a:solidFill>
                <a:srgbClr val="0E101A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no picture">
  <p:cSld name="ONE_COLUMN_TEXT_1">
    <p:bg>
      <p:bgPr>
        <a:solidFill>
          <a:srgbClr val="0B214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/>
          <p:nvPr/>
        </p:nvSpPr>
        <p:spPr>
          <a:xfrm rot="5400000" flipH="1">
            <a:off x="-2311725" y="-2305700"/>
            <a:ext cx="4608000" cy="4607400"/>
          </a:xfrm>
          <a:prstGeom prst="blockArc">
            <a:avLst>
              <a:gd name="adj1" fmla="val 10800000"/>
              <a:gd name="adj2" fmla="val 16204292"/>
              <a:gd name="adj3" fmla="val 26045"/>
            </a:avLst>
          </a:prstGeom>
          <a:solidFill>
            <a:srgbClr val="1D4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D4F9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45" descr="Perkins Acces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672" y="138826"/>
            <a:ext cx="1183381" cy="3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5"/>
          <p:cNvSpPr/>
          <p:nvPr/>
        </p:nvSpPr>
        <p:spPr>
          <a:xfrm rot="-5400000" flipH="1">
            <a:off x="6406100" y="2429325"/>
            <a:ext cx="5182500" cy="5182200"/>
          </a:xfrm>
          <a:prstGeom prst="blockArc">
            <a:avLst>
              <a:gd name="adj1" fmla="val 10800000"/>
              <a:gd name="adj2" fmla="val 16250486"/>
              <a:gd name="adj3" fmla="val 25398"/>
            </a:avLst>
          </a:prstGeom>
          <a:solidFill>
            <a:srgbClr val="1D4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5"/>
          <p:cNvSpPr txBox="1">
            <a:spLocks noGrp="1"/>
          </p:cNvSpPr>
          <p:nvPr>
            <p:ph type="title"/>
          </p:nvPr>
        </p:nvSpPr>
        <p:spPr>
          <a:xfrm>
            <a:off x="311700" y="608650"/>
            <a:ext cx="6523200" cy="27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ubTitle" idx="1"/>
          </p:nvPr>
        </p:nvSpPr>
        <p:spPr>
          <a:xfrm>
            <a:off x="311700" y="3529450"/>
            <a:ext cx="6167100" cy="12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" name="Google Shape;15;p45"/>
          <p:cNvSpPr/>
          <p:nvPr/>
        </p:nvSpPr>
        <p:spPr>
          <a:xfrm rot="-5400000">
            <a:off x="8325950" y="-526699"/>
            <a:ext cx="1342800" cy="1342800"/>
          </a:xfrm>
          <a:prstGeom prst="pie">
            <a:avLst>
              <a:gd name="adj1" fmla="val 10804644"/>
              <a:gd name="adj2" fmla="val 16200000"/>
            </a:avLst>
          </a:prstGeom>
          <a:solidFill>
            <a:srgbClr val="06A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5"/>
          <p:cNvSpPr txBox="1">
            <a:spLocks noGrp="1"/>
          </p:cNvSpPr>
          <p:nvPr>
            <p:ph type="sldNum" idx="12"/>
          </p:nvPr>
        </p:nvSpPr>
        <p:spPr>
          <a:xfrm>
            <a:off x="8396258" y="138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" name="Google Shape;17;p45"/>
          <p:cNvCxnSpPr/>
          <p:nvPr/>
        </p:nvCxnSpPr>
        <p:spPr>
          <a:xfrm>
            <a:off x="387900" y="3430250"/>
            <a:ext cx="1068000" cy="0"/>
          </a:xfrm>
          <a:prstGeom prst="straightConnector1">
            <a:avLst/>
          </a:prstGeom>
          <a:noFill/>
          <a:ln w="28575" cap="flat" cmpd="sng">
            <a:solidFill>
              <a:srgbClr val="FFB81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slide 1 (logo right)">
  <p:cSld name="1_Title and content slide 1 (no logo)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7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25500" rIns="51000" bIns="255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7"/>
          <p:cNvSpPr txBox="1">
            <a:spLocks noGrp="1"/>
          </p:cNvSpPr>
          <p:nvPr>
            <p:ph type="body" idx="1"/>
          </p:nvPr>
        </p:nvSpPr>
        <p:spPr>
          <a:xfrm>
            <a:off x="303196" y="840342"/>
            <a:ext cx="8212200" cy="3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25500" rIns="51000" bIns="25500" anchor="t" anchorCtr="0">
            <a:noAutofit/>
          </a:bodyPr>
          <a:lstStyle>
            <a:lvl1pPr marL="457200" lvl="0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Font typeface="Arial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2pPr>
            <a:lvl3pPr marL="1371600" lvl="2" indent="-3238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Courier New"/>
              <a:buChar char="o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87"/>
          <p:cNvSpPr/>
          <p:nvPr/>
        </p:nvSpPr>
        <p:spPr>
          <a:xfrm rot="-5400000">
            <a:off x="8325950" y="-526699"/>
            <a:ext cx="1342800" cy="1342800"/>
          </a:xfrm>
          <a:prstGeom prst="pie">
            <a:avLst>
              <a:gd name="adj1" fmla="val 10804644"/>
              <a:gd name="adj2" fmla="val 16200000"/>
            </a:avLst>
          </a:prstGeom>
          <a:solidFill>
            <a:srgbClr val="2570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7"/>
          <p:cNvSpPr txBox="1">
            <a:spLocks noGrp="1"/>
          </p:cNvSpPr>
          <p:nvPr>
            <p:ph type="sldNum" idx="12"/>
          </p:nvPr>
        </p:nvSpPr>
        <p:spPr>
          <a:xfrm>
            <a:off x="8396258" y="138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25500" rIns="51000" bIns="25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slide">
  <p:cSld name="1_Title and content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25500" rIns="51000" bIns="255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303196" y="840342"/>
            <a:ext cx="8212200" cy="3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25500" rIns="51000" bIns="25500" anchor="t" anchorCtr="0">
            <a:noAutofit/>
          </a:bodyPr>
          <a:lstStyle>
            <a:lvl1pPr marL="457200" lvl="0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Font typeface="Arial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2pPr>
            <a:lvl3pPr marL="1371600" lvl="2" indent="-3238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Courier New"/>
              <a:buChar char="o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33" descr="Perkins Acces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217" y="4708349"/>
            <a:ext cx="1221060" cy="4012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3"/>
          <p:cNvSpPr/>
          <p:nvPr/>
        </p:nvSpPr>
        <p:spPr>
          <a:xfrm rot="-5400000">
            <a:off x="8325950" y="-526699"/>
            <a:ext cx="1342800" cy="1342800"/>
          </a:xfrm>
          <a:prstGeom prst="pie">
            <a:avLst>
              <a:gd name="adj1" fmla="val 10804644"/>
              <a:gd name="adj2" fmla="val 16200000"/>
            </a:avLst>
          </a:prstGeom>
          <a:solidFill>
            <a:srgbClr val="2570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396258" y="1388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25500" rIns="51000" bIns="25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dark bg">
  <p:cSld name="TITLE_AND_BODY_2">
    <p:bg>
      <p:bgPr>
        <a:solidFill>
          <a:schemeClr val="l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g30d419e085a_0_267" descr="Perkins Acces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672" y="138826"/>
            <a:ext cx="1183383" cy="39362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g30d419e085a_0_267"/>
          <p:cNvSpPr txBox="1">
            <a:spLocks noGrp="1"/>
          </p:cNvSpPr>
          <p:nvPr>
            <p:ph type="title"/>
          </p:nvPr>
        </p:nvSpPr>
        <p:spPr>
          <a:xfrm>
            <a:off x="311700" y="519850"/>
            <a:ext cx="75546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30d419e085a_0_267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789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FFB81C"/>
              </a:buClr>
              <a:buSzPts val="18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Clr>
                <a:srgbClr val="FFB81C"/>
              </a:buClr>
              <a:buSzPts val="18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Clr>
                <a:srgbClr val="FFB81C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g30d419e085a_0_267"/>
          <p:cNvSpPr/>
          <p:nvPr/>
        </p:nvSpPr>
        <p:spPr>
          <a:xfrm rot="-5400000">
            <a:off x="8325950" y="-526699"/>
            <a:ext cx="1342800" cy="1342800"/>
          </a:xfrm>
          <a:prstGeom prst="pie">
            <a:avLst>
              <a:gd name="adj1" fmla="val 10804644"/>
              <a:gd name="adj2" fmla="val 16200000"/>
            </a:avLst>
          </a:prstGeom>
          <a:solidFill>
            <a:srgbClr val="06A6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g30d419e085a_0_267"/>
          <p:cNvSpPr txBox="1">
            <a:spLocks noGrp="1"/>
          </p:cNvSpPr>
          <p:nvPr>
            <p:ph type="sldNum" idx="12"/>
          </p:nvPr>
        </p:nvSpPr>
        <p:spPr>
          <a:xfrm>
            <a:off x="8396258" y="1388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g30d419e085a_0_1063" descr="Perkins Acces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1" y="152400"/>
            <a:ext cx="2089200" cy="68634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30d419e085a_0_1063"/>
          <p:cNvSpPr txBox="1">
            <a:spLocks noGrp="1"/>
          </p:cNvSpPr>
          <p:nvPr>
            <p:ph type="ctrTitle"/>
          </p:nvPr>
        </p:nvSpPr>
        <p:spPr>
          <a:xfrm>
            <a:off x="2423550" y="1066725"/>
            <a:ext cx="4296900" cy="20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51000" rIns="51000" bIns="510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g30d419e085a_0_1063"/>
          <p:cNvSpPr txBox="1">
            <a:spLocks noGrp="1"/>
          </p:cNvSpPr>
          <p:nvPr>
            <p:ph type="subTitle" idx="1"/>
          </p:nvPr>
        </p:nvSpPr>
        <p:spPr>
          <a:xfrm>
            <a:off x="2425775" y="3066775"/>
            <a:ext cx="42924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51000" rIns="51000" bIns="51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30d419e085a_0_1063"/>
          <p:cNvSpPr/>
          <p:nvPr/>
        </p:nvSpPr>
        <p:spPr>
          <a:xfrm rot="-5400000">
            <a:off x="6919128" y="-1293841"/>
            <a:ext cx="3736800" cy="3736800"/>
          </a:xfrm>
          <a:prstGeom prst="pie">
            <a:avLst>
              <a:gd name="adj1" fmla="val 10804644"/>
              <a:gd name="adj2" fmla="val 16200000"/>
            </a:avLst>
          </a:prstGeom>
          <a:solidFill>
            <a:srgbClr val="06A6EA"/>
          </a:solidFill>
          <a:ln>
            <a:noFill/>
          </a:ln>
        </p:spPr>
        <p:txBody>
          <a:bodyPr spcFirstLastPara="1" wrap="square" lIns="90675" tIns="90675" rIns="90675" bIns="90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30d419e085a_0_1063"/>
          <p:cNvSpPr/>
          <p:nvPr/>
        </p:nvSpPr>
        <p:spPr>
          <a:xfrm flipH="1">
            <a:off x="-1233437" y="3083999"/>
            <a:ext cx="3539400" cy="3539400"/>
          </a:xfrm>
          <a:prstGeom prst="blockArc">
            <a:avLst>
              <a:gd name="adj1" fmla="val 10800000"/>
              <a:gd name="adj2" fmla="val 16250486"/>
              <a:gd name="adj3" fmla="val 25398"/>
            </a:avLst>
          </a:prstGeom>
          <a:solidFill>
            <a:srgbClr val="FFB81C"/>
          </a:solidFill>
          <a:ln>
            <a:noFill/>
          </a:ln>
        </p:spPr>
        <p:txBody>
          <a:bodyPr spcFirstLastPara="1" wrap="square" lIns="90675" tIns="90675" rIns="90675" bIns="90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g30d419e085a_0_1063" descr="A man wearing sunglasses and holding a white cane sits in the park"/>
          <p:cNvPicPr preferRelativeResize="0"/>
          <p:nvPr/>
        </p:nvPicPr>
        <p:blipFill rotWithShape="1">
          <a:blip r:embed="rId3">
            <a:alphaModFix/>
          </a:blip>
          <a:srcRect l="21844"/>
          <a:stretch/>
        </p:blipFill>
        <p:spPr>
          <a:xfrm>
            <a:off x="0" y="1066726"/>
            <a:ext cx="2089200" cy="267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g30d419e085a_0_1063" descr="A woman sitting in front of a laptop uses sign language"/>
          <p:cNvPicPr preferRelativeResize="0"/>
          <p:nvPr/>
        </p:nvPicPr>
        <p:blipFill rotWithShape="1">
          <a:blip r:embed="rId4">
            <a:alphaModFix/>
          </a:blip>
          <a:srcRect r="21241"/>
          <a:stretch/>
        </p:blipFill>
        <p:spPr>
          <a:xfrm>
            <a:off x="6881050" y="1950000"/>
            <a:ext cx="2262950" cy="28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g30d419e085a_0_1063"/>
          <p:cNvSpPr/>
          <p:nvPr/>
        </p:nvSpPr>
        <p:spPr>
          <a:xfrm>
            <a:off x="7971529" y="846127"/>
            <a:ext cx="510300" cy="510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675" tIns="90675" rIns="90675" bIns="90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g30d419e085a_0_1063"/>
          <p:cNvGrpSpPr/>
          <p:nvPr/>
        </p:nvGrpSpPr>
        <p:grpSpPr>
          <a:xfrm>
            <a:off x="7569295" y="814981"/>
            <a:ext cx="912588" cy="912588"/>
            <a:chOff x="5329775" y="1099825"/>
            <a:chExt cx="678000" cy="678000"/>
          </a:xfrm>
        </p:grpSpPr>
        <p:sp>
          <p:nvSpPr>
            <p:cNvPr id="45" name="Google Shape;45;g30d419e085a_0_1063"/>
            <p:cNvSpPr/>
            <p:nvPr/>
          </p:nvSpPr>
          <p:spPr>
            <a:xfrm rot="10800000">
              <a:off x="5329775" y="1099825"/>
              <a:ext cx="678000" cy="6780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000" tIns="51000" rIns="51000" bIns="51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g30d419e085a_0_1063"/>
            <p:cNvSpPr/>
            <p:nvPr/>
          </p:nvSpPr>
          <p:spPr>
            <a:xfrm rot="10800000">
              <a:off x="5434025" y="1207775"/>
              <a:ext cx="465600" cy="4656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000" tIns="51000" rIns="51000" bIns="51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g30d419e085a_0_1063"/>
            <p:cNvSpPr/>
            <p:nvPr/>
          </p:nvSpPr>
          <p:spPr>
            <a:xfrm rot="10800000">
              <a:off x="5540975" y="1328325"/>
              <a:ext cx="238200" cy="238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000" tIns="51000" rIns="51000" bIns="51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g30d419e085a_0_1063"/>
          <p:cNvGrpSpPr/>
          <p:nvPr/>
        </p:nvGrpSpPr>
        <p:grpSpPr>
          <a:xfrm>
            <a:off x="8160246" y="1130988"/>
            <a:ext cx="783179" cy="280574"/>
            <a:chOff x="4312450" y="638875"/>
            <a:chExt cx="788700" cy="208450"/>
          </a:xfrm>
        </p:grpSpPr>
        <p:cxnSp>
          <p:nvCxnSpPr>
            <p:cNvPr id="49" name="Google Shape;49;g30d419e085a_0_1063"/>
            <p:cNvCxnSpPr/>
            <p:nvPr/>
          </p:nvCxnSpPr>
          <p:spPr>
            <a:xfrm>
              <a:off x="4312450" y="638875"/>
              <a:ext cx="788700" cy="0"/>
            </a:xfrm>
            <a:prstGeom prst="straightConnector1">
              <a:avLst/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g30d419e085a_0_1063"/>
            <p:cNvCxnSpPr/>
            <p:nvPr/>
          </p:nvCxnSpPr>
          <p:spPr>
            <a:xfrm>
              <a:off x="4312450" y="741375"/>
              <a:ext cx="788700" cy="0"/>
            </a:xfrm>
            <a:prstGeom prst="straightConnector1">
              <a:avLst/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" name="Google Shape;51;g30d419e085a_0_1063"/>
            <p:cNvCxnSpPr/>
            <p:nvPr/>
          </p:nvCxnSpPr>
          <p:spPr>
            <a:xfrm>
              <a:off x="4312450" y="847325"/>
              <a:ext cx="469200" cy="0"/>
            </a:xfrm>
            <a:prstGeom prst="straightConnector1">
              <a:avLst/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2" name="Google Shape;52;g30d419e085a_0_1063"/>
          <p:cNvGrpSpPr/>
          <p:nvPr/>
        </p:nvGrpSpPr>
        <p:grpSpPr>
          <a:xfrm>
            <a:off x="943058" y="4175926"/>
            <a:ext cx="783179" cy="280574"/>
            <a:chOff x="4312450" y="638875"/>
            <a:chExt cx="788700" cy="208450"/>
          </a:xfrm>
        </p:grpSpPr>
        <p:cxnSp>
          <p:nvCxnSpPr>
            <p:cNvPr id="53" name="Google Shape;53;g30d419e085a_0_1063"/>
            <p:cNvCxnSpPr/>
            <p:nvPr/>
          </p:nvCxnSpPr>
          <p:spPr>
            <a:xfrm>
              <a:off x="4312450" y="638875"/>
              <a:ext cx="788700" cy="0"/>
            </a:xfrm>
            <a:prstGeom prst="straightConnector1">
              <a:avLst/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;g30d419e085a_0_1063"/>
            <p:cNvCxnSpPr/>
            <p:nvPr/>
          </p:nvCxnSpPr>
          <p:spPr>
            <a:xfrm>
              <a:off x="4312450" y="741375"/>
              <a:ext cx="788700" cy="0"/>
            </a:xfrm>
            <a:prstGeom prst="straightConnector1">
              <a:avLst/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" name="Google Shape;55;g30d419e085a_0_1063"/>
            <p:cNvCxnSpPr/>
            <p:nvPr/>
          </p:nvCxnSpPr>
          <p:spPr>
            <a:xfrm>
              <a:off x="4312450" y="847325"/>
              <a:ext cx="469200" cy="0"/>
            </a:xfrm>
            <a:prstGeom prst="straightConnector1">
              <a:avLst/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6" name="Google Shape;56;g30d419e085a_0_1063"/>
          <p:cNvSpPr/>
          <p:nvPr/>
        </p:nvSpPr>
        <p:spPr>
          <a:xfrm>
            <a:off x="1201886" y="3610225"/>
            <a:ext cx="417900" cy="417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0675" tIns="90675" rIns="90675" bIns="90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g30d419e085a_0_1063"/>
          <p:cNvGrpSpPr/>
          <p:nvPr/>
        </p:nvGrpSpPr>
        <p:grpSpPr>
          <a:xfrm rot="2721279">
            <a:off x="1568704" y="3396094"/>
            <a:ext cx="357491" cy="254494"/>
            <a:chOff x="2799000" y="4292450"/>
            <a:chExt cx="359700" cy="252900"/>
          </a:xfrm>
        </p:grpSpPr>
        <p:cxnSp>
          <p:nvCxnSpPr>
            <p:cNvPr id="58" name="Google Shape;58;g30d419e085a_0_1063"/>
            <p:cNvCxnSpPr/>
            <p:nvPr/>
          </p:nvCxnSpPr>
          <p:spPr>
            <a:xfrm rot="10800000">
              <a:off x="2974800" y="4292450"/>
              <a:ext cx="0" cy="249600"/>
            </a:xfrm>
            <a:prstGeom prst="straightConnector1">
              <a:avLst/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9;g30d419e085a_0_1063"/>
            <p:cNvCxnSpPr/>
            <p:nvPr/>
          </p:nvCxnSpPr>
          <p:spPr>
            <a:xfrm rot="10800000" flipH="1">
              <a:off x="3051000" y="4359050"/>
              <a:ext cx="107700" cy="186300"/>
            </a:xfrm>
            <a:prstGeom prst="straightConnector1">
              <a:avLst/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" name="Google Shape;60;g30d419e085a_0_1063"/>
            <p:cNvCxnSpPr/>
            <p:nvPr/>
          </p:nvCxnSpPr>
          <p:spPr>
            <a:xfrm rot="10800000">
              <a:off x="2799000" y="4365950"/>
              <a:ext cx="99600" cy="172500"/>
            </a:xfrm>
            <a:prstGeom prst="straightConnector1">
              <a:avLst/>
            </a:prstGeom>
            <a:noFill/>
            <a:ln w="28575" cap="flat" cmpd="sng">
              <a:solidFill>
                <a:srgbClr val="37363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slide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d419e085a_0_1089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25500" rIns="51000" bIns="255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0d419e085a_0_1089"/>
          <p:cNvSpPr txBox="1">
            <a:spLocks noGrp="1"/>
          </p:cNvSpPr>
          <p:nvPr>
            <p:ph type="body" idx="1"/>
          </p:nvPr>
        </p:nvSpPr>
        <p:spPr>
          <a:xfrm>
            <a:off x="303196" y="840342"/>
            <a:ext cx="8212200" cy="3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25500" rIns="51000" bIns="25500" anchor="t" anchorCtr="0">
            <a:noAutofit/>
          </a:bodyPr>
          <a:lstStyle>
            <a:lvl1pPr marL="457200" lvl="0" indent="-32385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500"/>
              <a:buFont typeface="Arial"/>
              <a:buChar char="●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2pPr>
            <a:lvl3pPr marL="1371600" lvl="2" indent="-3238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Courier New"/>
              <a:buChar char="o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g30d419e085a_0_1089"/>
          <p:cNvSpPr/>
          <p:nvPr/>
        </p:nvSpPr>
        <p:spPr>
          <a:xfrm rot="-5400000">
            <a:off x="8382712" y="-479831"/>
            <a:ext cx="1233900" cy="1233900"/>
          </a:xfrm>
          <a:prstGeom prst="pie">
            <a:avLst>
              <a:gd name="adj1" fmla="val 10803147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51000" tIns="25500" rIns="51000" bIns="25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g30d419e085a_0_1089" descr="Perkins Acces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4723" y="4708349"/>
            <a:ext cx="1221060" cy="401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63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73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4F9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4F9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4F9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4F9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4F9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4F9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4F9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4F9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D4F9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6366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320058" y="2150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ccessibility/ARIA/Attributes/aria-lab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ccessibility/ARIA/Attributes/aria-labelledb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ccessibility/ARIA/Attributes/aria-describedb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ccessibility/ARIA/Attributes/aria-liv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V8LwSg15V5YSmYfg8" TargetMode="External"/><Relationship Id="rId7" Type="http://schemas.openxmlformats.org/officeDocument/2006/relationships/hyperlink" Target="https://perkinsaccess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ccess@Perkins.org" TargetMode="External"/><Relationship Id="rId5" Type="http://schemas.openxmlformats.org/officeDocument/2006/relationships/hyperlink" Target="https://www.linkedin.com/in/jonmfarrell/" TargetMode="External"/><Relationship Id="rId4" Type="http://schemas.openxmlformats.org/officeDocument/2006/relationships/hyperlink" Target="mailto:jon.farrell@perkin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d419e085a_0_547"/>
          <p:cNvSpPr txBox="1">
            <a:spLocks noGrp="1"/>
          </p:cNvSpPr>
          <p:nvPr>
            <p:ph type="ctrTitle"/>
          </p:nvPr>
        </p:nvSpPr>
        <p:spPr>
          <a:xfrm>
            <a:off x="1574350" y="97"/>
            <a:ext cx="6198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51000" rIns="51000" bIns="510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Empowering Accessibility:</a:t>
            </a:r>
            <a:br>
              <a:rPr lang="en" sz="2500">
                <a:latin typeface="Calibri"/>
                <a:ea typeface="Calibri"/>
                <a:cs typeface="Calibri"/>
                <a:sym typeface="Calibri"/>
              </a:rPr>
            </a:b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 Developers Guide to Visually Hidden Text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041e97abb_0_15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Better links for screen reader users</a:t>
            </a:r>
            <a:endParaRPr sz="2840"/>
          </a:p>
        </p:txBody>
      </p:sp>
      <p:pic>
        <p:nvPicPr>
          <p:cNvPr id="134" name="Google Shape;134;g31041e97abb_0_15" descr="Screenshot of the Voiceover Rotor showing the list of links on the page, all of which are now unique."/>
          <p:cNvPicPr preferRelativeResize="0"/>
          <p:nvPr/>
        </p:nvPicPr>
        <p:blipFill rotWithShape="1">
          <a:blip r:embed="rId3">
            <a:alphaModFix/>
          </a:blip>
          <a:srcRect l="8877" r="8926" b="25722"/>
          <a:stretch/>
        </p:blipFill>
        <p:spPr>
          <a:xfrm>
            <a:off x="749038" y="751537"/>
            <a:ext cx="7645926" cy="36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d419e085a_0_1476"/>
          <p:cNvSpPr txBox="1">
            <a:spLocks noGrp="1"/>
          </p:cNvSpPr>
          <p:nvPr>
            <p:ph type="title"/>
          </p:nvPr>
        </p:nvSpPr>
        <p:spPr>
          <a:xfrm>
            <a:off x="311700" y="608650"/>
            <a:ext cx="7418100" cy="27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Techniques for Implementing Visually Hidden Text with CSS Alone</a:t>
            </a:r>
            <a:endParaRPr sz="3000" dirty="0"/>
          </a:p>
        </p:txBody>
      </p:sp>
      <p:sp>
        <p:nvSpPr>
          <p:cNvPr id="140" name="Google Shape;140;g30d419e085a_0_1476"/>
          <p:cNvSpPr txBox="1">
            <a:spLocks noGrp="1"/>
          </p:cNvSpPr>
          <p:nvPr>
            <p:ph type="subTitle" idx="1"/>
          </p:nvPr>
        </p:nvSpPr>
        <p:spPr>
          <a:xfrm>
            <a:off x="311700" y="3529450"/>
            <a:ext cx="6167100" cy="1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g30d419e085a_0_1476"/>
          <p:cNvSpPr txBox="1">
            <a:spLocks noGrp="1"/>
          </p:cNvSpPr>
          <p:nvPr>
            <p:ph type="sldNum" idx="12"/>
          </p:nvPr>
        </p:nvSpPr>
        <p:spPr>
          <a:xfrm>
            <a:off x="8396258" y="1388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d4fc0c728_0_25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Ways of hiding content with CSS</a:t>
            </a:r>
            <a:endParaRPr sz="2840"/>
          </a:p>
        </p:txBody>
      </p:sp>
      <p:graphicFrame>
        <p:nvGraphicFramePr>
          <p:cNvPr id="147" name="Google Shape;147;g30d4fc0c728_0_25"/>
          <p:cNvGraphicFramePr/>
          <p:nvPr>
            <p:extLst>
              <p:ext uri="{D42A27DB-BD31-4B8C-83A1-F6EECF244321}">
                <p14:modId xmlns:p14="http://schemas.microsoft.com/office/powerpoint/2010/main" val="880780400"/>
              </p:ext>
            </p:extLst>
          </p:nvPr>
        </p:nvGraphicFramePr>
        <p:xfrm>
          <a:off x="303200" y="1154538"/>
          <a:ext cx="8212200" cy="2834520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299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Method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Impact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CSS display: none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Hides content visually as well as from assistive technology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CSS visibility: hidden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Hides content visually as well as from assistive technology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CSS opacity: 0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dirty="0"/>
                        <a:t>Hides content visually but exposes it to assistive technology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d4fc0c728_0_31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Comprehensive solution for visually hidden text</a:t>
            </a:r>
            <a:endParaRPr sz="2800"/>
          </a:p>
        </p:txBody>
      </p:sp>
      <p:graphicFrame>
        <p:nvGraphicFramePr>
          <p:cNvPr id="5" name="Google Shape;147;g30d4fc0c728_0_25">
            <a:extLst>
              <a:ext uri="{FF2B5EF4-FFF2-40B4-BE49-F238E27FC236}">
                <a16:creationId xmlns:a16="http://schemas.microsoft.com/office/drawing/2014/main" id="{EFD6701F-43BB-314F-40B4-0A5ADC6B6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55115"/>
              </p:ext>
            </p:extLst>
          </p:nvPr>
        </p:nvGraphicFramePr>
        <p:xfrm>
          <a:off x="245446" y="731963"/>
          <a:ext cx="8269800" cy="3383220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826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Using CSS Only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.</a:t>
                      </a:r>
                      <a:r>
                        <a:rPr lang="en-US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sr-only:not</a:t>
                      </a: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(:focus):not(:active) {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clip: </a:t>
                      </a:r>
                      <a:r>
                        <a:rPr lang="en-US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rect</a:t>
                      </a: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(0 0 0 0);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clip-path: inset(50%);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height: 1px;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overflow: hidden;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position: absolute;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white-space: </a:t>
                      </a:r>
                      <a:r>
                        <a:rPr lang="en-US" sz="20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nowrap</a:t>
                      </a: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;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width: 1px;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}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041e97abb_0_134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>
                <a:solidFill>
                  <a:schemeClr val="dk1"/>
                </a:solidFill>
              </a:rPr>
              <a:t>Example before using visually hidden text</a:t>
            </a:r>
            <a:endParaRPr sz="284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40"/>
          </a:p>
        </p:txBody>
      </p:sp>
      <p:graphicFrame>
        <p:nvGraphicFramePr>
          <p:cNvPr id="159" name="Google Shape;159;g31041e97abb_0_134"/>
          <p:cNvGraphicFramePr/>
          <p:nvPr>
            <p:extLst>
              <p:ext uri="{D42A27DB-BD31-4B8C-83A1-F6EECF244321}">
                <p14:modId xmlns:p14="http://schemas.microsoft.com/office/powerpoint/2010/main" val="2457992495"/>
              </p:ext>
            </p:extLst>
          </p:nvPr>
        </p:nvGraphicFramePr>
        <p:xfrm>
          <a:off x="428825" y="679465"/>
          <a:ext cx="8212050" cy="3833800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59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The Markup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The Result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&lt;li&gt;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&lt;img .../&gt;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&lt;p&gt;General&lt;/p&gt;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&lt;h3&gt;The inclusive research checklist&lt;/h3&gt;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&lt;p&gt;Do you care about creating products and services that work for all users?&lt;/p&gt;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&lt;a&gt;Learn More&lt;/a&gt;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&lt;/li&gt;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0" name="Google Shape;160;g31041e97abb_0_134" descr="An individual card component showing the with a decorative image, a title, a breif description, and a “learn more” lin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073" y="1300050"/>
            <a:ext cx="1919175" cy="313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041e97abb_0_140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Example after using visually hidden text</a:t>
            </a:r>
            <a:endParaRPr sz="2840"/>
          </a:p>
        </p:txBody>
      </p:sp>
      <p:graphicFrame>
        <p:nvGraphicFramePr>
          <p:cNvPr id="166" name="Google Shape;166;g31041e97abb_0_140"/>
          <p:cNvGraphicFramePr/>
          <p:nvPr>
            <p:extLst>
              <p:ext uri="{D42A27DB-BD31-4B8C-83A1-F6EECF244321}">
                <p14:modId xmlns:p14="http://schemas.microsoft.com/office/powerpoint/2010/main" val="2754915391"/>
              </p:ext>
            </p:extLst>
          </p:nvPr>
        </p:nvGraphicFramePr>
        <p:xfrm>
          <a:off x="428825" y="679465"/>
          <a:ext cx="8212050" cy="4270685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59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The Markup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The Result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&lt;li&gt;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&lt;img .../&gt;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&lt;p&gt;General&lt;/p&gt;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&lt;h3&gt;The inclusive research checklist&lt;/h3&gt;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&lt;p&gt;Do you care about creating products and services that work for all users?&lt;/p&gt;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&lt;a&gt;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&lt;span&gt;Learn More&lt;/span&gt;</a:t>
                      </a:r>
                      <a:br>
                        <a:rPr lang="en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    &lt;span class=”sr-only”&gt; about the inclusive research checklist&lt;/span&gt;</a:t>
                      </a:r>
                      <a:endParaRPr sz="18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&lt;/a&gt;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&lt;/li&gt;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7" name="Google Shape;167;g31041e97abb_0_140" descr="An individual card component showing the with a decorative image, a title, a breif description, and a “learn more” lin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073" y="1300050"/>
            <a:ext cx="1919175" cy="313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e83be7b86_0_29"/>
          <p:cNvSpPr txBox="1">
            <a:spLocks noGrp="1"/>
          </p:cNvSpPr>
          <p:nvPr>
            <p:ph type="title"/>
          </p:nvPr>
        </p:nvSpPr>
        <p:spPr>
          <a:xfrm>
            <a:off x="311700" y="608650"/>
            <a:ext cx="7418100" cy="27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Techniques for Implementing Visually Hidden Text with ARIA</a:t>
            </a:r>
            <a:endParaRPr sz="3000" dirty="0"/>
          </a:p>
        </p:txBody>
      </p:sp>
      <p:sp>
        <p:nvSpPr>
          <p:cNvPr id="173" name="Google Shape;173;g30e83be7b86_0_29"/>
          <p:cNvSpPr txBox="1">
            <a:spLocks noGrp="1"/>
          </p:cNvSpPr>
          <p:nvPr>
            <p:ph type="subTitle" idx="1"/>
          </p:nvPr>
        </p:nvSpPr>
        <p:spPr>
          <a:xfrm>
            <a:off x="311700" y="3529450"/>
            <a:ext cx="6167100" cy="1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g30e83be7b86_0_29"/>
          <p:cNvSpPr txBox="1">
            <a:spLocks noGrp="1"/>
          </p:cNvSpPr>
          <p:nvPr>
            <p:ph type="sldNum" idx="12"/>
          </p:nvPr>
        </p:nvSpPr>
        <p:spPr>
          <a:xfrm>
            <a:off x="8396258" y="1388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e83be7b86_0_9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A word of caution: Be careful when using ARIA</a:t>
            </a:r>
            <a:endParaRPr sz="2800"/>
          </a:p>
        </p:txBody>
      </p:sp>
      <p:pic>
        <p:nvPicPr>
          <p:cNvPr id="180" name="Google Shape;180;g30e83be7b86_0_9" descr="A bright red, vintage car is parked on a paved surface with greenery in the background. Overlaid text reads “We can fix it… with ARIA” because the car’s design seems to be non-sensical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1028688"/>
            <a:ext cx="45720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e83be7b86_0_73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Aria-label common example</a:t>
            </a:r>
            <a:endParaRPr sz="2840"/>
          </a:p>
        </p:txBody>
      </p:sp>
      <p:sp>
        <p:nvSpPr>
          <p:cNvPr id="186" name="Google Shape;186;g30e83be7b86_0_73"/>
          <p:cNvSpPr txBox="1"/>
          <p:nvPr/>
        </p:nvSpPr>
        <p:spPr>
          <a:xfrm>
            <a:off x="303200" y="840200"/>
            <a:ext cx="8463300" cy="3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aria-label attribute defines a string value that can be used to name an element, as long as the element's role does not prohibit naming.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b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b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Learn more about aria-label</a:t>
            </a: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7" name="Google Shape;187;g30e83be7b86_0_73"/>
          <p:cNvGraphicFramePr/>
          <p:nvPr>
            <p:extLst>
              <p:ext uri="{D42A27DB-BD31-4B8C-83A1-F6EECF244321}">
                <p14:modId xmlns:p14="http://schemas.microsoft.com/office/powerpoint/2010/main" val="249810816"/>
              </p:ext>
            </p:extLst>
          </p:nvPr>
        </p:nvGraphicFramePr>
        <p:xfrm>
          <a:off x="428825" y="1902265"/>
          <a:ext cx="8212050" cy="2160495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546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The Markup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The Result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&lt;svg </a:t>
                      </a:r>
                      <a:b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role=”img” </a:t>
                      </a:r>
                      <a:endParaRPr sz="19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aria-label=”Perkins Access Logo” </a:t>
                      </a:r>
                      <a:endParaRPr sz="19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...</a:t>
                      </a:r>
                      <a:endParaRPr sz="19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8" name="Google Shape;188;g30e83be7b86_0_73" descr="Perkins Acces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9575" y="2873948"/>
            <a:ext cx="2438525" cy="5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041e97abb_0_39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Example before using aria-label</a:t>
            </a:r>
            <a:endParaRPr sz="2840"/>
          </a:p>
        </p:txBody>
      </p:sp>
      <p:graphicFrame>
        <p:nvGraphicFramePr>
          <p:cNvPr id="194" name="Google Shape;194;g31041e97abb_0_39"/>
          <p:cNvGraphicFramePr/>
          <p:nvPr>
            <p:extLst>
              <p:ext uri="{D42A27DB-BD31-4B8C-83A1-F6EECF244321}">
                <p14:modId xmlns:p14="http://schemas.microsoft.com/office/powerpoint/2010/main" val="875830418"/>
              </p:ext>
            </p:extLst>
          </p:nvPr>
        </p:nvGraphicFramePr>
        <p:xfrm>
          <a:off x="428825" y="679465"/>
          <a:ext cx="8212050" cy="3833800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59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The Markup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The Result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&lt;li&gt;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&lt;img .../&gt;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&lt;p&gt;General&lt;/p&gt;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&lt;h3&gt;The inclusive research checklist&lt;/h3&gt;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&lt;p&gt;Do you care about creating products and services that work for all users?&lt;/p&gt;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&lt;a&gt;Learn More&lt;/a&gt;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&lt;/li&gt;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5" name="Google Shape;195;g31041e97abb_0_39" descr="An individual card component showing the with a decorative image, a title, a breif description, and a “learn more” lin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073" y="1300050"/>
            <a:ext cx="1919175" cy="313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e83be7b86_0_0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Introduction</a:t>
            </a:r>
            <a:endParaRPr sz="2840"/>
          </a:p>
        </p:txBody>
      </p:sp>
      <p:pic>
        <p:nvPicPr>
          <p:cNvPr id="77" name="Google Shape;77;g30e83be7b86_0_0" descr="Profile picture of Jon Farrel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00" y="840350"/>
            <a:ext cx="3788700" cy="378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0e83be7b86_0_0"/>
          <p:cNvSpPr txBox="1"/>
          <p:nvPr/>
        </p:nvSpPr>
        <p:spPr>
          <a:xfrm>
            <a:off x="4091900" y="840350"/>
            <a:ext cx="4423500" cy="3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 Farrell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Digital Accessibility Consultant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Perkins Access</a:t>
            </a: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g30e83be7b86_0_0" descr="IAAP (International Association of Accessibility Professionals) Professional Member Bad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2500" y="2368225"/>
            <a:ext cx="1609349" cy="16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30e83be7b86_0_0" descr="IAAP Certified CPWA Bad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9050" y="2368225"/>
            <a:ext cx="1609349" cy="16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041e97abb_0_47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Example after using aria-label</a:t>
            </a:r>
            <a:endParaRPr sz="2840"/>
          </a:p>
        </p:txBody>
      </p:sp>
      <p:graphicFrame>
        <p:nvGraphicFramePr>
          <p:cNvPr id="201" name="Google Shape;201;g31041e97abb_0_47"/>
          <p:cNvGraphicFramePr/>
          <p:nvPr>
            <p:extLst>
              <p:ext uri="{D42A27DB-BD31-4B8C-83A1-F6EECF244321}">
                <p14:modId xmlns:p14="http://schemas.microsoft.com/office/powerpoint/2010/main" val="3542646541"/>
              </p:ext>
            </p:extLst>
          </p:nvPr>
        </p:nvGraphicFramePr>
        <p:xfrm>
          <a:off x="428825" y="679465"/>
          <a:ext cx="8212050" cy="3833800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59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The Markup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The Result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&lt;li&gt;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&lt;img .../&gt;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&lt;p&gt;General&lt;/p&gt;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&lt;h3&gt;The inclusive research checklist&lt;/h3&gt;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&lt;p&gt;Do you care about creating products and services that work for all users?&lt;/p&gt;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&lt;a </a:t>
                      </a:r>
                      <a:r>
                        <a:rPr lang="en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aria-label=”Learn More about the inclusive research checklist”</a:t>
                      </a: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&gt;Learn More&lt;/a&gt;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&lt;/li&gt;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2" name="Google Shape;202;g31041e97abb_0_47" descr="An individual card component showing the with a decorative image, a title, a breif description, and a “learn more” lin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073" y="1300050"/>
            <a:ext cx="1919175" cy="313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1041e97abb_0_83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Aria-labelledby common example</a:t>
            </a:r>
            <a:endParaRPr sz="2840"/>
          </a:p>
        </p:txBody>
      </p:sp>
      <p:sp>
        <p:nvSpPr>
          <p:cNvPr id="214" name="Google Shape;214;g31041e97abb_0_83"/>
          <p:cNvSpPr txBox="1"/>
          <p:nvPr/>
        </p:nvSpPr>
        <p:spPr>
          <a:xfrm>
            <a:off x="303200" y="840200"/>
            <a:ext cx="8463300" cy="3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aria-labelledby attribute identifies the element (or elements) that labels the element it is applied to.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b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b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Learn more about aria-labelledby</a:t>
            </a: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5" name="Google Shape;215;g31041e97abb_0_83"/>
          <p:cNvGraphicFramePr/>
          <p:nvPr>
            <p:extLst>
              <p:ext uri="{D42A27DB-BD31-4B8C-83A1-F6EECF244321}">
                <p14:modId xmlns:p14="http://schemas.microsoft.com/office/powerpoint/2010/main" val="2964275765"/>
              </p:ext>
            </p:extLst>
          </p:nvPr>
        </p:nvGraphicFramePr>
        <p:xfrm>
          <a:off x="428825" y="1902265"/>
          <a:ext cx="8212050" cy="2160495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546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The Markup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The Result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&lt;button aria-labelledby=”my-cart”</a:t>
                      </a:r>
                      <a:endParaRPr sz="19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&gt;...&lt;/button&gt;</a:t>
                      </a:r>
                      <a:endParaRPr sz="19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&lt;span id=”my-cart”&gt;My Cart&lt;/span&gt;</a:t>
                      </a:r>
                      <a:b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6" name="Google Shape;216;g31041e97abb_0_83" descr="A shopping cart icon with a tooltip above that says “My Cart”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7900" y="2534925"/>
            <a:ext cx="2342225" cy="12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1041e97abb_0_90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Example before using aria-labelledby</a:t>
            </a:r>
            <a:endParaRPr sz="2840"/>
          </a:p>
        </p:txBody>
      </p:sp>
      <p:graphicFrame>
        <p:nvGraphicFramePr>
          <p:cNvPr id="222" name="Google Shape;222;g31041e97abb_0_90"/>
          <p:cNvGraphicFramePr/>
          <p:nvPr>
            <p:extLst>
              <p:ext uri="{D42A27DB-BD31-4B8C-83A1-F6EECF244321}">
                <p14:modId xmlns:p14="http://schemas.microsoft.com/office/powerpoint/2010/main" val="1049669811"/>
              </p:ext>
            </p:extLst>
          </p:nvPr>
        </p:nvGraphicFramePr>
        <p:xfrm>
          <a:off x="428825" y="679465"/>
          <a:ext cx="8212050" cy="3833800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59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The Markup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The Result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&lt;li&gt;</a:t>
                      </a:r>
                      <a:endParaRPr sz="18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</a:t>
                      </a:r>
                      <a:r>
                        <a:rPr lang="en" sz="1800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img</a:t>
                      </a:r>
                      <a:r>
                        <a:rPr lang="en" sz="18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.../&gt;</a:t>
                      </a:r>
                      <a:br>
                        <a:rPr lang="en" sz="18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&lt;p&gt;General&lt;/p&gt;</a:t>
                      </a:r>
                      <a:endParaRPr sz="18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&lt;h3&gt;The inclusive research checklist&lt;/h3&gt;</a:t>
                      </a:r>
                      <a:endParaRPr sz="18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&lt;p&gt;Do you care about creating products and services that work for all users?&lt;/p&gt;</a:t>
                      </a:r>
                      <a:br>
                        <a:rPr lang="en" sz="18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&lt;a&gt;Learn More&lt;/a&gt;</a:t>
                      </a:r>
                      <a:br>
                        <a:rPr lang="en" sz="18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&lt;/li&gt;</a:t>
                      </a:r>
                      <a:endParaRPr sz="18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3" name="Google Shape;223;g31041e97abb_0_90" descr="An individual card component showing the with a decorative image, a title, a breif description, and a “learn more” lin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073" y="1300050"/>
            <a:ext cx="1919175" cy="313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1041e97abb_0_96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Example after using aria-labelledby</a:t>
            </a:r>
            <a:endParaRPr sz="2840"/>
          </a:p>
        </p:txBody>
      </p:sp>
      <p:graphicFrame>
        <p:nvGraphicFramePr>
          <p:cNvPr id="229" name="Google Shape;229;g31041e97abb_0_96"/>
          <p:cNvGraphicFramePr/>
          <p:nvPr>
            <p:extLst>
              <p:ext uri="{D42A27DB-BD31-4B8C-83A1-F6EECF244321}">
                <p14:modId xmlns:p14="http://schemas.microsoft.com/office/powerpoint/2010/main" val="1772698010"/>
              </p:ext>
            </p:extLst>
          </p:nvPr>
        </p:nvGraphicFramePr>
        <p:xfrm>
          <a:off x="428825" y="679465"/>
          <a:ext cx="8212050" cy="3833800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59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The Markup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The Result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&lt;li&gt;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&lt;img .../&gt;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&lt;p&gt;General&lt;/p&gt;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&lt;h3 </a:t>
                      </a:r>
                      <a:r>
                        <a:rPr lang="en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id=”card-title”</a:t>
                      </a: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&gt;The inclusive research checklist&lt;/h3&gt;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&lt;p&gt;Do you care about creating products and services that work for all users?&lt;/p&gt;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   &lt;a </a:t>
                      </a:r>
                      <a:r>
                        <a:rPr lang="en" sz="1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id=”card-link” aria-labelledby=”card-title card-link”</a:t>
                      </a: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&gt;Learn More&lt;/a&gt;</a:t>
                      </a:r>
                      <a:b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</a:b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&lt;/li&gt;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0" name="Google Shape;230;g31041e97abb_0_96" descr="An individual card component showing the with a decorative image, a title, a breif description, and a “learn more” link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073" y="1300050"/>
            <a:ext cx="1919175" cy="313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1041e97abb_0_109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Aria-describedby common example</a:t>
            </a:r>
            <a:endParaRPr sz="2840"/>
          </a:p>
        </p:txBody>
      </p:sp>
      <p:sp>
        <p:nvSpPr>
          <p:cNvPr id="242" name="Google Shape;242;g31041e97abb_0_109"/>
          <p:cNvSpPr txBox="1"/>
          <p:nvPr/>
        </p:nvSpPr>
        <p:spPr>
          <a:xfrm>
            <a:off x="303200" y="840200"/>
            <a:ext cx="8463300" cy="3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global aria-describedby attribute identifies the element (or elements) that describes the element on which the attribute is set.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b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b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Learn more about aria-describedby</a:t>
            </a: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3" name="Google Shape;243;g31041e97abb_0_109"/>
          <p:cNvGraphicFramePr/>
          <p:nvPr>
            <p:extLst>
              <p:ext uri="{D42A27DB-BD31-4B8C-83A1-F6EECF244321}">
                <p14:modId xmlns:p14="http://schemas.microsoft.com/office/powerpoint/2010/main" val="397557262"/>
              </p:ext>
            </p:extLst>
          </p:nvPr>
        </p:nvGraphicFramePr>
        <p:xfrm>
          <a:off x="428825" y="1902265"/>
          <a:ext cx="8212050" cy="2160495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463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The Markup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The Result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&lt;input aria-describedby=”pw-help .../&gt;</a:t>
                      </a:r>
                      <a:endParaRPr sz="19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&lt;span id=”pw-help”&gt;Password must be at least 6 characters long&lt;/span&gt;</a:t>
                      </a:r>
                      <a:endParaRPr sz="19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4" name="Google Shape;244;g31041e97abb_0_109" descr="An input field with text above that says “Password” and text below that says “password must be at least 6 characters long”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3000" y="2773450"/>
            <a:ext cx="3252249" cy="8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1041e97abb_0_146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Aria-live regions</a:t>
            </a:r>
            <a:endParaRPr sz="2840"/>
          </a:p>
        </p:txBody>
      </p:sp>
      <p:sp>
        <p:nvSpPr>
          <p:cNvPr id="250" name="Google Shape;250;g31041e97abb_0_146"/>
          <p:cNvSpPr txBox="1"/>
          <p:nvPr/>
        </p:nvSpPr>
        <p:spPr>
          <a:xfrm>
            <a:off x="303200" y="840200"/>
            <a:ext cx="8463300" cy="3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global aria-live attribute indicates that an element will be updated, and describes the types of updates the user agents, assistive technologies, and user can expect from the live region.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br>
              <a:rPr lang="en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b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Learn more about aria-live</a:t>
            </a:r>
            <a:r>
              <a:rPr lang="en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1041e97abb_0_154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Aria-live region common example</a:t>
            </a:r>
            <a:endParaRPr sz="2840"/>
          </a:p>
        </p:txBody>
      </p:sp>
      <p:graphicFrame>
        <p:nvGraphicFramePr>
          <p:cNvPr id="258" name="Google Shape;258;g31041e97abb_0_154"/>
          <p:cNvGraphicFramePr/>
          <p:nvPr>
            <p:extLst>
              <p:ext uri="{D42A27DB-BD31-4B8C-83A1-F6EECF244321}">
                <p14:modId xmlns:p14="http://schemas.microsoft.com/office/powerpoint/2010/main" val="1554637706"/>
              </p:ext>
            </p:extLst>
          </p:nvPr>
        </p:nvGraphicFramePr>
        <p:xfrm>
          <a:off x="327550" y="771315"/>
          <a:ext cx="8187695" cy="3847800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4110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Before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After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6" name="Google Shape;256;g31041e97abb_0_154" descr="A Contact form with inputs for first name, last name, and email all filled and being submitted. The submit button has changed to text that says “please wait”."/>
          <p:cNvPicPr preferRelativeResize="0"/>
          <p:nvPr/>
        </p:nvPicPr>
        <p:blipFill rotWithShape="1">
          <a:blip r:embed="rId3">
            <a:alphaModFix/>
          </a:blip>
          <a:srcRect l="25405" r="32010" b="13005"/>
          <a:stretch/>
        </p:blipFill>
        <p:spPr>
          <a:xfrm>
            <a:off x="5345811" y="1337475"/>
            <a:ext cx="2577812" cy="30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1041e97abb_0_154" descr="A Contact form with inputs for first name, last name, and email all filled out but not submitted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875" r="31475" b="14258"/>
          <a:stretch/>
        </p:blipFill>
        <p:spPr>
          <a:xfrm>
            <a:off x="1160872" y="1337475"/>
            <a:ext cx="2680479" cy="3021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g31041e97abb_0_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27550" y="4040525"/>
            <a:ext cx="759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0" name="Google Shape;260;g31041e97abb_0_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83025" y="4040525"/>
            <a:ext cx="759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1041e97abb_0_129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Differences in these ARIA approaches</a:t>
            </a:r>
            <a:endParaRPr sz="2840"/>
          </a:p>
        </p:txBody>
      </p:sp>
      <p:graphicFrame>
        <p:nvGraphicFramePr>
          <p:cNvPr id="266" name="Google Shape;266;g31041e97abb_0_129"/>
          <p:cNvGraphicFramePr/>
          <p:nvPr>
            <p:extLst>
              <p:ext uri="{D42A27DB-BD31-4B8C-83A1-F6EECF244321}">
                <p14:modId xmlns:p14="http://schemas.microsoft.com/office/powerpoint/2010/main" val="4291092792"/>
              </p:ext>
            </p:extLst>
          </p:nvPr>
        </p:nvGraphicFramePr>
        <p:xfrm>
          <a:off x="428825" y="782438"/>
          <a:ext cx="8212050" cy="3828520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408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</a:rPr>
                        <a:t>Technique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Use Case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aria-label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To set the accessible name of an element to a specific string.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aria-labelledby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To set the accessible name of an element to the text of an element already on the page.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aria-describedby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To give additional context or information about an element.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aria-live</a:t>
                      </a:r>
                      <a:endParaRPr sz="1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To make an announcement without moving the users user moving focus.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00912c09e_1_25"/>
          <p:cNvSpPr txBox="1">
            <a:spLocks noGrp="1"/>
          </p:cNvSpPr>
          <p:nvPr>
            <p:ph type="title"/>
          </p:nvPr>
        </p:nvSpPr>
        <p:spPr>
          <a:xfrm>
            <a:off x="311700" y="608650"/>
            <a:ext cx="7896000" cy="27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Conclusion</a:t>
            </a:r>
            <a:endParaRPr sz="3000"/>
          </a:p>
        </p:txBody>
      </p:sp>
      <p:sp>
        <p:nvSpPr>
          <p:cNvPr id="285" name="Google Shape;285;g3100912c09e_1_25"/>
          <p:cNvSpPr txBox="1">
            <a:spLocks noGrp="1"/>
          </p:cNvSpPr>
          <p:nvPr>
            <p:ph type="subTitle" idx="1"/>
          </p:nvPr>
        </p:nvSpPr>
        <p:spPr>
          <a:xfrm>
            <a:off x="311700" y="3529450"/>
            <a:ext cx="6167100" cy="1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100912c09e_1_25"/>
          <p:cNvSpPr txBox="1">
            <a:spLocks noGrp="1"/>
          </p:cNvSpPr>
          <p:nvPr>
            <p:ph type="sldNum" idx="12"/>
          </p:nvPr>
        </p:nvSpPr>
        <p:spPr>
          <a:xfrm>
            <a:off x="8396258" y="1388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1041e97abb_0_165"/>
          <p:cNvSpPr txBox="1">
            <a:spLocks noGrp="1"/>
          </p:cNvSpPr>
          <p:nvPr>
            <p:ph type="title"/>
          </p:nvPr>
        </p:nvSpPr>
        <p:spPr>
          <a:xfrm>
            <a:off x="136358" y="123504"/>
            <a:ext cx="45942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25500" rIns="51000" bIns="255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Arial"/>
              <a:buNone/>
            </a:pPr>
            <a:r>
              <a:rPr lang="en"/>
              <a:t>Thank you for joining!</a:t>
            </a:r>
            <a:endParaRPr/>
          </a:p>
        </p:txBody>
      </p:sp>
      <p:sp>
        <p:nvSpPr>
          <p:cNvPr id="293" name="Google Shape;293;g31041e97abb_0_165"/>
          <p:cNvSpPr txBox="1">
            <a:spLocks noGrp="1"/>
          </p:cNvSpPr>
          <p:nvPr>
            <p:ph type="body" idx="1"/>
          </p:nvPr>
        </p:nvSpPr>
        <p:spPr>
          <a:xfrm>
            <a:off x="245445" y="850001"/>
            <a:ext cx="6877800" cy="3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 b="1"/>
              <a:t>Share your feedback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Post Session Survey</a:t>
            </a:r>
            <a:r>
              <a:rPr lang="en" sz="1800"/>
              <a:t> (5 minutes)</a:t>
            </a:r>
            <a:endParaRPr sz="1800" b="1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</a:rPr>
              <a:t>Contact Me</a:t>
            </a:r>
            <a:endParaRPr sz="1800" b="1"/>
          </a:p>
          <a:p>
            <a:pPr marL="215900" lvl="0" indent="-215900" algn="l" rtl="0"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 sz="1800"/>
              <a:t>Email: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jon.farrell@perkins.org</a:t>
            </a:r>
            <a:endParaRPr sz="1800">
              <a:solidFill>
                <a:schemeClr val="dk2"/>
              </a:solidFill>
            </a:endParaRPr>
          </a:p>
          <a:p>
            <a:pPr marL="215900" lvl="0" indent="-215900" algn="l" rtl="0"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 sz="1800">
                <a:solidFill>
                  <a:schemeClr val="dk2"/>
                </a:solidFill>
              </a:rPr>
              <a:t>Linkedin: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https://www.linkedin.com/in/jonmfarrell/</a:t>
            </a:r>
            <a:endParaRPr sz="1800" b="1"/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r>
              <a:rPr lang="en" sz="1800" b="1"/>
              <a:t>Contact Perkins Access</a:t>
            </a:r>
            <a:endParaRPr sz="1800" b="1" u="sng">
              <a:solidFill>
                <a:schemeClr val="hlink"/>
              </a:solidFill>
              <a:hlinkClick r:id="rId6"/>
            </a:endParaRPr>
          </a:p>
          <a:p>
            <a:pPr marL="215900" lvl="0" indent="-21590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Access@Perkins.org</a:t>
            </a:r>
            <a:endParaRPr sz="1800"/>
          </a:p>
          <a:p>
            <a:pPr marL="215900" lvl="0" indent="-21590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https://PerkinsAccess.org</a:t>
            </a:r>
            <a:endParaRPr sz="1800"/>
          </a:p>
          <a:p>
            <a:pPr marL="0" lvl="0" indent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600"/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d419e085a_0_554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000" tIns="25500" rIns="51000" bIns="255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alibri"/>
              <a:buNone/>
            </a:pPr>
            <a:r>
              <a:rPr lang="en" sz="2840" dirty="0"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sz="2840" dirty="0"/>
          </a:p>
        </p:txBody>
      </p:sp>
      <p:sp>
        <p:nvSpPr>
          <p:cNvPr id="86" name="Google Shape;86;g30d419e085a_0_554"/>
          <p:cNvSpPr txBox="1"/>
          <p:nvPr/>
        </p:nvSpPr>
        <p:spPr>
          <a:xfrm>
            <a:off x="303166" y="950618"/>
            <a:ext cx="5409306" cy="3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00" tIns="43950" rIns="87900" bIns="43950" anchor="ctr" anchorCtr="0">
            <a:noAutofit/>
          </a:bodyPr>
          <a:lstStyle/>
          <a:p>
            <a:pPr marL="25400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AutoNum type="arabicPeriod"/>
            </a:pPr>
            <a:r>
              <a:rPr lang="en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Role of Developers in Accessibility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lvl="0" indent="-2349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Purpose of Visually Hidden Text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AutoNum type="arabicPeriod"/>
            </a:pPr>
            <a:r>
              <a:rPr lang="en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Techniques for Implementing Visually Hidden Text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lvl="0" indent="-2349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AutoNum type="arabicPeriod"/>
            </a:pPr>
            <a:r>
              <a:rPr lang="en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Q&amp;A And Discussion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g30d419e085a_0_5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472" y="1518146"/>
            <a:ext cx="2802775" cy="28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d419e085a_0_1429"/>
          <p:cNvSpPr txBox="1">
            <a:spLocks noGrp="1"/>
          </p:cNvSpPr>
          <p:nvPr>
            <p:ph type="title"/>
          </p:nvPr>
        </p:nvSpPr>
        <p:spPr>
          <a:xfrm>
            <a:off x="311700" y="608650"/>
            <a:ext cx="6523200" cy="27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Role of Developers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 Accessibility</a:t>
            </a:r>
            <a:endParaRPr sz="3000"/>
          </a:p>
        </p:txBody>
      </p:sp>
      <p:sp>
        <p:nvSpPr>
          <p:cNvPr id="93" name="Google Shape;93;g30d419e085a_0_1429"/>
          <p:cNvSpPr txBox="1">
            <a:spLocks noGrp="1"/>
          </p:cNvSpPr>
          <p:nvPr>
            <p:ph type="subTitle" idx="1"/>
          </p:nvPr>
        </p:nvSpPr>
        <p:spPr>
          <a:xfrm>
            <a:off x="311700" y="3529450"/>
            <a:ext cx="6167100" cy="1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0d419e085a_0_1429"/>
          <p:cNvSpPr txBox="1">
            <a:spLocks noGrp="1"/>
          </p:cNvSpPr>
          <p:nvPr>
            <p:ph type="sldNum" idx="12"/>
          </p:nvPr>
        </p:nvSpPr>
        <p:spPr>
          <a:xfrm>
            <a:off x="8396258" y="1388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00912c09e_1_4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Most common WCAG failures</a:t>
            </a:r>
            <a:endParaRPr sz="2840"/>
          </a:p>
        </p:txBody>
      </p:sp>
      <p:pic>
        <p:nvPicPr>
          <p:cNvPr id="100" name="Google Shape;100;g3100912c09e_1_4" descr="Three versions of Spiderman pointing at each oth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199" y="731974"/>
            <a:ext cx="4792800" cy="381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100912c09e_1_4" descr="Bar graph showing common accessibility issues. The x-axis lists six categories: Low contrast text, Missing alternative text, Missing form labels, Empty links, Empty buttons, and Missing document language. The y-axis shows percentage values from 0% to 100%. The bars indicate the prevalence of each issue: Low contrast text (80%), Missing alternative text (60%), Missing form labels (60%), Empty links (slightly below 60%), Empty buttons (20%), and Missing document language (just under 20%)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92" y="731975"/>
            <a:ext cx="7114607" cy="381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d419e085a_0_1463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What we have the most control over</a:t>
            </a:r>
            <a:endParaRPr sz="2840"/>
          </a:p>
        </p:txBody>
      </p:sp>
      <p:pic>
        <p:nvPicPr>
          <p:cNvPr id="107" name="Google Shape;107;g30d419e085a_0_1463" descr="Snippet of the accessibility tree  showing a banner with a navigation inside, with list items and links inside. "/>
          <p:cNvPicPr preferRelativeResize="0"/>
          <p:nvPr/>
        </p:nvPicPr>
        <p:blipFill rotWithShape="1">
          <a:blip r:embed="rId3">
            <a:alphaModFix/>
          </a:blip>
          <a:srcRect l="36671" r="6551"/>
          <a:stretch/>
        </p:blipFill>
        <p:spPr>
          <a:xfrm>
            <a:off x="4765584" y="1381017"/>
            <a:ext cx="3337541" cy="3167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08;g30d419e085a_0_1463"/>
          <p:cNvGraphicFramePr/>
          <p:nvPr>
            <p:extLst>
              <p:ext uri="{D42A27DB-BD31-4B8C-83A1-F6EECF244321}">
                <p14:modId xmlns:p14="http://schemas.microsoft.com/office/powerpoint/2010/main" val="1678523400"/>
              </p:ext>
            </p:extLst>
          </p:nvPr>
        </p:nvGraphicFramePr>
        <p:xfrm>
          <a:off x="465974" y="743817"/>
          <a:ext cx="8269799" cy="3943925"/>
        </p:xfrm>
        <a:graphic>
          <a:graphicData uri="http://schemas.openxmlformats.org/drawingml/2006/table">
            <a:tbl>
              <a:tblPr firstRow="1">
                <a:noFill/>
                <a:tableStyleId>{18E3133C-79CB-4F1B-9EA5-A0FD7B8D14DD}</a:tableStyleId>
              </a:tblPr>
              <a:tblGrid>
                <a:gridCol w="3827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2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The Document Object Model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lt1"/>
                          </a:solidFill>
                        </a:rPr>
                        <a:t>The Accessibility Tree</a:t>
                      </a:r>
                      <a:endParaRPr sz="18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9" name="Google Shape;109;g30d419e085a_0_1463" descr="Snippet of HTML code showing a navigation menu within a webpage header. The code includes an unordered list with list items containing hyperlinks to different sections: ‘Home’, ‘About’, and ‘Contact’. Each hyperlink is wrapped within anchor tags (&lt;a&gt;) with corresponding href attributes pointing to the respective page URLs."/>
          <p:cNvPicPr preferRelativeResize="0"/>
          <p:nvPr/>
        </p:nvPicPr>
        <p:blipFill rotWithShape="1">
          <a:blip r:embed="rId4">
            <a:alphaModFix/>
          </a:blip>
          <a:srcRect l="22159" r="27830"/>
          <a:stretch/>
        </p:blipFill>
        <p:spPr>
          <a:xfrm>
            <a:off x="794366" y="1391817"/>
            <a:ext cx="3142835" cy="316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e83be7b86_0_80"/>
          <p:cNvSpPr txBox="1">
            <a:spLocks noGrp="1"/>
          </p:cNvSpPr>
          <p:nvPr>
            <p:ph type="title"/>
          </p:nvPr>
        </p:nvSpPr>
        <p:spPr>
          <a:xfrm>
            <a:off x="311700" y="608650"/>
            <a:ext cx="7418100" cy="27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How Visually Hidden Text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Can Improve Accessibility</a:t>
            </a:r>
            <a:endParaRPr sz="3000"/>
          </a:p>
        </p:txBody>
      </p:sp>
      <p:sp>
        <p:nvSpPr>
          <p:cNvPr id="115" name="Google Shape;115;g30e83be7b86_0_80"/>
          <p:cNvSpPr txBox="1">
            <a:spLocks noGrp="1"/>
          </p:cNvSpPr>
          <p:nvPr>
            <p:ph type="subTitle" idx="1"/>
          </p:nvPr>
        </p:nvSpPr>
        <p:spPr>
          <a:xfrm>
            <a:off x="311700" y="3529450"/>
            <a:ext cx="6167100" cy="1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0e83be7b86_0_80"/>
          <p:cNvSpPr txBox="1">
            <a:spLocks noGrp="1"/>
          </p:cNvSpPr>
          <p:nvPr>
            <p:ph type="sldNum" idx="12"/>
          </p:nvPr>
        </p:nvSpPr>
        <p:spPr>
          <a:xfrm>
            <a:off x="8396258" y="1388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041e97abb_0_2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Links for Sighted Users</a:t>
            </a:r>
            <a:endParaRPr sz="2840"/>
          </a:p>
        </p:txBody>
      </p:sp>
      <p:pic>
        <p:nvPicPr>
          <p:cNvPr id="122" name="Google Shape;122;g31041e97abb_0_2" descr="Screenshot of a set of 3 cards within a card component. Each card links off to an external resource with a visible link that says “Learn More”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825" y="897256"/>
            <a:ext cx="7897426" cy="3505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041e97abb_0_9"/>
          <p:cNvSpPr txBox="1">
            <a:spLocks noGrp="1"/>
          </p:cNvSpPr>
          <p:nvPr>
            <p:ph type="title"/>
          </p:nvPr>
        </p:nvSpPr>
        <p:spPr>
          <a:xfrm>
            <a:off x="245445" y="219563"/>
            <a:ext cx="8269800" cy="512400"/>
          </a:xfrm>
          <a:prstGeom prst="rect">
            <a:avLst/>
          </a:prstGeom>
        </p:spPr>
        <p:txBody>
          <a:bodyPr spcFirstLastPara="1" wrap="square" lIns="51000" tIns="25500" rIns="51000" bIns="25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Links for Screen Reader Users</a:t>
            </a:r>
            <a:endParaRPr sz="2840"/>
          </a:p>
        </p:txBody>
      </p:sp>
      <p:pic>
        <p:nvPicPr>
          <p:cNvPr id="128" name="Google Shape;128;g31041e97abb_0_9" descr="Screenshot of the Voiceover Rotor showing the list of links on the page, all of which are “Learn More”. "/>
          <p:cNvPicPr preferRelativeResize="0"/>
          <p:nvPr/>
        </p:nvPicPr>
        <p:blipFill rotWithShape="1">
          <a:blip r:embed="rId3">
            <a:alphaModFix/>
          </a:blip>
          <a:srcRect l="7236" r="7022" b="26117"/>
          <a:stretch/>
        </p:blipFill>
        <p:spPr>
          <a:xfrm>
            <a:off x="614838" y="775350"/>
            <a:ext cx="7914327" cy="35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rkins Branded Theme">
  <a:themeElements>
    <a:clrScheme name="Simple Light">
      <a:dk1>
        <a:srgbClr val="373636"/>
      </a:dk1>
      <a:lt1>
        <a:srgbClr val="FFFFFF"/>
      </a:lt1>
      <a:dk2>
        <a:srgbClr val="63666A"/>
      </a:dk2>
      <a:lt2>
        <a:srgbClr val="0B2140"/>
      </a:lt2>
      <a:accent1>
        <a:srgbClr val="06A6EA"/>
      </a:accent1>
      <a:accent2>
        <a:srgbClr val="00BA91"/>
      </a:accent2>
      <a:accent3>
        <a:srgbClr val="FFB81C"/>
      </a:accent3>
      <a:accent4>
        <a:srgbClr val="84239B"/>
      </a:accent4>
      <a:accent5>
        <a:srgbClr val="1D4F91"/>
      </a:accent5>
      <a:accent6>
        <a:srgbClr val="FF5C39"/>
      </a:accent6>
      <a:hlink>
        <a:srgbClr val="1D4F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1306</Words>
  <Application>Microsoft Macintosh PowerPoint</Application>
  <PresentationFormat>On-screen Show (16:9)</PresentationFormat>
  <Paragraphs>189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Courier New</vt:lpstr>
      <vt:lpstr>Arial</vt:lpstr>
      <vt:lpstr>Avenir</vt:lpstr>
      <vt:lpstr>Roboto</vt:lpstr>
      <vt:lpstr>Perkins Branded Theme</vt:lpstr>
      <vt:lpstr>Empowering Accessibility: The Developers Guide to Visually Hidden Text</vt:lpstr>
      <vt:lpstr>Introduction</vt:lpstr>
      <vt:lpstr>Today’s Agenda</vt:lpstr>
      <vt:lpstr>The Role of Developers  in Accessibility</vt:lpstr>
      <vt:lpstr>Most common WCAG failures</vt:lpstr>
      <vt:lpstr>What we have the most control over</vt:lpstr>
      <vt:lpstr>How Visually Hidden Text  Can Improve Accessibility</vt:lpstr>
      <vt:lpstr>Links for Sighted Users</vt:lpstr>
      <vt:lpstr>Links for Screen Reader Users</vt:lpstr>
      <vt:lpstr>Better links for screen reader users</vt:lpstr>
      <vt:lpstr>Techniques for Implementing Visually Hidden Text with CSS Alone</vt:lpstr>
      <vt:lpstr>Ways of hiding content with CSS</vt:lpstr>
      <vt:lpstr>Comprehensive solution for visually hidden text</vt:lpstr>
      <vt:lpstr>Example before using visually hidden text </vt:lpstr>
      <vt:lpstr>Example after using visually hidden text</vt:lpstr>
      <vt:lpstr>Techniques for Implementing Visually Hidden Text with ARIA</vt:lpstr>
      <vt:lpstr>A word of caution: Be careful when using ARIA</vt:lpstr>
      <vt:lpstr>Aria-label common example</vt:lpstr>
      <vt:lpstr>Example before using aria-label</vt:lpstr>
      <vt:lpstr>Example after using aria-label</vt:lpstr>
      <vt:lpstr>Aria-labelledby common example</vt:lpstr>
      <vt:lpstr>Example before using aria-labelledby</vt:lpstr>
      <vt:lpstr>Example after using aria-labelledby</vt:lpstr>
      <vt:lpstr>Aria-describedby common example</vt:lpstr>
      <vt:lpstr>Aria-live regions</vt:lpstr>
      <vt:lpstr>Aria-live region common example</vt:lpstr>
      <vt:lpstr>Differences in these ARIA approaches</vt:lpstr>
      <vt:lpstr>Conclusion</vt:lpstr>
      <vt:lpstr>Thank you for joining!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Luiza Aguiar</dc:creator>
  <cp:lastModifiedBy>Jon Farrell</cp:lastModifiedBy>
  <cp:revision>8</cp:revision>
  <dcterms:modified xsi:type="dcterms:W3CDTF">2024-10-30T19:50:54Z</dcterms:modified>
</cp:coreProperties>
</file>