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notesSlides/notesSlide1.xml" ContentType="application/vnd.openxmlformats-officedocument.presentationml.notesSlide+xml"/>
  <Override PartName="/ppt/media/image4.jpeg" ContentType="image/jpeg"/>
  <Override PartName="/ppt/media/media1.mp4"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1.mov" ContentType="video/unknown"/>
  <Override PartName="/ppt/notesSlides/notesSlide9.xml" ContentType="application/vnd.openxmlformats-officedocument.presentationml.notesSlide+xml"/>
  <Override PartName="/ppt/media/image5.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6.jpeg" ContentType="image/jpeg"/>
  <Override PartName="/ppt/notesSlides/notesSlide3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5" name="Shape 195"/>
          <p:cNvSpPr/>
          <p:nvPr>
            <p:ph type="sldImg"/>
          </p:nvPr>
        </p:nvSpPr>
        <p:spPr>
          <a:xfrm>
            <a:off x="1143000" y="685800"/>
            <a:ext cx="4572000" cy="3429000"/>
          </a:xfrm>
          <a:prstGeom prst="rect">
            <a:avLst/>
          </a:prstGeom>
        </p:spPr>
        <p:txBody>
          <a:bodyPr/>
          <a:lstStyle/>
          <a:p>
            <a:pPr/>
          </a:p>
        </p:txBody>
      </p:sp>
      <p:sp>
        <p:nvSpPr>
          <p:cNvPr id="196" name="Shape 1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Introduce myself</a:t>
            </a:r>
          </a:p>
          <a:p>
            <a:pPr/>
            <a:r>
              <a:t>Thank the organizers for including accessibility at their event.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At this point I’m sort of going to punt on the math, for reasons I’ll discuss in a moment. But here’s a spoiler, we’re talking about about a thousand combinations, just of different platforms, operating systems, browsers, and assistive technologies.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About 5% of adults have a vision disability with blindness or serious difficulty seeing even when wearing glasses.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So if we bring in screen readers here’s the overall total when considering Device-type, Operating System, Browser, Screen Reader, Resolution: 672</a:t>
            </a:r>
          </a:p>
          <a:p>
            <a:pPr/>
            <a:r>
              <a:t>There are other screen readers and platforms not mentioned here. </a:t>
            </a:r>
          </a:p>
          <a:p>
            <a:pPr/>
          </a:p>
          <a:p>
            <a:pPr/>
            <a:r>
              <a:t>Windows </a:t>
            </a:r>
          </a:p>
          <a:p>
            <a:pPr/>
            <a:r>
              <a:t>1.	Chrome</a:t>
            </a:r>
          </a:p>
          <a:p>
            <a:pPr/>
            <a:r>
              <a:t>a.	JAWS</a:t>
            </a:r>
          </a:p>
          <a:p>
            <a:pPr/>
            <a:r>
              <a:t>b.	NVDA</a:t>
            </a:r>
          </a:p>
          <a:p>
            <a:pPr/>
            <a:r>
              <a:t>c.	ZoomText/ Fusion</a:t>
            </a:r>
          </a:p>
          <a:p>
            <a:pPr/>
            <a:r>
              <a:t>2.	Edge</a:t>
            </a:r>
          </a:p>
          <a:p>
            <a:pPr/>
            <a:r>
              <a:t>a.	JAWS</a:t>
            </a:r>
          </a:p>
          <a:p>
            <a:pPr/>
            <a:r>
              <a:t>b.	NVDA</a:t>
            </a:r>
          </a:p>
          <a:p>
            <a:pPr/>
            <a:r>
              <a:t>c.	ZoomText/ Fusion</a:t>
            </a:r>
          </a:p>
          <a:p>
            <a:pPr/>
            <a:r>
              <a:t>3.	Firefox</a:t>
            </a:r>
          </a:p>
          <a:p>
            <a:pPr/>
            <a:r>
              <a:t>a.	NVDA</a:t>
            </a:r>
          </a:p>
          <a:p>
            <a:pPr/>
            <a:r>
              <a:t>b.	JAWS</a:t>
            </a:r>
          </a:p>
          <a:p>
            <a:pPr/>
            <a:r>
              <a:t>4.	IE</a:t>
            </a:r>
          </a:p>
          <a:p>
            <a:pPr/>
            <a:r>
              <a:t>a.	JAWS</a:t>
            </a:r>
          </a:p>
          <a:p>
            <a:pPr/>
          </a:p>
          <a:p>
            <a:pPr/>
            <a:r>
              <a:t>11 possible combinations</a:t>
            </a:r>
          </a:p>
          <a:p>
            <a:pPr/>
          </a:p>
          <a:p>
            <a:pPr/>
            <a:r>
              <a:t>MacOS</a:t>
            </a:r>
          </a:p>
          <a:p>
            <a:pPr/>
            <a:r>
              <a:t>1.	Chrome</a:t>
            </a:r>
          </a:p>
          <a:p>
            <a:pPr/>
            <a:r>
              <a:t>a.	VoiceOver</a:t>
            </a:r>
          </a:p>
          <a:p>
            <a:pPr/>
            <a:r>
              <a:t>2.	Safari</a:t>
            </a:r>
          </a:p>
          <a:p>
            <a:pPr/>
            <a:r>
              <a:t>a.	VoiceOver</a:t>
            </a:r>
          </a:p>
          <a:p>
            <a:pPr/>
          </a:p>
          <a:p>
            <a:pPr/>
            <a:r>
              <a:t>2 possible combinations</a:t>
            </a:r>
          </a:p>
          <a:p>
            <a:pPr/>
          </a:p>
          <a:p>
            <a:pPr/>
            <a:r>
              <a:t>ChromeOS</a:t>
            </a:r>
          </a:p>
          <a:p>
            <a:pPr/>
            <a:r>
              <a:t>1.	Chrome</a:t>
            </a:r>
          </a:p>
          <a:p>
            <a:pPr/>
            <a:r>
              <a:t>a.	ChromeVox</a:t>
            </a:r>
          </a:p>
          <a:p>
            <a:pPr/>
          </a:p>
          <a:p>
            <a:pPr/>
            <a:r>
              <a:t>1 possible combinations</a:t>
            </a:r>
          </a:p>
          <a:p>
            <a:pPr/>
          </a:p>
          <a:p>
            <a:pPr/>
            <a:r>
              <a:t>Linux</a:t>
            </a:r>
          </a:p>
          <a:p>
            <a:pPr/>
            <a:r>
              <a:t>1.	Orca</a:t>
            </a:r>
          </a:p>
          <a:p>
            <a:pPr/>
          </a:p>
          <a:p>
            <a:pPr/>
            <a:r>
              <a:t>1 possible combinations</a:t>
            </a:r>
          </a:p>
          <a:p>
            <a:pPr/>
          </a:p>
          <a:p>
            <a:pPr/>
            <a:r>
              <a:t>Mobile Screen Readers</a:t>
            </a:r>
          </a:p>
          <a:p>
            <a:pPr/>
          </a:p>
          <a:p>
            <a:pPr/>
            <a:r>
              <a:t>iOS</a:t>
            </a:r>
          </a:p>
          <a:p>
            <a:pPr/>
            <a:r>
              <a:t>1.	VoiceOver</a:t>
            </a:r>
          </a:p>
          <a:p>
            <a:pPr/>
          </a:p>
          <a:p>
            <a:pPr/>
            <a:r>
              <a:t>1 possible combination</a:t>
            </a:r>
          </a:p>
          <a:p>
            <a:pPr/>
          </a:p>
          <a:p>
            <a:pPr/>
            <a:r>
              <a:t>Android</a:t>
            </a:r>
          </a:p>
          <a:p>
            <a:pPr/>
            <a:r>
              <a:t>1.	TalkBack</a:t>
            </a:r>
          </a:p>
          <a:p>
            <a:pPr/>
            <a:r>
              <a:t>2.	Voice Assistant</a:t>
            </a:r>
          </a:p>
          <a:p>
            <a:pPr/>
            <a:r>
              <a:t>3.	Commentary/Jieshuo</a:t>
            </a:r>
          </a:p>
          <a:p>
            <a:pPr/>
            <a:r>
              <a:t>4.	Mobile Accessibility</a:t>
            </a:r>
          </a:p>
          <a:p>
            <a:pPr/>
          </a:p>
          <a:p>
            <a:pPr/>
            <a:r>
              <a:t>4 possible browser/ screen reader combinations</a:t>
            </a:r>
          </a:p>
          <a:p>
            <a:pPr/>
          </a:p>
          <a:p>
            <a:pPr/>
            <a:r>
              <a:t>Total possible combinations of browser and screen reader 19.</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Just over 6 percent of adults are deaf or have serious difficulty hearing.</a:t>
            </a:r>
          </a:p>
          <a:p>
            <a:pPr/>
          </a:p>
          <a:p>
            <a:pPr/>
            <a:r>
              <a:t>From here on out things get a little hard to pin down.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About 12% of adults have a mobility disability</a:t>
            </a:r>
          </a:p>
          <a:p>
            <a:pPr/>
          </a:p>
          <a:p>
            <a:pPr/>
            <a:r>
              <a:t># of different motor disabilities reported by respondents to WebAIM’s Motor Disability Survey: 9</a:t>
            </a:r>
          </a:p>
          <a:p>
            <a:pPr/>
          </a:p>
          <a:p>
            <a:pPr/>
            <a:r>
              <a:t>22% of respondents to WebAIM’s Motor Disability Survey reported multiple disabilities</a:t>
            </a:r>
          </a:p>
          <a:p>
            <a:pPr/>
          </a:p>
          <a:p>
            <a:pPr/>
            <a:r>
              <a:t># of different ATs employed by users with mobility impairments when using a desktop/ laptop computer: 10</a:t>
            </a:r>
          </a:p>
          <a:p>
            <a:pPr/>
          </a:p>
          <a:p>
            <a:pPr/>
            <a:r>
              <a:t># of different OS-level settings employed by users with mobility impairments when using a desktop/ laptop computer: 4</a:t>
            </a:r>
          </a:p>
          <a:p>
            <a:pPr/>
          </a:p>
          <a:p>
            <a:pPr/>
            <a:r>
              <a:t>36% of users with motor disabilities use special accessibility settings or software on their mobile device.</a:t>
            </a:r>
          </a:p>
          <a:p>
            <a:pPr/>
          </a:p>
          <a:p>
            <a:pPr/>
            <a:r>
              <a:t>94% of users with motor disabilities use a mainstream mobile device</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About 13% of adults have a cognition disability with serious difficulty concentrating, remembering, or making decisions.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When you add in disabilities, you get 1221 different combinations of  platform, operating system, and browser.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Don’t think to yourself: “Well, we don’t have any disabled users”.  There’s no way of knowing how many disabled users you have, but you definitely have them. And it is a non-trivial number. By my estimates, you can assume that at least 7% of your users are disabled. That’s nearly as many as on Microsoft Edge and Firefox *combined*</a:t>
            </a:r>
            <a:br/>
            <a:br/>
            <a:r>
              <a:t>12.1+12.8+7.2+6.1+4.8+3.6 = 46.6%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At this point, if you’re a front-end developer, you’re either throwing up your hands at the idea of supporting all of these different combinations because you have no idea where to start.</a:t>
            </a:r>
          </a:p>
          <a:p>
            <a:pP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Often people think that accessibility requires you to make things ugly. I would argue that a lack of creativity makes things ugly and people use accessibility as an excuse. There are a handful of core principles of Universal Design:</a:t>
            </a:r>
          </a:p>
          <a:p>
            <a:pPr/>
          </a:p>
          <a:p>
            <a:pPr/>
            <a:r>
              <a:t>Equitable use, Flexibility in use, Simple and intuitive, Perceptible information, Tolerance for error, Low physical effort, Size and space for approach and use. This entry</a:t>
            </a:r>
          </a:p>
          <a:p>
            <a:pPr/>
          </a:p>
          <a:p>
            <a:pPr/>
            <a:r>
              <a:t> Looking at this building - a post office building in (I think) Washington DC we can see *perfect* accessibility incorporated into the design.  The primary steps are not too high.  There are ramps on either side of the stairs that have a perfect rate of descent - no more than 1 inch vertical drop for every 12 inches of horizontal travel.  The ramps are wide to facilitate multiple people traveling them.  And all of this is highly attractive to a point that you really don't see the ramps. There’s no doubt in my mind that hundreds of people use these ramps each day who don’t need them - and they probably don’t even think about it. THAT is universal design.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As web developers: what platforms do you support? You probably think: “We support Chrome, Edge, Safari, and Firefox”.  Your designers may target specific viewports. Your UX team might have developed “personas” to describe specific user types.   But all you’ve really done is define ahead of time what you think is “normal”. You’re designing for what you think you have - but is it really what you have?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Infinite scroll introduces issues with loss of focus for screen reader users and is potentially confusing for people with cognitive and learning difficulties.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Swipe to delete/open actions is a standard gesture however some users may not be aware of it. There is also no visual affordance. Additionally some users find swiping harder than tapping. Providing the swipe to delete feature together with an alternative mechanism such as an Edit button to enter edit mode supports users with differing dexterity needs and understanding of gestures.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Familiar interfaces borrow from well-established patterns. These should be used consistently within the interface to reinforce their meaning and purpose. This should be applied to functionality, behavior, editorial, and presentation. You should say the same things in the same way and users should be able to do the same things in the same way.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People are first time users, established users, users at work, users at home, users on the move, and users under pressure. All of these situations can have an impact. For those who already find interaction challenging, such as those with disabilities, this impact may make usage particularly difficult.</a:t>
            </a:r>
          </a:p>
          <a:p>
            <a:pPr/>
          </a:p>
          <a:p>
            <a:pPr/>
            <a:r>
              <a:t>Captions on the go: You're aware that the video content you are providing will be consumed on mobile devices, which may be in public spaces where people might prefer to consume the content without being antisocial. For smaller viewports, sound is switched off and captions activated by default.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Features add value for everyone however some features may add particular value for disabled users.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Primarily the problem for users of assistive technologies is that they’re constantly trying to figure out what things are.  Users should not need to continuously play the part of the Detective, investigating what does what.</a:t>
            </a:r>
          </a:p>
          <a:p>
            <a:pPr/>
          </a:p>
          <a:p>
            <a:pPr/>
            <a:r>
              <a:t>I found this quote from Cunningham and Cunningham - hopefully all of you agile-ists out there know who Ward Cunningham is.  This quote is actually in reference to Object Oriented Design, but I think it is ultimately about user experience.  Whenever the identification and behavior of an Interface (either an object’s interface or the user interface) is non-obvious, inconsistent, and unpredictable, we have done our users a disservice.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Let’s take a quick look at what I mean by the Principle of Least Astonishment on the Web.</a:t>
            </a:r>
          </a:p>
          <a:p>
            <a:pPr/>
          </a:p>
          <a:p>
            <a:pPr/>
            <a:r>
              <a:t>One of the most commonly mimicked UI patterns on the web is the &lt;select&gt; element. Since Web 1.0, designers and developers have been creating custom select elements and, in the process, created unnecessary problems with usability, interoperability, and accessibility.</a:t>
            </a:r>
          </a:p>
          <a:p>
            <a:pPr/>
          </a:p>
          <a:p>
            <a:pPr/>
            <a:r>
              <a:t>This is what a select element actually does.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Did you notice something in that description of the way a &lt;select&gt; behaves? It has autocomplete built-in - for FREE. Autocomplete is an accessibility feature aimed at decreasing the number of necessary keystrokes for people with mobility impairments!</a:t>
            </a:r>
          </a:p>
          <a:p>
            <a:pPr/>
          </a:p>
          <a:p>
            <a:pPr/>
            <a:r>
              <a:t>By the way, on average, it reduces typing by about 25 percent</a:t>
            </a:r>
          </a:p>
          <a:p>
            <a:pPr/>
            <a:r>
              <a:t>Cumulatively, we estimate it saves over 200 years of typing time per day. Yes, per 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This is a screenshot from a presentation on the accessibility object model. It does an excellent job of representing the way that HTML ultimately gets conveyed to users of assistive technologies.</a:t>
            </a:r>
          </a:p>
          <a:p>
            <a:pPr/>
          </a:p>
          <a:p>
            <a:pPr/>
            <a:r>
              <a:t>[DESCRIBE]</a:t>
            </a:r>
          </a:p>
          <a:p>
            <a:pPr/>
          </a:p>
          <a:p>
            <a:pPr/>
            <a:r>
              <a:t>The AOM effort aims to create a JavaScript API to allow developers to modify (and eventually explore) the accessibility tree for an HTML page. The AOM allow us to tighten the contract we have with users and be much more explicit when we answer the question “What is this thing and what does it do?” </a:t>
            </a:r>
          </a:p>
          <a:p>
            <a:pPr/>
          </a:p>
          <a:p>
            <a:pPr/>
            <a:r>
              <a:t>It is important to remember, however, that this is just another way of declaring semantics.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“What is this thing and what does it do” is the fundamental point of what I refer to as “Lesson 0”.   </a:t>
            </a:r>
          </a:p>
          <a:p>
            <a:pPr/>
          </a:p>
          <a:p>
            <a:pPr/>
            <a:r>
              <a:t>If you’re a designer, your design must take this into consideration as you design. The user will be asking this question and your interface must answer it effectively. </a:t>
            </a:r>
          </a:p>
          <a:p>
            <a:pPr/>
          </a:p>
          <a:p>
            <a:pPr/>
            <a:r>
              <a:t>Yes, there’s a lot to consider when discussing the various nuances for the accessible user experience, but the overwhelming majority of those nuances can be addressed with asking yourself one simple question: What is this thing and what does it do?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Your analytics might show you data about what platform the user visited from. But is this reality? It isn’t, if you’re using Google Analytics, which shoehorns all visitors into 3 major buckets: “Desktop”, “Mobile Phone”, and “Tablet”.</a:t>
            </a:r>
            <a:br/>
            <a:br/>
            <a:r>
              <a:t>Google is making an assumption that most traffic can be put into those 3 buckets, but depending on the type of website you run, you might also be getting displayed on a TV or even a Refrigerator. Google’s assumption is probably correct, for now, but if you’re getting a lot of traffic from Smart TVs you’d never know it unless you specifically looked for it using a different Analytics product.</a:t>
            </a:r>
            <a:br/>
            <a:br/>
            <a:r>
              <a:t>But, lets stick with these 3 for now</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Primarily the problem for users of assistive technologies is that they’re constantly trying to figure out what things are.  Users should not need to continuously play the part of the Detective, investigating what does what.</a:t>
            </a:r>
          </a:p>
          <a:p>
            <a:pPr/>
          </a:p>
          <a:p>
            <a:pPr/>
            <a:r>
              <a:t>I found this quote from Cunningham and Cunningham - hopefully all of you agile-ists out there know who Ward Cunningham is.  This quote is actually in reference to Object Oriented Design, but I think it is ultimately about user experience.  Whenever the identification and behavior of an Interface (either an object’s interface or the user interface) is non-obvious, inconsistent, and unpredictable, we have done our users a disservice.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For the most part this question has already been answered for us, using standard HTML elements. These translate their meaning and purpose to the user through native means.  For anything truly custom, there’s ARIA.  And if you’re unsure how a component or widget should behave, there’s the WAI-ARIA Authoring Practices Guide. It also provides fully functioning examples, curated by accessibility experts.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r>
              <a:t>These are the browsers accessing my website. I know Lynx is weird, and I’m not even sure why someone would use Lynx, ever, but that’s another topic for another day.</a:t>
            </a:r>
            <a:br/>
            <a:br/>
            <a:r>
              <a:t>There are a ton of other browsers out there, though.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All together there are 32 different possible OS-Browser combinations on desktop. </a:t>
            </a:r>
          </a:p>
          <a:p>
            <a:pPr/>
          </a:p>
          <a:p>
            <a:pPr/>
            <a:r>
              <a:t>I realize the Linux number is weird.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There are 2 major operating systems in the mobile platform: iOS and Android.  But, again, there are other possible mobile operating systems such as Symbian, FireOS, and more.  These are just the ones accessing my site.</a:t>
            </a:r>
          </a:p>
          <a:p>
            <a:pPr/>
          </a:p>
          <a:p>
            <a:pPr/>
            <a:r>
              <a:t>This means there are 5 mobile OS-browser combinations accessing my site. We are now at 37 combinations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Things get significantly more complicated when we start adding in screen resolution.  The analytics on my site show 12 distinct viewports.  There are actually over 100 viewports in my analytics, but 12 of them represent the top 98% of traffic with the remaining viewports representing under 1% each.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A lot of developers build in only a few breakpoints when creating responsive designs. The typical practice is to use about 3 breakpoints at most. 3 breakpoints might cut it, or you might need more. What matters the most is how the UI looks and operates on the viewports in use by your users.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At this point, we’re at 420 distinct possible combinations of “normal”.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stStyle>
          <a:p>
            <a:pPr/>
            <a:r>
              <a:t>Author and Date</a:t>
            </a:r>
          </a:p>
        </p:txBody>
      </p:sp>
      <p:sp>
        <p:nvSpPr>
          <p:cNvPr id="12" name="Presentation Title"/>
          <p:cNvSpPr txBox="1"/>
          <p:nvPr>
            <p:ph type="title" hasCustomPrompt="1"/>
          </p:nvPr>
        </p:nvSpPr>
        <p:spPr>
          <a:xfrm>
            <a:off x="1219200" y="3543300"/>
            <a:ext cx="21945600" cy="4267200"/>
          </a:xfrm>
          <a:prstGeom prst="rect">
            <a:avLst/>
          </a:prstGeom>
        </p:spPr>
        <p:txBody>
          <a:bodyPr anchor="b"/>
          <a:lstStyle>
            <a:lvl1pPr>
              <a:defRPr spc="-128" sz="12800"/>
            </a:lvl1pPr>
          </a:lstStyle>
          <a:p>
            <a:pPr/>
            <a:r>
              <a:t>Presentation Title</a:t>
            </a:r>
          </a:p>
        </p:txBody>
      </p:sp>
      <p:sp>
        <p:nvSpPr>
          <p:cNvPr id="13" name="Body Level One…"/>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Fact information</a:t>
            </a:r>
          </a:p>
        </p:txBody>
      </p:sp>
      <p:sp>
        <p:nvSpPr>
          <p:cNvPr id="107" name="Body Level One…"/>
          <p:cNvSpPr txBox="1"/>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Attribution</a:t>
            </a:r>
          </a:p>
        </p:txBody>
      </p:sp>
      <p:sp>
        <p:nvSpPr>
          <p:cNvPr id="116" name="Body Level One…"/>
          <p:cNvSpPr txBox="1"/>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Sea against sky at sunset 2"/>
          <p:cNvSpPr/>
          <p:nvPr>
            <p:ph type="pic" sz="quarter" idx="21"/>
          </p:nvPr>
        </p:nvSpPr>
        <p:spPr>
          <a:xfrm>
            <a:off x="15744825" y="5581752"/>
            <a:ext cx="7365408" cy="8280401"/>
          </a:xfrm>
          <a:prstGeom prst="rect">
            <a:avLst/>
          </a:prstGeom>
        </p:spPr>
        <p:txBody>
          <a:bodyPr lIns="91439" tIns="45719" rIns="91439" bIns="45719">
            <a:noAutofit/>
          </a:bodyPr>
          <a:lstStyle/>
          <a:p>
            <a:pPr/>
          </a:p>
        </p:txBody>
      </p:sp>
      <p:sp>
        <p:nvSpPr>
          <p:cNvPr id="125" name="Sea against sky at sunset 1"/>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26" name="Beach and sea at sunset"/>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27"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each and sea at sunset"/>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Title Text"/>
          <p:cNvSpPr txBox="1"/>
          <p:nvPr>
            <p:ph type="title"/>
          </p:nvPr>
        </p:nvSpPr>
        <p:spPr>
          <a:xfrm>
            <a:off x="4387453" y="357187"/>
            <a:ext cx="15609094" cy="3036095"/>
          </a:xfrm>
          <a:prstGeom prst="rect">
            <a:avLst/>
          </a:prstGeom>
        </p:spPr>
        <p:txBody>
          <a:bodyPr lIns="71437" tIns="71437" rIns="71437" bIns="71437" anchor="ctr"/>
          <a:lstStyle>
            <a:lvl1pPr defTabSz="821531">
              <a:lnSpc>
                <a:spcPct val="100000"/>
              </a:lnSpc>
              <a:defRPr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a:latin typeface="Helvetica Neue"/>
                <a:ea typeface="Helvetica Neue"/>
                <a:cs typeface="Helvetica Neue"/>
                <a:sym typeface="Helvetica Neue"/>
              </a:defRPr>
            </a:lvl1pPr>
            <a:lvl2pPr marL="1055687" indent="-611187" defTabSz="821531">
              <a:lnSpc>
                <a:spcPct val="100000"/>
              </a:lnSpc>
              <a:spcBef>
                <a:spcPts val="5900"/>
              </a:spcBef>
              <a:buSzPct val="145000"/>
              <a:defRPr>
                <a:latin typeface="Helvetica Neue"/>
                <a:ea typeface="Helvetica Neue"/>
                <a:cs typeface="Helvetica Neue"/>
                <a:sym typeface="Helvetica Neue"/>
              </a:defRPr>
            </a:lvl2pPr>
            <a:lvl3pPr marL="1500187" indent="-611187" defTabSz="821531">
              <a:lnSpc>
                <a:spcPct val="100000"/>
              </a:lnSpc>
              <a:spcBef>
                <a:spcPts val="5900"/>
              </a:spcBef>
              <a:buSzPct val="145000"/>
              <a:defRPr>
                <a:latin typeface="Helvetica Neue"/>
                <a:ea typeface="Helvetica Neue"/>
                <a:cs typeface="Helvetica Neue"/>
                <a:sym typeface="Helvetica Neue"/>
              </a:defRPr>
            </a:lvl3pPr>
            <a:lvl4pPr marL="1944687" indent="-611187" defTabSz="821531">
              <a:lnSpc>
                <a:spcPct val="100000"/>
              </a:lnSpc>
              <a:spcBef>
                <a:spcPts val="5900"/>
              </a:spcBef>
              <a:buSzPct val="145000"/>
              <a:defRPr>
                <a:latin typeface="Helvetica Neue"/>
                <a:ea typeface="Helvetica Neue"/>
                <a:cs typeface="Helvetica Neue"/>
                <a:sym typeface="Helvetica Neue"/>
              </a:defRPr>
            </a:lvl4pPr>
            <a:lvl5pPr marL="2389187" indent="-611187" defTabSz="821531">
              <a:lnSpc>
                <a:spcPct val="100000"/>
              </a:lnSpc>
              <a:spcBef>
                <a:spcPts val="5900"/>
              </a:spcBef>
              <a:buSzPct val="145000"/>
              <a:defRPr>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Title Text"/>
          <p:cNvSpPr txBox="1"/>
          <p:nvPr>
            <p:ph type="title"/>
          </p:nvPr>
        </p:nvSpPr>
        <p:spPr>
          <a:xfrm>
            <a:off x="3552824" y="3867150"/>
            <a:ext cx="17287878" cy="3419475"/>
          </a:xfrm>
          <a:prstGeom prst="rect">
            <a:avLst/>
          </a:prstGeom>
        </p:spPr>
        <p:txBody>
          <a:bodyPr lIns="38100" tIns="38100" rIns="38100" bIns="38100" anchor="b"/>
          <a:lstStyle>
            <a:lvl1pPr defTabSz="825500">
              <a:lnSpc>
                <a:spcPct val="100000"/>
              </a:lnSpc>
              <a:defRPr cap="all" spc="0" sz="9800">
                <a:solidFill>
                  <a:srgbClr val="535353"/>
                </a:solidFill>
                <a:latin typeface="Gill Sans Light"/>
                <a:ea typeface="Gill Sans Light"/>
                <a:cs typeface="Gill Sans Light"/>
                <a:sym typeface="Gill Sans Light"/>
              </a:defRPr>
            </a:lvl1pPr>
          </a:lstStyle>
          <a:p>
            <a:pPr/>
            <a:r>
              <a:t>Title Text</a:t>
            </a:r>
          </a:p>
        </p:txBody>
      </p:sp>
      <p:sp>
        <p:nvSpPr>
          <p:cNvPr id="159" name="Body Level One…"/>
          <p:cNvSpPr txBox="1"/>
          <p:nvPr>
            <p:ph type="body" sz="quarter" idx="1"/>
          </p:nvPr>
        </p:nvSpPr>
        <p:spPr>
          <a:xfrm>
            <a:off x="3552824" y="7277100"/>
            <a:ext cx="17287878" cy="1362076"/>
          </a:xfrm>
          <a:prstGeom prst="rect">
            <a:avLst/>
          </a:prstGeom>
        </p:spPr>
        <p:txBody>
          <a:bodyPr lIns="38100" tIns="38100" rIns="38100" bIns="38100"/>
          <a:lstStyle>
            <a:lvl1pPr marL="0" indent="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1pPr>
            <a:lvl2pPr marL="0" indent="2286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2pPr>
            <a:lvl3pPr marL="0" indent="4572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3pPr>
            <a:lvl4pPr marL="0" indent="6858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4pPr>
            <a:lvl5pPr marL="0" indent="9144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2003087" y="11525250"/>
            <a:ext cx="368301" cy="393701"/>
          </a:xfrm>
          <a:prstGeom prst="rect">
            <a:avLst/>
          </a:prstGeom>
        </p:spPr>
        <p:txBody>
          <a:bodyPr lIns="38100" tIns="38100" rIns="38100" bIns="38100" anchor="t"/>
          <a:lstStyle>
            <a:lvl1pPr defTabSz="825500">
              <a:defRPr sz="22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Image"/>
          <p:cNvSpPr/>
          <p:nvPr>
            <p:ph type="pic" sz="half" idx="21"/>
          </p:nvPr>
        </p:nvSpPr>
        <p:spPr>
          <a:xfrm>
            <a:off x="10990846" y="2847974"/>
            <a:ext cx="10233619" cy="9096551"/>
          </a:xfrm>
          <a:prstGeom prst="rect">
            <a:avLst/>
          </a:prstGeom>
        </p:spPr>
        <p:txBody>
          <a:bodyPr lIns="91439" tIns="45719" rIns="91439" bIns="45719">
            <a:noAutofit/>
          </a:bodyPr>
          <a:lstStyle/>
          <a:p>
            <a:pPr/>
          </a:p>
        </p:txBody>
      </p:sp>
      <p:sp>
        <p:nvSpPr>
          <p:cNvPr id="168" name="Title Text"/>
          <p:cNvSpPr txBox="1"/>
          <p:nvPr>
            <p:ph type="title"/>
          </p:nvPr>
        </p:nvSpPr>
        <p:spPr>
          <a:xfrm>
            <a:off x="3552824" y="2790824"/>
            <a:ext cx="8286752" cy="4095751"/>
          </a:xfrm>
          <a:prstGeom prst="rect">
            <a:avLst/>
          </a:prstGeom>
        </p:spPr>
        <p:txBody>
          <a:bodyPr lIns="38100" tIns="38100" rIns="38100" bIns="38100" anchor="b"/>
          <a:lstStyle>
            <a:lvl1pPr defTabSz="825500">
              <a:lnSpc>
                <a:spcPct val="100000"/>
              </a:lnSpc>
              <a:defRPr cap="all" spc="0" sz="9800">
                <a:solidFill>
                  <a:srgbClr val="535353"/>
                </a:solidFill>
                <a:latin typeface="Gill Sans Light"/>
                <a:ea typeface="Gill Sans Light"/>
                <a:cs typeface="Gill Sans Light"/>
                <a:sym typeface="Gill Sans Light"/>
              </a:defRPr>
            </a:lvl1pPr>
          </a:lstStyle>
          <a:p>
            <a:pPr/>
            <a:r>
              <a:t>Title Text</a:t>
            </a:r>
          </a:p>
        </p:txBody>
      </p:sp>
      <p:sp>
        <p:nvSpPr>
          <p:cNvPr id="169" name="Body Level One…"/>
          <p:cNvSpPr txBox="1"/>
          <p:nvPr>
            <p:ph type="body" sz="quarter" idx="1"/>
          </p:nvPr>
        </p:nvSpPr>
        <p:spPr>
          <a:xfrm>
            <a:off x="3552824" y="6867525"/>
            <a:ext cx="8286752" cy="4095750"/>
          </a:xfrm>
          <a:prstGeom prst="rect">
            <a:avLst/>
          </a:prstGeom>
        </p:spPr>
        <p:txBody>
          <a:bodyPr lIns="38100" tIns="38100" rIns="38100" bIns="38100"/>
          <a:lstStyle>
            <a:lvl1pPr marL="0" indent="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1pPr>
            <a:lvl2pPr marL="0" indent="2286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2pPr>
            <a:lvl3pPr marL="0" indent="4572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3pPr>
            <a:lvl4pPr marL="0" indent="6858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4pPr>
            <a:lvl5pPr marL="0" indent="914400" algn="ctr" defTabSz="825500">
              <a:lnSpc>
                <a:spcPct val="100000"/>
              </a:lnSpc>
              <a:spcBef>
                <a:spcPts val="0"/>
              </a:spcBef>
              <a:buSzTx/>
              <a:buNone/>
              <a:defRPr sz="50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12003087" y="11525250"/>
            <a:ext cx="368301" cy="393701"/>
          </a:xfrm>
          <a:prstGeom prst="rect">
            <a:avLst/>
          </a:prstGeom>
        </p:spPr>
        <p:txBody>
          <a:bodyPr lIns="38100" tIns="38100" rIns="38100" bIns="38100" anchor="t"/>
          <a:lstStyle>
            <a:lvl1pPr defTabSz="825500">
              <a:defRPr sz="22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Image"/>
          <p:cNvSpPr/>
          <p:nvPr>
            <p:ph type="pic" sz="quarter" idx="21"/>
          </p:nvPr>
        </p:nvSpPr>
        <p:spPr>
          <a:xfrm>
            <a:off x="13192125" y="3196828"/>
            <a:ext cx="7054454" cy="9410641"/>
          </a:xfrm>
          <a:prstGeom prst="rect">
            <a:avLst/>
          </a:prstGeom>
          <a:ln w="9525">
            <a:round/>
          </a:ln>
        </p:spPr>
        <p:txBody>
          <a:bodyPr lIns="91439" tIns="45719" rIns="91439" bIns="45719">
            <a:noAutofit/>
          </a:bodyPr>
          <a:lstStyle/>
          <a:p>
            <a:pPr/>
          </a:p>
        </p:txBody>
      </p:sp>
      <p:sp>
        <p:nvSpPr>
          <p:cNvPr id="178" name="Title Text"/>
          <p:cNvSpPr txBox="1"/>
          <p:nvPr>
            <p:ph type="title"/>
          </p:nvPr>
        </p:nvSpPr>
        <p:spPr>
          <a:xfrm>
            <a:off x="4155281" y="357187"/>
            <a:ext cx="16073438" cy="3429001"/>
          </a:xfrm>
          <a:prstGeom prst="rect">
            <a:avLst/>
          </a:prstGeom>
        </p:spPr>
        <p:txBody>
          <a:bodyPr lIns="71437" tIns="71437" rIns="71437" bIns="71437" anchor="ctr"/>
          <a:lstStyle>
            <a:lvl1pPr algn="l" defTabSz="821531">
              <a:lnSpc>
                <a:spcPct val="100000"/>
              </a:lnSpc>
              <a:defRPr spc="0" sz="10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79" name="Body Level One…"/>
          <p:cNvSpPr txBox="1"/>
          <p:nvPr>
            <p:ph type="body" sz="quarter" idx="1"/>
          </p:nvPr>
        </p:nvSpPr>
        <p:spPr>
          <a:xfrm>
            <a:off x="4155281" y="3893343"/>
            <a:ext cx="7625954" cy="8036720"/>
          </a:xfrm>
          <a:prstGeom prst="rect">
            <a:avLst/>
          </a:prstGeom>
        </p:spPr>
        <p:txBody>
          <a:bodyPr lIns="71437" tIns="71437" rIns="71437" bIns="71437" anchor="ctr"/>
          <a:lstStyle>
            <a:lvl1pPr marL="617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10618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506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9508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395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20706050" y="13099992"/>
            <a:ext cx="409779" cy="428345"/>
          </a:xfrm>
          <a:prstGeom prst="rect">
            <a:avLst/>
          </a:prstGeom>
        </p:spPr>
        <p:txBody>
          <a:bodyPr lIns="71437" tIns="71437" rIns="71437" bIns="71437" anchor="ctr"/>
          <a:lstStyle>
            <a:lvl1pPr algn="r" defTabSz="821531">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Beach and sea at sunset"/>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Presentation Title</a:t>
            </a:r>
          </a:p>
        </p:txBody>
      </p:sp>
      <p:sp>
        <p:nvSpPr>
          <p:cNvPr id="23" name="Body Level One…"/>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pc="-59" sz="6000">
                <a:solidFill>
                  <a:srgbClr val="FFFFFF"/>
                </a:solidFill>
                <a:latin typeface="Graphik Semibold"/>
                <a:ea typeface="Graphik Semibold"/>
                <a:cs typeface="Graphik Semibold"/>
                <a:sym typeface="Graphik Semibold"/>
              </a:defRPr>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pc="-29" sz="3000">
                <a:solidFill>
                  <a:srgbClr val="FFFFFF"/>
                </a:solidFill>
                <a:latin typeface="Graphik Medium"/>
                <a:ea typeface="Graphik Medium"/>
                <a:cs typeface="Graphik Medium"/>
                <a:sym typeface="Graphik Medium"/>
              </a:defRPr>
            </a:lvl1pPr>
          </a:lstStyle>
          <a:p>
            <a:pPr/>
            <a:r>
              <a:t>Author and Date</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Title Text"/>
          <p:cNvSpPr txBox="1"/>
          <p:nvPr>
            <p:ph type="title"/>
          </p:nvPr>
        </p:nvSpPr>
        <p:spPr>
          <a:xfrm>
            <a:off x="4155281" y="357187"/>
            <a:ext cx="16073438" cy="3429001"/>
          </a:xfrm>
          <a:prstGeom prst="rect">
            <a:avLst/>
          </a:prstGeom>
        </p:spPr>
        <p:txBody>
          <a:bodyPr lIns="71437" tIns="71437" rIns="71437" bIns="71437" anchor="ctr"/>
          <a:lstStyle>
            <a:lvl1pPr algn="l" defTabSz="821531">
              <a:lnSpc>
                <a:spcPct val="100000"/>
              </a:lnSpc>
              <a:defRPr spc="0" sz="10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88" name="Body Level One…"/>
          <p:cNvSpPr txBox="1"/>
          <p:nvPr>
            <p:ph type="body" sz="half" idx="1"/>
          </p:nvPr>
        </p:nvSpPr>
        <p:spPr>
          <a:xfrm>
            <a:off x="4155281" y="3893343"/>
            <a:ext cx="16073438" cy="8036720"/>
          </a:xfrm>
          <a:prstGeom prst="rect">
            <a:avLst/>
          </a:prstGeom>
        </p:spPr>
        <p:txBody>
          <a:bodyPr lIns="71437" tIns="71437" rIns="71437" bIns="71437" anchor="ctr"/>
          <a:lstStyle>
            <a:lvl1pPr marL="617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10618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1506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19508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2395361" indent="-617361" defTabSz="821531">
              <a:lnSpc>
                <a:spcPct val="100000"/>
              </a:lnSpc>
              <a:spcBef>
                <a:spcPts val="5000"/>
              </a:spcBef>
              <a:buSzPct val="30000"/>
              <a:buBlip>
                <a:blip r:embed="rId3"/>
              </a:buBlip>
              <a:defRPr sz="50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20706050" y="13099992"/>
            <a:ext cx="409779" cy="428345"/>
          </a:xfrm>
          <a:prstGeom prst="rect">
            <a:avLst/>
          </a:prstGeom>
        </p:spPr>
        <p:txBody>
          <a:bodyPr lIns="71437" tIns="71437" rIns="71437" bIns="71437" anchor="ctr"/>
          <a:lstStyle>
            <a:lvl1pPr algn="r" defTabSz="821531">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15495" y="4585102"/>
            <a:ext cx="9757338" cy="2540001"/>
          </a:xfrm>
          <a:prstGeom prst="rect">
            <a:avLst/>
          </a:prstGeom>
        </p:spPr>
        <p:txBody>
          <a:bodyPr anchor="b"/>
          <a:lstStyle/>
          <a:p>
            <a:pPr/>
            <a:r>
              <a:t>Slide Title</a:t>
            </a:r>
          </a:p>
        </p:txBody>
      </p:sp>
      <p:sp>
        <p:nvSpPr>
          <p:cNvPr id="33" name="Sea against sky at sunset"/>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Body Level One…"/>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19200" y="4013200"/>
            <a:ext cx="21945600" cy="8487148"/>
          </a:xfrm>
          <a:prstGeom prst="rect">
            <a:avLst/>
          </a:prstGeom>
        </p:spPr>
        <p:txBody>
          <a:bodyPr numCol="2" spcCol="2558384"/>
          <a:lstStyle/>
          <a:p>
            <a:pPr/>
            <a:r>
              <a:t>Slide bullet text</a:t>
            </a:r>
          </a:p>
          <a:p>
            <a:pPr lvl="1"/>
            <a:r>
              <a:t/>
            </a:r>
          </a:p>
          <a:p>
            <a:pPr lvl="2"/>
            <a:r>
              <a:t/>
            </a:r>
          </a:p>
          <a:p>
            <a:pPr lvl="3"/>
            <a:r>
              <a:t/>
            </a:r>
          </a:p>
          <a:p>
            <a:pPr lvl="4"/>
            <a:r>
              <a:t/>
            </a:r>
          </a:p>
        </p:txBody>
      </p:sp>
      <p:sp>
        <p:nvSpPr>
          <p:cNvPr id="53"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19200" y="774700"/>
            <a:ext cx="9753600" cy="1600200"/>
          </a:xfrm>
          <a:prstGeom prst="rect">
            <a:avLst/>
          </a:prstGeom>
        </p:spPr>
        <p:txBody>
          <a:bodyPr/>
          <a:lstStyle/>
          <a:p>
            <a:pPr/>
            <a:r>
              <a:t>Slide Title</a:t>
            </a:r>
          </a:p>
        </p:txBody>
      </p:sp>
      <p:sp>
        <p:nvSpPr>
          <p:cNvPr id="61" name="Sea against sky at sunset"/>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62" name="Slide Subtitle"/>
          <p:cNvSpPr txBox="1"/>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63" name="Body Level One…"/>
          <p:cNvSpPr txBox="1"/>
          <p:nvPr>
            <p:ph type="body" sz="half" idx="1" hasCustomPrompt="1"/>
          </p:nvPr>
        </p:nvSpPr>
        <p:spPr>
          <a:xfrm>
            <a:off x="1219200" y="4023221"/>
            <a:ext cx="9757569" cy="8384679"/>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1200403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19200" y="3242270"/>
            <a:ext cx="21945600" cy="6604001"/>
          </a:xfrm>
          <a:prstGeom prst="rect">
            <a:avLst/>
          </a:prstGeom>
        </p:spPr>
        <p:txBody>
          <a:bodyPr anchor="ctr"/>
          <a:lstStyle>
            <a:lvl1pPr>
              <a:defRPr spc="0" sz="12800"/>
            </a:lvl1pPr>
          </a:lstStyle>
          <a:p>
            <a:pPr/>
            <a:r>
              <a:t>Section Title</a:t>
            </a:r>
          </a:p>
        </p:txBody>
      </p:sp>
      <p:sp>
        <p:nvSpPr>
          <p:cNvPr id="72"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Slide Subtitle</a:t>
            </a:r>
          </a:p>
        </p:txBody>
      </p:sp>
      <p:sp>
        <p:nvSpPr>
          <p:cNvPr id="8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prstGeom prst="rect">
            <a:avLst/>
          </a:prstGeom>
        </p:spPr>
        <p:txBody>
          <a:bodyPr/>
          <a:lstStyle/>
          <a:p>
            <a:pPr/>
            <a:r>
              <a:t>Agenda Title</a:t>
            </a:r>
          </a:p>
        </p:txBody>
      </p:sp>
      <p:sp>
        <p:nvSpPr>
          <p:cNvPr id="89" name="Body Level One…"/>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457200" defTabSz="825500">
              <a:lnSpc>
                <a:spcPct val="100000"/>
              </a:lnSpc>
              <a:buSzTx/>
              <a:buNone/>
              <a:defRPr spc="-136" sz="6800">
                <a:latin typeface="Canela Deck Regular"/>
                <a:ea typeface="Canela Deck Regular"/>
                <a:cs typeface="Canela Deck Regular"/>
                <a:sym typeface="Canela Deck Regular"/>
              </a:defRPr>
            </a:lvl2pPr>
            <a:lvl3pPr marL="0" indent="914400" defTabSz="825500">
              <a:lnSpc>
                <a:spcPct val="100000"/>
              </a:lnSpc>
              <a:buSzTx/>
              <a:buNone/>
              <a:defRPr spc="-136" sz="6800">
                <a:latin typeface="Canela Deck Regular"/>
                <a:ea typeface="Canela Deck Regular"/>
                <a:cs typeface="Canela Deck Regular"/>
                <a:sym typeface="Canela Deck Regular"/>
              </a:defRPr>
            </a:lvl3pPr>
            <a:lvl4pPr marL="0" indent="1371600" defTabSz="825500">
              <a:lnSpc>
                <a:spcPct val="100000"/>
              </a:lnSpc>
              <a:buSzTx/>
              <a:buNone/>
              <a:defRPr spc="-136" sz="6800">
                <a:latin typeface="Canela Deck Regular"/>
                <a:ea typeface="Canela Deck Regular"/>
                <a:cs typeface="Canela Deck Regular"/>
                <a:sym typeface="Canela Deck Regular"/>
              </a:defRPr>
            </a:lvl4pPr>
            <a:lvl5pPr marL="0" indent="1828800" defTabSz="825500">
              <a:lnSpc>
                <a:spcPct val="100000"/>
              </a:lnSpc>
              <a:buSzTx/>
              <a:buNone/>
              <a:defRPr spc="-136" sz="6800">
                <a:latin typeface="Canela Deck Regular"/>
                <a:ea typeface="Canela Deck Regular"/>
                <a:cs typeface="Canela Deck Regular"/>
                <a:sym typeface="Canela Deck Regular"/>
              </a:defRPr>
            </a:lvl5pPr>
          </a:lstStyle>
          <a:p>
            <a:pPr/>
            <a:r>
              <a:t>Agenda Topics</a:t>
            </a:r>
          </a:p>
          <a:p>
            <a:pPr lvl="1"/>
            <a:r>
              <a:t/>
            </a:r>
          </a:p>
          <a:p>
            <a:pPr lvl="2"/>
            <a:r>
              <a:t/>
            </a:r>
          </a:p>
          <a:p>
            <a:pPr lvl="3"/>
            <a:r>
              <a:t/>
            </a:r>
          </a:p>
          <a:p>
            <a:pPr lvl="4"/>
            <a:r>
              <a:t/>
            </a:r>
          </a:p>
        </p:txBody>
      </p:sp>
      <p:sp>
        <p:nvSpPr>
          <p:cNvPr id="90" name="Agenda Subtitle"/>
          <p:cNvSpPr txBox="1"/>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pPr/>
            <a:r>
              <a:t>Agenda Subtitle</a:t>
            </a:r>
          </a:p>
        </p:txBody>
      </p:sp>
      <p:sp>
        <p:nvSpPr>
          <p:cNvPr id="91" name="Slide Number"/>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wiki.c2.com/?PrincipleOfLeastAstonishment"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6.jpeg"/><Relationship Id="rId4" Type="http://schemas.openxmlformats.org/officeDocument/2006/relationships/hyperlink" Target="http://wiki.c2.com/?PrincipleOfLeastAstonishment"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s://www.w3.org/TR/wai-aria-practices-1.1/" TargetMode="External"/><Relationship Id="rId4" Type="http://schemas.openxmlformats.org/officeDocument/2006/relationships/image" Target="../media/image2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levelaccess.com" TargetMode="External"/><Relationship Id="rId3" Type="http://schemas.openxmlformats.org/officeDocument/2006/relationships/hyperlink" Target="http://www.karlgroves.com" TargetMode="External"/><Relationship Id="rId4" Type="http://schemas.openxmlformats.org/officeDocument/2006/relationships/image" Target="../media/image2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here’s no such thing as a normal user"/>
          <p:cNvSpPr txBox="1"/>
          <p:nvPr>
            <p:ph type="ctrTitle"/>
          </p:nvPr>
        </p:nvSpPr>
        <p:spPr>
          <a:prstGeom prst="rect">
            <a:avLst/>
          </a:prstGeom>
        </p:spPr>
        <p:txBody>
          <a:bodyPr/>
          <a:lstStyle>
            <a:lvl1pPr defTabSz="2292095">
              <a:defRPr spc="-120" sz="12032"/>
            </a:lvl1pPr>
          </a:lstStyle>
          <a:p>
            <a:pPr/>
            <a:r>
              <a:t>There’s no such thing as a normal user</a:t>
            </a:r>
          </a:p>
        </p:txBody>
      </p:sp>
      <p:sp>
        <p:nvSpPr>
          <p:cNvPr id="199" name="Karl Groves, Founder…"/>
          <p:cNvSpPr txBox="1"/>
          <p:nvPr/>
        </p:nvSpPr>
        <p:spPr>
          <a:xfrm>
            <a:off x="1569928" y="10372743"/>
            <a:ext cx="5518456" cy="19939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2438338">
              <a:spcBef>
                <a:spcPts val="2400"/>
              </a:spcBef>
              <a:defRPr sz="4400"/>
            </a:pPr>
            <a:r>
              <a:t>Karl Groves, Founder</a:t>
            </a:r>
          </a:p>
          <a:p>
            <a:pPr algn="l" defTabSz="2438338">
              <a:spcBef>
                <a:spcPts val="2400"/>
              </a:spcBef>
              <a:defRPr sz="4400"/>
            </a:pPr>
            <a:r>
              <a:t>AFixt</a:t>
            </a:r>
          </a:p>
        </p:txBody>
      </p:sp>
      <p:pic>
        <p:nvPicPr>
          <p:cNvPr id="200" name="logo-light-jpg-01.jpg" descr="logo-light-jpg-01.jpg"/>
          <p:cNvPicPr>
            <a:picLocks noChangeAspect="1"/>
          </p:cNvPicPr>
          <p:nvPr/>
        </p:nvPicPr>
        <p:blipFill>
          <a:blip r:embed="rId2">
            <a:extLst/>
          </a:blip>
          <a:stretch>
            <a:fillRect/>
          </a:stretch>
        </p:blipFill>
        <p:spPr>
          <a:xfrm>
            <a:off x="14182266" y="10333499"/>
            <a:ext cx="9106234" cy="207243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Resolutions.mov" descr="Resolutions.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
        <p:nvSpPr>
          <p:cNvPr id="253" name="Rectangle"/>
          <p:cNvSpPr/>
          <p:nvPr/>
        </p:nvSpPr>
        <p:spPr>
          <a:xfrm>
            <a:off x="-973233" y="-80839"/>
            <a:ext cx="25556263" cy="14006580"/>
          </a:xfrm>
          <a:prstGeom prst="rect">
            <a:avLst/>
          </a:prstGeom>
          <a:solidFill>
            <a:srgbClr val="000000">
              <a:alpha val="50383"/>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54" name="Screen Resolution"/>
          <p:cNvSpPr txBox="1"/>
          <p:nvPr/>
        </p:nvSpPr>
        <p:spPr>
          <a:xfrm>
            <a:off x="5603189" y="5589777"/>
            <a:ext cx="13177623"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Screen Resolution</a:t>
            </a:r>
          </a:p>
        </p:txBody>
      </p:sp>
      <p:sp>
        <p:nvSpPr>
          <p:cNvPr id="255" name="We are now at 420* combinations"/>
          <p:cNvSpPr txBox="1"/>
          <p:nvPr/>
        </p:nvSpPr>
        <p:spPr>
          <a:xfrm>
            <a:off x="5802434" y="10515260"/>
            <a:ext cx="13186614" cy="1401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solidFill>
                  <a:srgbClr val="FFFFFF"/>
                </a:solidFill>
              </a:defRPr>
            </a:lvl1pPr>
          </a:lstStyle>
          <a:p>
            <a:pPr/>
            <a:r>
              <a:t>We are now at 420* combinations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034" fill="hold"/>
                                        <p:tgtEl>
                                          <p:spTgt spid="2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2"/>
                </p:tgtEl>
              </p:cMediaNode>
            </p:video>
            <p:seq concurrent="1" prevAc="none" nextAc="seek">
              <p:cTn id="8" evtFilter="cancelBubble" nodeType="interactiveSeq" restart="whenNotActive" fill="hold">
                <p:stCondLst>
                  <p:cond delay="0" evt="onClick">
                    <p:tgtEl>
                      <p:spTgt spid="25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2"/>
                                        </p:tgtEl>
                                      </p:cBhvr>
                                    </p:cmd>
                                  </p:childTnLst>
                                </p:cTn>
                              </p:par>
                            </p:childTnLst>
                          </p:cTn>
                        </p:par>
                      </p:childTnLst>
                    </p:cTn>
                  </p:par>
                </p:childTnLst>
              </p:cTn>
              <p:nextCondLst>
                <p:cond delay="0" evt="onClick">
                  <p:tgtEl>
                    <p:spTgt spid="25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2010_08_10 Billy Mays.jpg" descr="2010_08_10 Billy Mays.jpg"/>
          <p:cNvPicPr>
            <a:picLocks noChangeAspect="1"/>
          </p:cNvPicPr>
          <p:nvPr/>
        </p:nvPicPr>
        <p:blipFill>
          <a:blip r:embed="rId3">
            <a:extLst/>
          </a:blip>
          <a:stretch>
            <a:fillRect/>
          </a:stretch>
        </p:blipFill>
        <p:spPr>
          <a:xfrm>
            <a:off x="-96125" y="-134647"/>
            <a:ext cx="24465623" cy="16310413"/>
          </a:xfrm>
          <a:prstGeom prst="rect">
            <a:avLst/>
          </a:prstGeom>
          <a:ln w="12700">
            <a:miter lim="400000"/>
          </a:ln>
        </p:spPr>
      </p:pic>
      <p:sp>
        <p:nvSpPr>
          <p:cNvPr id="260" name="But wait!…"/>
          <p:cNvSpPr txBox="1"/>
          <p:nvPr/>
        </p:nvSpPr>
        <p:spPr>
          <a:xfrm>
            <a:off x="344803" y="246300"/>
            <a:ext cx="11705330" cy="5115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pc="-145" sz="14600">
                <a:latin typeface="+mn-lt"/>
                <a:ea typeface="+mn-ea"/>
                <a:cs typeface="+mn-cs"/>
                <a:sym typeface="Canela Bold"/>
              </a:defRPr>
            </a:pPr>
            <a:r>
              <a:t>But wait! </a:t>
            </a:r>
          </a:p>
          <a:p>
            <a:pPr algn="l">
              <a:lnSpc>
                <a:spcPct val="80000"/>
              </a:lnSpc>
              <a:defRPr spc="-145" sz="14600">
                <a:latin typeface="+mn-lt"/>
                <a:ea typeface="+mn-ea"/>
                <a:cs typeface="+mn-cs"/>
                <a:sym typeface="Canela Bold"/>
              </a:defRPr>
            </a:pPr>
            <a:r>
              <a:t>There’s more!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Rectangle"/>
          <p:cNvSpPr/>
          <p:nvPr/>
        </p:nvSpPr>
        <p:spPr>
          <a:xfrm>
            <a:off x="-344945" y="-137613"/>
            <a:ext cx="25073890" cy="14353306"/>
          </a:xfrm>
          <a:prstGeom prst="rect">
            <a:avLst/>
          </a:prstGeom>
          <a:solidFill>
            <a:srgbClr val="000000">
              <a:alpha val="74903"/>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65" name="What about disabilities?"/>
          <p:cNvSpPr txBox="1"/>
          <p:nvPr>
            <p:ph type="body" sz="half" idx="1"/>
          </p:nvPr>
        </p:nvSpPr>
        <p:spPr>
          <a:xfrm>
            <a:off x="1219200" y="4200908"/>
            <a:ext cx="21945600" cy="4269708"/>
          </a:xfrm>
          <a:prstGeom prst="rect">
            <a:avLst/>
          </a:prstGeom>
        </p:spPr>
        <p:txBody>
          <a:bodyPr/>
          <a:lstStyle>
            <a:lvl1pPr defTabSz="1706879">
              <a:defRPr sz="15680">
                <a:solidFill>
                  <a:srgbClr val="FFFFFF"/>
                </a:solidFill>
              </a:defRPr>
            </a:lvl1pPr>
          </a:lstStyle>
          <a:p>
            <a:pPr/>
            <a:r>
              <a:t>What about disabilities?</a:t>
            </a:r>
          </a:p>
        </p:txBody>
      </p:sp>
      <p:sp>
        <p:nvSpPr>
          <p:cNvPr id="266" name="27% of people in the US have a disability*"/>
          <p:cNvSpPr txBox="1"/>
          <p:nvPr/>
        </p:nvSpPr>
        <p:spPr>
          <a:xfrm>
            <a:off x="7046417" y="8912078"/>
            <a:ext cx="10508539"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spcBef>
                <a:spcPts val="2400"/>
              </a:spcBef>
              <a:defRPr sz="4400">
                <a:solidFill>
                  <a:srgbClr val="FFFFFF"/>
                </a:solidFill>
              </a:defRPr>
            </a:lvl1pPr>
          </a:lstStyle>
          <a:p>
            <a:pPr/>
            <a:r>
              <a:t>27% of people in the US have a disability*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ppl icons for karl-07.png" descr="ppl icons for karl-07.png"/>
          <p:cNvPicPr>
            <a:picLocks noChangeAspect="1"/>
          </p:cNvPicPr>
          <p:nvPr/>
        </p:nvPicPr>
        <p:blipFill>
          <a:blip r:embed="rId2">
            <a:extLst/>
          </a:blip>
          <a:stretch>
            <a:fillRect/>
          </a:stretch>
        </p:blipFill>
        <p:spPr>
          <a:xfrm>
            <a:off x="-48369" y="-27208"/>
            <a:ext cx="24480739" cy="13770416"/>
          </a:xfrm>
          <a:prstGeom prst="rect">
            <a:avLst/>
          </a:prstGeom>
          <a:ln w="12700">
            <a:miter lim="400000"/>
          </a:ln>
        </p:spPr>
      </p:pic>
      <p:sp>
        <p:nvSpPr>
          <p:cNvPr id="271" name="Rectangle"/>
          <p:cNvSpPr/>
          <p:nvPr/>
        </p:nvSpPr>
        <p:spPr>
          <a:xfrm>
            <a:off x="-973233" y="-80839"/>
            <a:ext cx="25556263" cy="14006580"/>
          </a:xfrm>
          <a:prstGeom prst="rect">
            <a:avLst/>
          </a:prstGeom>
          <a:solidFill>
            <a:srgbClr val="000000">
              <a:alpha val="75302"/>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72" name="Disability Types: 6"/>
          <p:cNvSpPr txBox="1"/>
          <p:nvPr/>
        </p:nvSpPr>
        <p:spPr>
          <a:xfrm>
            <a:off x="5830927" y="1263843"/>
            <a:ext cx="13547574" cy="2536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Disability Types: 6</a:t>
            </a:r>
          </a:p>
        </p:txBody>
      </p:sp>
      <p:sp>
        <p:nvSpPr>
          <p:cNvPr id="273" name="Blind…"/>
          <p:cNvSpPr txBox="1"/>
          <p:nvPr/>
        </p:nvSpPr>
        <p:spPr>
          <a:xfrm>
            <a:off x="6092712" y="3841754"/>
            <a:ext cx="13024004" cy="768309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46100" indent="-546100" algn="l" defTabSz="2438338">
              <a:spcBef>
                <a:spcPts val="2400"/>
              </a:spcBef>
              <a:buSzPct val="150000"/>
              <a:buChar char="•"/>
              <a:defRPr sz="7200">
                <a:solidFill>
                  <a:srgbClr val="FFFFFF"/>
                </a:solidFill>
              </a:defRPr>
            </a:pPr>
            <a:r>
              <a:t>Blind</a:t>
            </a:r>
          </a:p>
          <a:p>
            <a:pPr marL="546100" indent="-546100" algn="l" defTabSz="2438338">
              <a:spcBef>
                <a:spcPts val="2400"/>
              </a:spcBef>
              <a:buSzPct val="150000"/>
              <a:buChar char="•"/>
              <a:defRPr sz="7200">
                <a:solidFill>
                  <a:srgbClr val="FFFFFF"/>
                </a:solidFill>
              </a:defRPr>
            </a:pPr>
            <a:r>
              <a:t>Low Vision/ Visually Impaired</a:t>
            </a:r>
          </a:p>
          <a:p>
            <a:pPr marL="546100" indent="-546100" algn="l" defTabSz="2438338">
              <a:spcBef>
                <a:spcPts val="2400"/>
              </a:spcBef>
              <a:buSzPct val="150000"/>
              <a:buChar char="•"/>
              <a:defRPr sz="7200">
                <a:solidFill>
                  <a:srgbClr val="FFFFFF"/>
                </a:solidFill>
              </a:defRPr>
            </a:pPr>
            <a:r>
              <a:t>Motor Impaired</a:t>
            </a:r>
          </a:p>
          <a:p>
            <a:pPr marL="546100" indent="-546100" algn="l" defTabSz="2438338">
              <a:spcBef>
                <a:spcPts val="2400"/>
              </a:spcBef>
              <a:buSzPct val="150000"/>
              <a:buChar char="•"/>
              <a:defRPr sz="7200">
                <a:solidFill>
                  <a:srgbClr val="FFFFFF"/>
                </a:solidFill>
              </a:defRPr>
            </a:pPr>
            <a:r>
              <a:t>Speech Impaired</a:t>
            </a:r>
          </a:p>
          <a:p>
            <a:pPr marL="546100" indent="-546100" algn="l" defTabSz="2438338">
              <a:spcBef>
                <a:spcPts val="2400"/>
              </a:spcBef>
              <a:buSzPct val="150000"/>
              <a:buChar char="•"/>
              <a:defRPr sz="7200">
                <a:solidFill>
                  <a:srgbClr val="FFFFFF"/>
                </a:solidFill>
              </a:defRPr>
            </a:pPr>
            <a:r>
              <a:t>Cognitively Impaired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pl icons for karl-08.png" descr="ppl icons for karl-08.png"/>
          <p:cNvPicPr>
            <a:picLocks noChangeAspect="1"/>
          </p:cNvPicPr>
          <p:nvPr/>
        </p:nvPicPr>
        <p:blipFill>
          <a:blip r:embed="rId3">
            <a:extLst/>
          </a:blip>
          <a:stretch>
            <a:fillRect/>
          </a:stretch>
        </p:blipFill>
        <p:spPr>
          <a:xfrm>
            <a:off x="65913" y="-96293"/>
            <a:ext cx="24726374" cy="13908586"/>
          </a:xfrm>
          <a:prstGeom prst="rect">
            <a:avLst/>
          </a:prstGeom>
          <a:ln w="12700">
            <a:miter lim="400000"/>
          </a:ln>
        </p:spPr>
      </p:pic>
      <p:sp>
        <p:nvSpPr>
          <p:cNvPr id="276" name="Rectangle"/>
          <p:cNvSpPr/>
          <p:nvPr/>
        </p:nvSpPr>
        <p:spPr>
          <a:xfrm>
            <a:off x="-973233" y="-80839"/>
            <a:ext cx="25556263" cy="14006580"/>
          </a:xfrm>
          <a:prstGeom prst="rect">
            <a:avLst/>
          </a:prstGeom>
          <a:solidFill>
            <a:srgbClr val="000000">
              <a:alpha val="74836"/>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77" name="Visual Impairments: 8*"/>
          <p:cNvSpPr txBox="1"/>
          <p:nvPr/>
        </p:nvSpPr>
        <p:spPr>
          <a:xfrm>
            <a:off x="4268334" y="1266032"/>
            <a:ext cx="16321533"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Visual Impairments: 8*</a:t>
            </a:r>
          </a:p>
        </p:txBody>
      </p:sp>
      <p:graphicFrame>
        <p:nvGraphicFramePr>
          <p:cNvPr id="278" name="Table 1"/>
          <p:cNvGraphicFramePr/>
          <p:nvPr/>
        </p:nvGraphicFramePr>
        <p:xfrm>
          <a:off x="6427159" y="4251119"/>
          <a:ext cx="21129795" cy="847799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419893"/>
                <a:gridCol w="7977656"/>
              </a:tblGrid>
              <a:tr h="3456698">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Blindness</a:t>
                      </a:r>
                    </a:p>
                  </a:txBody>
                  <a:tcPr marL="50800" marR="50800" marT="50800" marB="50800" anchor="t" anchorCtr="0" horzOverflow="overflow"/>
                </a:tc>
                <a:tc>
                  <a:txBody>
                    <a:bodyPr/>
                    <a:lstStyle/>
                    <a:p>
                      <a:pPr algn="l" defTabSz="2438338">
                        <a:lnSpc>
                          <a:spcPct val="90000"/>
                        </a:lnSpc>
                        <a:spcBef>
                          <a:spcPts val="2400"/>
                        </a:spcBef>
                        <a:defRPr sz="1800"/>
                      </a:pPr>
                      <a:r>
                        <a:rPr sz="3900">
                          <a:solidFill>
                            <a:srgbClr val="FFFFFF"/>
                          </a:solidFill>
                          <a:latin typeface="Canela Text Regular"/>
                          <a:ea typeface="Canela Text Regular"/>
                          <a:cs typeface="Canela Text Regular"/>
                          <a:sym typeface="Canela Text Regular"/>
                        </a:rPr>
                        <a:t>Partial Blindness
Complete Blindness
Legal Blindnesss</a:t>
                      </a:r>
                    </a:p>
                  </a:txBody>
                  <a:tcPr marL="50800" marR="50800" marT="50800" marB="50800" anchor="t" anchorCtr="0" horzOverflow="overflow"/>
                </a:tc>
              </a:tr>
              <a:tr h="5008596">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Low Vision</a:t>
                      </a:r>
                    </a:p>
                  </a:txBody>
                  <a:tcPr marL="50800" marR="50800" marT="50800" marB="50800" anchor="t" anchorCtr="0" horzOverflow="overflow"/>
                </a:tc>
                <a:tc>
                  <a:txBody>
                    <a:bodyPr/>
                    <a:lstStyle/>
                    <a:p>
                      <a:pPr algn="l" defTabSz="2438338">
                        <a:lnSpc>
                          <a:spcPct val="90000"/>
                        </a:lnSpc>
                        <a:spcBef>
                          <a:spcPts val="2400"/>
                        </a:spcBef>
                        <a:defRPr sz="1800"/>
                      </a:pPr>
                      <a:r>
                        <a:rPr sz="3900">
                          <a:solidFill>
                            <a:srgbClr val="FFFFFF"/>
                          </a:solidFill>
                          <a:latin typeface="Canela Text Regular"/>
                          <a:ea typeface="Canela Text Regular"/>
                          <a:cs typeface="Canela Text Regular"/>
                          <a:sym typeface="Canela Text Regular"/>
                        </a:rPr>
                        <a:t>Lower visual acuity
Light and glare sensitivity
Contrast sensitivity
Limited field of vision
Color Perception</a:t>
                      </a:r>
                    </a:p>
                  </a:txBody>
                  <a:tcPr marL="50800" marR="50800" marT="50800" marB="50800" anchor="t" anchorCtr="0" horzOverflow="overflow"/>
                </a:tc>
              </a:tr>
            </a:tbl>
          </a:graphicData>
        </a:graphic>
      </p:graphicFrame>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ppl icons for karl-08.png" descr="ppl icons for karl-08.png"/>
          <p:cNvPicPr>
            <a:picLocks noChangeAspect="1"/>
          </p:cNvPicPr>
          <p:nvPr/>
        </p:nvPicPr>
        <p:blipFill>
          <a:blip r:embed="rId3">
            <a:extLst/>
          </a:blip>
          <a:stretch>
            <a:fillRect/>
          </a:stretch>
        </p:blipFill>
        <p:spPr>
          <a:xfrm>
            <a:off x="65913" y="-96293"/>
            <a:ext cx="24726374" cy="13908586"/>
          </a:xfrm>
          <a:prstGeom prst="rect">
            <a:avLst/>
          </a:prstGeom>
          <a:ln w="12700">
            <a:miter lim="400000"/>
          </a:ln>
        </p:spPr>
      </p:pic>
      <p:sp>
        <p:nvSpPr>
          <p:cNvPr id="283" name="Rectangle"/>
          <p:cNvSpPr/>
          <p:nvPr/>
        </p:nvSpPr>
        <p:spPr>
          <a:xfrm>
            <a:off x="-973233" y="-80839"/>
            <a:ext cx="25556263" cy="14006580"/>
          </a:xfrm>
          <a:prstGeom prst="rect">
            <a:avLst/>
          </a:prstGeom>
          <a:solidFill>
            <a:srgbClr val="000000">
              <a:alpha val="74836"/>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84" name="Screen readers"/>
          <p:cNvSpPr txBox="1"/>
          <p:nvPr/>
        </p:nvSpPr>
        <p:spPr>
          <a:xfrm>
            <a:off x="8266157" y="1263809"/>
            <a:ext cx="7851687" cy="18804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93" sz="9300">
                <a:solidFill>
                  <a:srgbClr val="FFFFFF"/>
                </a:solidFill>
                <a:latin typeface="+mn-lt"/>
                <a:ea typeface="+mn-ea"/>
                <a:cs typeface="+mn-cs"/>
                <a:sym typeface="Canela Bold"/>
              </a:defRPr>
            </a:lvl1pPr>
          </a:lstStyle>
          <a:p>
            <a:pPr/>
            <a:r>
              <a:t>Screen readers</a:t>
            </a:r>
          </a:p>
        </p:txBody>
      </p:sp>
      <p:graphicFrame>
        <p:nvGraphicFramePr>
          <p:cNvPr id="285" name="Table 1"/>
          <p:cNvGraphicFramePr/>
          <p:nvPr/>
        </p:nvGraphicFramePr>
        <p:xfrm>
          <a:off x="2187902" y="3740849"/>
          <a:ext cx="19246694" cy="84779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661248"/>
                <a:gridCol w="5252677"/>
                <a:gridCol w="3320068"/>
              </a:tblGrid>
              <a:tr h="1574436">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Desktop Screen Reader Combinations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Windows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11</a:t>
                      </a:r>
                    </a:p>
                  </a:txBody>
                  <a:tcPr marL="50800" marR="50800" marT="50800" marB="50800" anchor="ctr" anchorCtr="0" horzOverflow="overflow"/>
                </a:tc>
              </a:tr>
              <a:tr h="1247328">
                <a:tc>
                  <a:txBody>
                    <a:bodyPr/>
                    <a:lstStyle/>
                    <a:p>
                      <a:pPr algn="l" defTabSz="2438338">
                        <a:lnSpc>
                          <a:spcPct val="90000"/>
                        </a:lnSpc>
                        <a:spcBef>
                          <a:spcPts val="2400"/>
                        </a:spcBef>
                        <a:defRPr sz="4400">
                          <a:solidFill>
                            <a:srgbClr val="FFFFFF"/>
                          </a:solidFill>
                          <a:latin typeface="Canela Text Regular"/>
                          <a:ea typeface="Canela Text Regular"/>
                          <a:cs typeface="Canela Text Regular"/>
                          <a:sym typeface="Canela Text Regular"/>
                        </a:defRPr>
                      </a:pP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MacOS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2</a:t>
                      </a:r>
                    </a:p>
                  </a:txBody>
                  <a:tcPr marL="50800" marR="50800" marT="50800" marB="50800" anchor="ctr" anchorCtr="0" horzOverflow="overflow"/>
                </a:tc>
              </a:tr>
              <a:tr h="1410882">
                <a:tc>
                  <a:txBody>
                    <a:bodyPr/>
                    <a:lstStyle/>
                    <a:p>
                      <a:pPr algn="l" defTabSz="2438338">
                        <a:lnSpc>
                          <a:spcPct val="90000"/>
                        </a:lnSpc>
                        <a:spcBef>
                          <a:spcPts val="2400"/>
                        </a:spcBef>
                        <a:defRPr sz="4400">
                          <a:solidFill>
                            <a:srgbClr val="FFFFFF"/>
                          </a:solidFill>
                          <a:latin typeface="Canela Text Regular"/>
                          <a:ea typeface="Canela Text Regular"/>
                          <a:cs typeface="Canela Text Regular"/>
                          <a:sym typeface="Canela Text Regular"/>
                        </a:defRPr>
                      </a:pP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ChromeOS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1</a:t>
                      </a:r>
                    </a:p>
                  </a:txBody>
                  <a:tcPr marL="50800" marR="50800" marT="50800" marB="50800" anchor="ctr" anchorCtr="0" horzOverflow="overflow"/>
                </a:tc>
              </a:tr>
              <a:tr h="1410882">
                <a:tc>
                  <a:txBody>
                    <a:bodyPr/>
                    <a:lstStyle/>
                    <a:p>
                      <a:pPr algn="l" defTabSz="2438338">
                        <a:lnSpc>
                          <a:spcPct val="90000"/>
                        </a:lnSpc>
                        <a:spcBef>
                          <a:spcPts val="2400"/>
                        </a:spcBef>
                        <a:defRPr sz="4400">
                          <a:solidFill>
                            <a:srgbClr val="FFFFFF"/>
                          </a:solidFill>
                          <a:latin typeface="Canela Text Regular"/>
                          <a:ea typeface="Canela Text Regular"/>
                          <a:cs typeface="Canela Text Regular"/>
                          <a:sym typeface="Canela Text Regular"/>
                        </a:defRPr>
                      </a:pP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Linux</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1</a:t>
                      </a:r>
                    </a:p>
                  </a:txBody>
                  <a:tcPr marL="50800" marR="50800" marT="50800" marB="50800" anchor="ctr" anchorCtr="0" horzOverflow="overflow"/>
                </a:tc>
              </a:tr>
              <a:tr h="1410882">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Mobile Screen Reader Combinations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iOS</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1</a:t>
                      </a:r>
                    </a:p>
                  </a:txBody>
                  <a:tcPr marL="50800" marR="50800" marT="50800" marB="50800" anchor="ctr" anchorCtr="0" horzOverflow="overflow"/>
                </a:tc>
              </a:tr>
              <a:tr h="1410882">
                <a:tc>
                  <a:txBody>
                    <a:bodyPr/>
                    <a:lstStyle/>
                    <a:p>
                      <a:pPr algn="l" defTabSz="2438338">
                        <a:lnSpc>
                          <a:spcPct val="90000"/>
                        </a:lnSpc>
                        <a:spcBef>
                          <a:spcPts val="2400"/>
                        </a:spcBef>
                        <a:defRPr sz="4400">
                          <a:solidFill>
                            <a:srgbClr val="FFFFFF"/>
                          </a:solidFill>
                          <a:latin typeface="Canela Text Regular"/>
                          <a:ea typeface="Canela Text Regular"/>
                          <a:cs typeface="Canela Text Regular"/>
                          <a:sym typeface="Canela Text Regular"/>
                        </a:defRPr>
                      </a:pP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Android</a:t>
                      </a:r>
                    </a:p>
                  </a:txBody>
                  <a:tcPr marL="50800" marR="50800" marT="50800" marB="50800" anchor="ctr" anchorCtr="0" horzOverflow="overflow"/>
                </a:tc>
                <a:tc>
                  <a:txBody>
                    <a:bodyPr/>
                    <a:lstStyle/>
                    <a:p>
                      <a:pPr algn="l" defTabSz="2438338">
                        <a:lnSpc>
                          <a:spcPct val="90000"/>
                        </a:lnSpc>
                        <a:spcBef>
                          <a:spcPts val="2400"/>
                        </a:spcBef>
                        <a:defRPr sz="1800"/>
                      </a:pPr>
                      <a:r>
                        <a:rPr sz="4400">
                          <a:solidFill>
                            <a:srgbClr val="FFFFFF"/>
                          </a:solidFill>
                          <a:latin typeface="Canela Text Regular"/>
                          <a:ea typeface="Canela Text Regular"/>
                          <a:cs typeface="Canela Text Regular"/>
                          <a:sym typeface="Canela Text Regular"/>
                        </a:rPr>
                        <a:t>4</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ppl icons for karl-09.png" descr="ppl icons for karl-09.png"/>
          <p:cNvPicPr>
            <a:picLocks noChangeAspect="1"/>
          </p:cNvPicPr>
          <p:nvPr/>
        </p:nvPicPr>
        <p:blipFill>
          <a:blip r:embed="rId3">
            <a:extLst/>
          </a:blip>
          <a:stretch>
            <a:fillRect/>
          </a:stretch>
        </p:blipFill>
        <p:spPr>
          <a:xfrm>
            <a:off x="142937" y="44682"/>
            <a:ext cx="24225126" cy="13626636"/>
          </a:xfrm>
          <a:prstGeom prst="rect">
            <a:avLst/>
          </a:prstGeom>
          <a:ln w="12700">
            <a:miter lim="400000"/>
          </a:ln>
        </p:spPr>
      </p:pic>
      <p:sp>
        <p:nvSpPr>
          <p:cNvPr id="290" name="Rectangle"/>
          <p:cNvSpPr/>
          <p:nvPr/>
        </p:nvSpPr>
        <p:spPr>
          <a:xfrm>
            <a:off x="-973233" y="-80839"/>
            <a:ext cx="25556263" cy="14006580"/>
          </a:xfrm>
          <a:prstGeom prst="rect">
            <a:avLst/>
          </a:prstGeom>
          <a:solidFill>
            <a:srgbClr val="000000">
              <a:alpha val="7506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91" name="Hearing Impairments: 4(ish)"/>
          <p:cNvSpPr txBox="1"/>
          <p:nvPr/>
        </p:nvSpPr>
        <p:spPr>
          <a:xfrm>
            <a:off x="2645579" y="1266032"/>
            <a:ext cx="19567043"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128" sz="12800">
                <a:solidFill>
                  <a:srgbClr val="FFFFFF"/>
                </a:solidFill>
                <a:latin typeface="+mn-lt"/>
                <a:ea typeface="+mn-ea"/>
                <a:cs typeface="+mn-cs"/>
                <a:sym typeface="Canela Bold"/>
              </a:defRPr>
            </a:pPr>
            <a:r>
              <a:t>Hearing Impairments: 4</a:t>
            </a:r>
            <a:r>
              <a:rPr spc="-96" sz="9600"/>
              <a:t>(ish)</a:t>
            </a:r>
          </a:p>
        </p:txBody>
      </p:sp>
      <p:sp>
        <p:nvSpPr>
          <p:cNvPr id="292" name="Sensorineural Hearing Loss…"/>
          <p:cNvSpPr txBox="1"/>
          <p:nvPr/>
        </p:nvSpPr>
        <p:spPr>
          <a:xfrm>
            <a:off x="3776646" y="4191171"/>
            <a:ext cx="15588451" cy="53336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012824" indent="-873124" algn="l" defTabSz="2438338">
              <a:spcBef>
                <a:spcPts val="2400"/>
              </a:spcBef>
              <a:buClr>
                <a:srgbClr val="BDC1C6"/>
              </a:buClr>
              <a:buSzPct val="150000"/>
              <a:buFont typeface="Arial"/>
              <a:buChar char="•"/>
              <a:defRPr sz="6100">
                <a:solidFill>
                  <a:srgbClr val="FFFFFF"/>
                </a:solidFill>
              </a:defRPr>
            </a:pPr>
            <a:r>
              <a:t>Sensorineural Hearing Loss</a:t>
            </a:r>
          </a:p>
          <a:p>
            <a:pPr marL="1012824" indent="-873124" algn="l" defTabSz="2438338">
              <a:spcBef>
                <a:spcPts val="2400"/>
              </a:spcBef>
              <a:buClr>
                <a:srgbClr val="BDC1C6"/>
              </a:buClr>
              <a:buSzPct val="150000"/>
              <a:buFont typeface="Arial"/>
              <a:buChar char="•"/>
              <a:defRPr sz="6100">
                <a:solidFill>
                  <a:srgbClr val="FFFFFF"/>
                </a:solidFill>
              </a:defRPr>
            </a:pPr>
            <a:r>
              <a:t>Conductive Hearing Loss</a:t>
            </a:r>
          </a:p>
          <a:p>
            <a:pPr marL="1012824" indent="-873124" algn="l" defTabSz="2438338">
              <a:spcBef>
                <a:spcPts val="2400"/>
              </a:spcBef>
              <a:buClr>
                <a:srgbClr val="BDC1C6"/>
              </a:buClr>
              <a:buSzPct val="150000"/>
              <a:buFont typeface="Arial"/>
              <a:buChar char="•"/>
              <a:defRPr sz="6100">
                <a:solidFill>
                  <a:srgbClr val="FFFFFF"/>
                </a:solidFill>
              </a:defRPr>
            </a:pPr>
            <a:r>
              <a:t>Mixed Hearing Loss</a:t>
            </a:r>
          </a:p>
          <a:p>
            <a:pPr marL="1012824" indent="-873124" algn="l" defTabSz="2438338">
              <a:spcBef>
                <a:spcPts val="2400"/>
              </a:spcBef>
              <a:buClr>
                <a:srgbClr val="BDC1C6"/>
              </a:buClr>
              <a:buSzPct val="150000"/>
              <a:buFont typeface="Arial"/>
              <a:buChar char="•"/>
              <a:defRPr sz="6100">
                <a:solidFill>
                  <a:srgbClr val="FFFFFF"/>
                </a:solidFill>
              </a:defRPr>
            </a:pPr>
            <a:r>
              <a:t>Auditory Neuropathy Spectrum Disorder.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ppl icons for karl-10.png" descr="ppl icons for karl-10.png"/>
          <p:cNvPicPr>
            <a:picLocks noChangeAspect="1"/>
          </p:cNvPicPr>
          <p:nvPr/>
        </p:nvPicPr>
        <p:blipFill>
          <a:blip r:embed="rId3">
            <a:extLst/>
          </a:blip>
          <a:stretch>
            <a:fillRect/>
          </a:stretch>
        </p:blipFill>
        <p:spPr>
          <a:xfrm>
            <a:off x="181075" y="328773"/>
            <a:ext cx="23883540" cy="13434491"/>
          </a:xfrm>
          <a:prstGeom prst="rect">
            <a:avLst/>
          </a:prstGeom>
          <a:ln w="12700">
            <a:miter lim="400000"/>
          </a:ln>
        </p:spPr>
      </p:pic>
      <p:sp>
        <p:nvSpPr>
          <p:cNvPr id="297" name="Rectangle"/>
          <p:cNvSpPr/>
          <p:nvPr/>
        </p:nvSpPr>
        <p:spPr>
          <a:xfrm>
            <a:off x="-973233" y="-80839"/>
            <a:ext cx="25556263" cy="14006580"/>
          </a:xfrm>
          <a:prstGeom prst="rect">
            <a:avLst/>
          </a:prstGeom>
          <a:solidFill>
            <a:srgbClr val="000000">
              <a:alpha val="7506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98" name="Motor Impairments   ¯\_(ツ)_/¯"/>
          <p:cNvSpPr txBox="1"/>
          <p:nvPr/>
        </p:nvSpPr>
        <p:spPr>
          <a:xfrm>
            <a:off x="1543828" y="1271623"/>
            <a:ext cx="21770544" cy="26014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Motor Impairments   ¯\_(ツ)_/¯</a:t>
            </a:r>
          </a:p>
        </p:txBody>
      </p:sp>
      <p:graphicFrame>
        <p:nvGraphicFramePr>
          <p:cNvPr id="299" name="Table 1"/>
          <p:cNvGraphicFramePr/>
          <p:nvPr/>
        </p:nvGraphicFramePr>
        <p:xfrm>
          <a:off x="1870553" y="4210069"/>
          <a:ext cx="21129795" cy="84779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279273"/>
                <a:gridCol w="5279273"/>
                <a:gridCol w="5279273"/>
                <a:gridCol w="5279273"/>
              </a:tblGrid>
              <a:tr h="2116323">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ALS</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Parkinsons</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Ataxia</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Arthritis</a:t>
                      </a:r>
                    </a:p>
                  </a:txBody>
                  <a:tcPr marL="50800" marR="50800" marT="50800" marB="50800" anchor="t" anchorCtr="0" horzOverflow="overflow"/>
                </a:tc>
              </a:tr>
              <a:tr h="2116323">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Dysarthria</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Cerebral Palsy</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Spinal Cord Injury</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Muscular Dystrophy</a:t>
                      </a:r>
                    </a:p>
                  </a:txBody>
                  <a:tcPr marL="50800" marR="50800" marT="50800" marB="50800" anchor="t" anchorCtr="0" horzOverflow="overflow"/>
                </a:tc>
              </a:tr>
              <a:tr h="2116323">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Spina Bifida</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Tremor Disorders</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Multiple Sclerosis</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Paralysis</a:t>
                      </a:r>
                    </a:p>
                  </a:txBody>
                  <a:tcPr marL="50800" marR="50800" marT="50800" marB="50800" anchor="t" anchorCtr="0" horzOverflow="overflow"/>
                </a:tc>
              </a:tr>
              <a:tr h="2116323">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Hemiparesis</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Traumatic Brain Injury</a:t>
                      </a:r>
                    </a:p>
                  </a:txBody>
                  <a:tcPr marL="50800" marR="50800" marT="50800" marB="50800" anchor="t" anchorCtr="0" horzOverflow="overflow"/>
                </a:tc>
                <a:tc>
                  <a:txBody>
                    <a:bodyPr/>
                    <a:lstStyle/>
                    <a:p>
                      <a:pPr algn="l" defTabSz="2438338">
                        <a:lnSpc>
                          <a:spcPct val="90000"/>
                        </a:lnSpc>
                        <a:spcBef>
                          <a:spcPts val="2400"/>
                        </a:spcBef>
                        <a:defRPr sz="1800"/>
                      </a:pPr>
                      <a:r>
                        <a:rPr sz="5000">
                          <a:solidFill>
                            <a:srgbClr val="FFFFFF"/>
                          </a:solidFill>
                          <a:latin typeface="Canela Text Regular"/>
                          <a:ea typeface="Canela Text Regular"/>
                          <a:cs typeface="Canela Text Regular"/>
                          <a:sym typeface="Canela Text Regular"/>
                        </a:rPr>
                        <a:t>Loss of limbs or digits</a:t>
                      </a:r>
                    </a:p>
                  </a:txBody>
                  <a:tcPr marL="50800" marR="50800" marT="50800" marB="50800" anchor="t" anchorCtr="0" horzOverflow="overflow"/>
                </a:tc>
                <a:tc>
                  <a:txBody>
                    <a:bodyPr/>
                    <a:lstStyle/>
                    <a:p>
                      <a:pPr algn="l" defTabSz="2438338">
                        <a:lnSpc>
                          <a:spcPct val="90000"/>
                        </a:lnSpc>
                        <a:spcBef>
                          <a:spcPts val="2400"/>
                        </a:spcBef>
                        <a:defRPr sz="5000">
                          <a:solidFill>
                            <a:srgbClr val="FFFFFF"/>
                          </a:solidFill>
                          <a:latin typeface="Canela Text Regular"/>
                          <a:ea typeface="Canela Text Regular"/>
                          <a:cs typeface="Canela Text Regular"/>
                          <a:sym typeface="Canela Text Regular"/>
                        </a:defRPr>
                      </a:pPr>
                    </a:p>
                  </a:txBody>
                  <a:tcPr marL="50800" marR="50800" marT="50800" marB="50800" anchor="t" anchorCtr="0" horzOverflow="overflow"/>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ppl icons for karl-11.png" descr="ppl icons for karl-11.png"/>
          <p:cNvPicPr>
            <a:picLocks noChangeAspect="1"/>
          </p:cNvPicPr>
          <p:nvPr/>
        </p:nvPicPr>
        <p:blipFill>
          <a:blip r:embed="rId3">
            <a:extLst/>
          </a:blip>
          <a:stretch>
            <a:fillRect/>
          </a:stretch>
        </p:blipFill>
        <p:spPr>
          <a:xfrm>
            <a:off x="140868" y="79238"/>
            <a:ext cx="24102263" cy="13557524"/>
          </a:xfrm>
          <a:prstGeom prst="rect">
            <a:avLst/>
          </a:prstGeom>
          <a:ln w="12700">
            <a:miter lim="400000"/>
          </a:ln>
        </p:spPr>
      </p:pic>
      <p:sp>
        <p:nvSpPr>
          <p:cNvPr id="304" name="Rectangle"/>
          <p:cNvSpPr/>
          <p:nvPr/>
        </p:nvSpPr>
        <p:spPr>
          <a:xfrm>
            <a:off x="-973233" y="-68139"/>
            <a:ext cx="25556263" cy="14006580"/>
          </a:xfrm>
          <a:prstGeom prst="rect">
            <a:avLst/>
          </a:prstGeom>
          <a:solidFill>
            <a:srgbClr val="000000">
              <a:alpha val="75122"/>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305" name="Cognitive Impairments ¯\(°_o)/¯"/>
          <p:cNvSpPr txBox="1"/>
          <p:nvPr/>
        </p:nvSpPr>
        <p:spPr>
          <a:xfrm>
            <a:off x="805231" y="1268163"/>
            <a:ext cx="22773539"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Cognitive Impairments ¯\(°_o)/¯</a:t>
            </a:r>
          </a:p>
        </p:txBody>
      </p:sp>
      <p:graphicFrame>
        <p:nvGraphicFramePr>
          <p:cNvPr id="306" name="Table 1"/>
          <p:cNvGraphicFramePr/>
          <p:nvPr/>
        </p:nvGraphicFramePr>
        <p:xfrm>
          <a:off x="1758769" y="4018501"/>
          <a:ext cx="21541348" cy="84779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176215"/>
                <a:gridCol w="7176215"/>
                <a:gridCol w="7176215"/>
              </a:tblGrid>
              <a:tr h="4203633">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Attention</a:t>
                      </a:r>
                    </a:p>
                  </a:txBody>
                  <a:tcPr marL="50800" marR="50800" marT="50800" marB="50800" anchor="t" anchorCtr="0" horzOverflow="overflow"/>
                </a:tc>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Math Comprehension</a:t>
                      </a:r>
                    </a:p>
                  </a:txBody>
                  <a:tcPr marL="50800" marR="50800" marT="50800" marB="50800" anchor="t" anchorCtr="0" horzOverflow="overflow"/>
                </a:tc>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Memory</a:t>
                      </a:r>
                    </a:p>
                  </a:txBody>
                  <a:tcPr marL="50800" marR="50800" marT="50800" marB="50800" anchor="t" anchorCtr="0" horzOverflow="overflow"/>
                </a:tc>
              </a:tr>
              <a:tr h="4261660">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Problem Solving</a:t>
                      </a:r>
                    </a:p>
                  </a:txBody>
                  <a:tcPr marL="50800" marR="50800" marT="50800" marB="50800" anchor="t" anchorCtr="0" horzOverflow="overflow"/>
                </a:tc>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Reading, verbal, linguistic comprehension</a:t>
                      </a:r>
                    </a:p>
                  </a:txBody>
                  <a:tcPr marL="50800" marR="50800" marT="50800" marB="50800" anchor="t" anchorCtr="0" horzOverflow="overflow"/>
                </a:tc>
                <a:tc>
                  <a:txBody>
                    <a:bodyPr/>
                    <a:lstStyle/>
                    <a:p>
                      <a:pPr algn="l" defTabSz="2438338">
                        <a:lnSpc>
                          <a:spcPct val="90000"/>
                        </a:lnSpc>
                        <a:spcBef>
                          <a:spcPts val="2400"/>
                        </a:spcBef>
                        <a:defRPr sz="1800"/>
                      </a:pPr>
                      <a:r>
                        <a:rPr sz="6600">
                          <a:solidFill>
                            <a:srgbClr val="FFFFFF"/>
                          </a:solidFill>
                          <a:latin typeface="Canela Text Regular"/>
                          <a:ea typeface="Canela Text Regular"/>
                          <a:cs typeface="Canela Text Regular"/>
                          <a:sym typeface="Canela Text Regular"/>
                        </a:rPr>
                        <a:t>Visual Comprehension</a:t>
                      </a:r>
                    </a:p>
                  </a:txBody>
                  <a:tcPr marL="50800" marR="50800" marT="50800" marB="50800" anchor="t" anchorCtr="0" horzOverflow="overflow"/>
                </a:tc>
              </a:tr>
            </a:tbl>
          </a:graphicData>
        </a:graphic>
      </p:graphicFrame>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ppl icons for karl-12.png" descr="ppl icons for karl-12.png"/>
          <p:cNvPicPr>
            <a:picLocks noChangeAspect="1"/>
          </p:cNvPicPr>
          <p:nvPr/>
        </p:nvPicPr>
        <p:blipFill>
          <a:blip r:embed="rId3">
            <a:extLst/>
          </a:blip>
          <a:stretch>
            <a:fillRect/>
          </a:stretch>
        </p:blipFill>
        <p:spPr>
          <a:xfrm>
            <a:off x="-191851" y="4990"/>
            <a:ext cx="24625785" cy="13852005"/>
          </a:xfrm>
          <a:prstGeom prst="rect">
            <a:avLst/>
          </a:prstGeom>
          <a:ln w="12700">
            <a:miter lim="400000"/>
          </a:ln>
        </p:spPr>
      </p:pic>
      <p:sp>
        <p:nvSpPr>
          <p:cNvPr id="311" name="Rectangle"/>
          <p:cNvSpPr/>
          <p:nvPr/>
        </p:nvSpPr>
        <p:spPr>
          <a:xfrm>
            <a:off x="-973233" y="-80839"/>
            <a:ext cx="25556263" cy="14006580"/>
          </a:xfrm>
          <a:prstGeom prst="rect">
            <a:avLst/>
          </a:prstGeom>
          <a:solidFill>
            <a:srgbClr val="000000">
              <a:alpha val="74733"/>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312" name="When you add in disabilities, you get 1221 different combinations of “normal”…"/>
          <p:cNvSpPr txBox="1"/>
          <p:nvPr/>
        </p:nvSpPr>
        <p:spPr>
          <a:xfrm>
            <a:off x="2750395" y="4743738"/>
            <a:ext cx="18109008" cy="3281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46100" indent="-546100" algn="l" defTabSz="2438338">
              <a:spcBef>
                <a:spcPts val="2400"/>
              </a:spcBef>
              <a:buSzPct val="150000"/>
              <a:buChar char="•"/>
              <a:defRPr sz="5300">
                <a:solidFill>
                  <a:srgbClr val="FFFFFF"/>
                </a:solidFill>
              </a:defRPr>
            </a:pPr>
            <a:r>
              <a:t>When you add in disabilities, you get 1221 different combinations of “normal”</a:t>
            </a:r>
          </a:p>
          <a:p>
            <a:pPr marL="546100" indent="-546100" algn="l" defTabSz="2438338">
              <a:spcBef>
                <a:spcPts val="2400"/>
              </a:spcBef>
              <a:buSzPct val="150000"/>
              <a:buChar char="•"/>
              <a:defRPr sz="5300">
                <a:solidFill>
                  <a:srgbClr val="FFFFFF"/>
                </a:solidFill>
              </a:defRPr>
            </a:pPr>
            <a:r>
              <a:t>Add resolution to the mix, and we’re over 14,000</a:t>
            </a:r>
          </a:p>
        </p:txBody>
      </p:sp>
      <p:sp>
        <p:nvSpPr>
          <p:cNvPr id="313" name="Total Combinations"/>
          <p:cNvSpPr txBox="1"/>
          <p:nvPr/>
        </p:nvSpPr>
        <p:spPr>
          <a:xfrm>
            <a:off x="4870043" y="1266493"/>
            <a:ext cx="14643914"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Total Combinations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2" name="Fueo4E4WcAAGLRq.jpeg" descr="Fueo4E4WcAAGLRq.jpeg"/>
          <p:cNvPicPr>
            <a:picLocks noChangeAspect="1"/>
          </p:cNvPicPr>
          <p:nvPr/>
        </p:nvPicPr>
        <p:blipFill>
          <a:blip r:embed="rId3">
            <a:extLst/>
          </a:blip>
          <a:stretch>
            <a:fillRect/>
          </a:stretch>
        </p:blipFill>
        <p:spPr>
          <a:xfrm>
            <a:off x="5334000" y="-1"/>
            <a:ext cx="13716000"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ppl icons for karl-12.png" descr="ppl icons for karl-12.png"/>
          <p:cNvPicPr>
            <a:picLocks noChangeAspect="1"/>
          </p:cNvPicPr>
          <p:nvPr/>
        </p:nvPicPr>
        <p:blipFill>
          <a:blip r:embed="rId3">
            <a:extLst/>
          </a:blip>
          <a:stretch>
            <a:fillRect/>
          </a:stretch>
        </p:blipFill>
        <p:spPr>
          <a:xfrm>
            <a:off x="-191851" y="4990"/>
            <a:ext cx="24625785" cy="13852005"/>
          </a:xfrm>
          <a:prstGeom prst="rect">
            <a:avLst/>
          </a:prstGeom>
          <a:ln w="12700">
            <a:miter lim="400000"/>
          </a:ln>
        </p:spPr>
      </p:pic>
      <p:sp>
        <p:nvSpPr>
          <p:cNvPr id="318" name="Rectangle"/>
          <p:cNvSpPr/>
          <p:nvPr/>
        </p:nvSpPr>
        <p:spPr>
          <a:xfrm>
            <a:off x="-973233" y="-80839"/>
            <a:ext cx="25556263" cy="14006580"/>
          </a:xfrm>
          <a:prstGeom prst="rect">
            <a:avLst/>
          </a:prstGeom>
          <a:solidFill>
            <a:srgbClr val="000000">
              <a:alpha val="74733"/>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319" name="27% of U.S. adults have a disability according to CDC…"/>
          <p:cNvSpPr txBox="1"/>
          <p:nvPr/>
        </p:nvSpPr>
        <p:spPr>
          <a:xfrm>
            <a:off x="4815890" y="3571059"/>
            <a:ext cx="14752220" cy="72926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546100" indent="-546100" algn="l" defTabSz="2438338">
              <a:spcBef>
                <a:spcPts val="2400"/>
              </a:spcBef>
              <a:buSzPct val="150000"/>
              <a:buChar char="•"/>
              <a:defRPr sz="4400">
                <a:solidFill>
                  <a:srgbClr val="FFFFFF"/>
                </a:solidFill>
              </a:defRPr>
            </a:pPr>
            <a:r>
              <a:t>27% of U.S. adults have a disability according to CDC</a:t>
            </a:r>
          </a:p>
          <a:p>
            <a:pPr marL="546100" indent="-546100" algn="l" defTabSz="2438338">
              <a:spcBef>
                <a:spcPts val="2400"/>
              </a:spcBef>
              <a:buSzPct val="150000"/>
              <a:buChar char="•"/>
              <a:defRPr sz="4400">
                <a:solidFill>
                  <a:srgbClr val="FFFFFF"/>
                </a:solidFill>
              </a:defRPr>
            </a:pPr>
            <a:r>
              <a:t>12.1% of U.S. adults have a mobility disability</a:t>
            </a:r>
          </a:p>
          <a:p>
            <a:pPr marL="546100" indent="-546100" algn="l" defTabSz="2438338">
              <a:spcBef>
                <a:spcPts val="2400"/>
              </a:spcBef>
              <a:buSzPct val="150000"/>
              <a:buChar char="•"/>
              <a:defRPr sz="4400">
                <a:solidFill>
                  <a:srgbClr val="FFFFFF"/>
                </a:solidFill>
              </a:defRPr>
            </a:pPr>
            <a:r>
              <a:t>12.8% of U.S. adults have a cognitive disability</a:t>
            </a:r>
          </a:p>
          <a:p>
            <a:pPr marL="546100" indent="-546100" algn="l" defTabSz="2438338">
              <a:spcBef>
                <a:spcPts val="2400"/>
              </a:spcBef>
              <a:buSzPct val="150000"/>
              <a:buChar char="•"/>
              <a:defRPr sz="4400">
                <a:solidFill>
                  <a:srgbClr val="FFFFFF"/>
                </a:solidFill>
              </a:defRPr>
            </a:pPr>
            <a:r>
              <a:t>7.2% of U.S. adults have an independent living disability </a:t>
            </a:r>
          </a:p>
          <a:p>
            <a:pPr marL="546100" indent="-546100" algn="l" defTabSz="2438338">
              <a:spcBef>
                <a:spcPts val="2400"/>
              </a:spcBef>
              <a:buSzPct val="150000"/>
              <a:buChar char="•"/>
              <a:defRPr sz="4400">
                <a:solidFill>
                  <a:srgbClr val="FFFFFF"/>
                </a:solidFill>
              </a:defRPr>
            </a:pPr>
            <a:r>
              <a:t>6.1% of U.S. adults are deaf or hard of hearing</a:t>
            </a:r>
          </a:p>
          <a:p>
            <a:pPr marL="546100" indent="-546100" algn="l" defTabSz="2438338">
              <a:spcBef>
                <a:spcPts val="2400"/>
              </a:spcBef>
              <a:buSzPct val="150000"/>
              <a:buChar char="•"/>
              <a:defRPr sz="4400">
                <a:solidFill>
                  <a:srgbClr val="FFFFFF"/>
                </a:solidFill>
              </a:defRPr>
            </a:pPr>
            <a:r>
              <a:t>4.8% of U.S. adults are visually impaired</a:t>
            </a:r>
          </a:p>
          <a:p>
            <a:pPr marL="546100" indent="-546100" algn="l" defTabSz="2438338">
              <a:spcBef>
                <a:spcPts val="2400"/>
              </a:spcBef>
              <a:buSzPct val="150000"/>
              <a:buChar char="•"/>
              <a:defRPr sz="4400">
                <a:solidFill>
                  <a:srgbClr val="FFFFFF"/>
                </a:solidFill>
              </a:defRPr>
            </a:pPr>
            <a:r>
              <a:t>3.6% of U.S. adults have a self-care disability</a:t>
            </a:r>
          </a:p>
        </p:txBody>
      </p:sp>
      <p:sp>
        <p:nvSpPr>
          <p:cNvPr id="320" name="Disability Prevalence"/>
          <p:cNvSpPr txBox="1"/>
          <p:nvPr/>
        </p:nvSpPr>
        <p:spPr>
          <a:xfrm>
            <a:off x="4653838" y="1266493"/>
            <a:ext cx="15076323"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Disability Prevalence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24" name="wof.png" descr="wof.png"/>
          <p:cNvPicPr>
            <a:picLocks noChangeAspect="1"/>
          </p:cNvPicPr>
          <p:nvPr/>
        </p:nvPicPr>
        <p:blipFill>
          <a:blip r:embed="rId3">
            <a:extLst/>
          </a:blip>
          <a:stretch>
            <a:fillRect/>
          </a:stretch>
        </p:blipFill>
        <p:spPr>
          <a:xfrm>
            <a:off x="1029115" y="551"/>
            <a:ext cx="22325770" cy="1371489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beautiful-ramp.png" descr="beautiful-ramp.png"/>
          <p:cNvPicPr>
            <a:picLocks noChangeAspect="1"/>
          </p:cNvPicPr>
          <p:nvPr/>
        </p:nvPicPr>
        <p:blipFill>
          <a:blip r:embed="rId3">
            <a:extLst/>
          </a:blip>
          <a:stretch>
            <a:fillRect/>
          </a:stretch>
        </p:blipFill>
        <p:spPr>
          <a:xfrm>
            <a:off x="2929968" y="-1412857"/>
            <a:ext cx="18524064" cy="16352846"/>
          </a:xfrm>
          <a:prstGeom prst="rect">
            <a:avLst/>
          </a:prstGeom>
          <a:ln w="12700">
            <a:miter lim="400000"/>
          </a:ln>
        </p:spPr>
      </p:pic>
      <p:sp>
        <p:nvSpPr>
          <p:cNvPr id="329" name="Rectangle"/>
          <p:cNvSpPr/>
          <p:nvPr/>
        </p:nvSpPr>
        <p:spPr>
          <a:xfrm>
            <a:off x="2898333" y="-33835"/>
            <a:ext cx="18587334" cy="1785938"/>
          </a:xfrm>
          <a:prstGeom prst="rect">
            <a:avLst/>
          </a:prstGeom>
          <a:solidFill>
            <a:srgbClr val="000000">
              <a:alpha val="60350"/>
            </a:srgbClr>
          </a:solidFill>
          <a:ln w="12700">
            <a:miter lim="400000"/>
          </a:ln>
        </p:spPr>
        <p:txBody>
          <a:bodyPr lIns="71437" tIns="71437" rIns="71437" bIns="71437" anchor="ctr"/>
          <a:lstStyle/>
          <a:p>
            <a:pPr defTabSz="821531">
              <a:lnSpc>
                <a:spcPct val="100000"/>
              </a:lnSpc>
              <a:defRPr sz="3000">
                <a:solidFill>
                  <a:srgbClr val="FFFFFF"/>
                </a:solidFill>
                <a:latin typeface="Helvetica Neue Medium"/>
                <a:ea typeface="Helvetica Neue Medium"/>
                <a:cs typeface="Helvetica Neue Medium"/>
                <a:sym typeface="Helvetica Neue Medium"/>
              </a:defRPr>
            </a:pPr>
          </a:p>
        </p:txBody>
      </p:sp>
      <p:sp>
        <p:nvSpPr>
          <p:cNvPr id="330" name="Embrace Universal Design"/>
          <p:cNvSpPr txBox="1"/>
          <p:nvPr/>
        </p:nvSpPr>
        <p:spPr>
          <a:xfrm>
            <a:off x="7949989" y="336846"/>
            <a:ext cx="8484022" cy="1044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lnSpc>
                <a:spcPct val="100000"/>
              </a:lnSpc>
              <a:defRPr sz="6200">
                <a:solidFill>
                  <a:srgbClr val="FFFFFF"/>
                </a:solidFill>
                <a:latin typeface="Gill Sans"/>
                <a:ea typeface="Gill Sans"/>
                <a:cs typeface="Gill Sans"/>
                <a:sym typeface="Gill Sans"/>
              </a:defRPr>
            </a:lvl1pPr>
          </a:lstStyle>
          <a:p>
            <a:pPr/>
            <a:r>
              <a:t>Embrace Universal Design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3">
            <a:extLst/>
          </a:blip>
          <a:stretch>
            <a:fillRect/>
          </a:stretch>
        </p:blipFill>
        <p:spPr>
          <a:xfrm>
            <a:off x="5762625" y="4089796"/>
            <a:ext cx="12858750" cy="5536408"/>
          </a:xfrm>
          <a:prstGeom prst="rect">
            <a:avLst/>
          </a:prstGeom>
          <a:ln w="12700">
            <a:miter lim="400000"/>
          </a:ln>
        </p:spPr>
      </p:pic>
      <p:sp>
        <p:nvSpPr>
          <p:cNvPr id="335" name="Give users control"/>
          <p:cNvSpPr txBox="1"/>
          <p:nvPr/>
        </p:nvSpPr>
        <p:spPr>
          <a:xfrm>
            <a:off x="5716168" y="1266493"/>
            <a:ext cx="12951664"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Give users control</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9" name="Consider providing different ways for people to complete tasks, especially those that are complex or non standard."/>
          <p:cNvSpPr txBox="1"/>
          <p:nvPr>
            <p:ph type="body" sz="half" idx="1"/>
          </p:nvPr>
        </p:nvSpPr>
        <p:spPr>
          <a:xfrm>
            <a:off x="1714654" y="3893343"/>
            <a:ext cx="14000734" cy="8036720"/>
          </a:xfrm>
          <a:prstGeom prst="rect">
            <a:avLst/>
          </a:prstGeom>
        </p:spPr>
        <p:txBody>
          <a:bodyPr anchor="t"/>
          <a:lstStyle>
            <a:lvl1pPr marL="0" indent="0" defTabSz="2438338">
              <a:lnSpc>
                <a:spcPct val="90000"/>
              </a:lnSpc>
              <a:spcBef>
                <a:spcPts val="2400"/>
              </a:spcBef>
              <a:buSzTx/>
              <a:buNone/>
              <a:defRPr sz="4400">
                <a:latin typeface="Canela Text Regular"/>
                <a:ea typeface="Canela Text Regular"/>
                <a:cs typeface="Canela Text Regular"/>
                <a:sym typeface="Canela Text Regular"/>
              </a:defRPr>
            </a:lvl1pPr>
          </a:lstStyle>
          <a:p>
            <a:pPr>
              <a:defRPr>
                <a:effectLst/>
              </a:defRPr>
            </a:pPr>
            <a:r>
              <a:t>Consider providing different ways for people to complete tasks, especially those that are complex or non standard.</a:t>
            </a:r>
          </a:p>
        </p:txBody>
      </p:sp>
      <p:pic>
        <p:nvPicPr>
          <p:cNvPr id="340" name="Image" descr="Image"/>
          <p:cNvPicPr>
            <a:picLocks noChangeAspect="1"/>
          </p:cNvPicPr>
          <p:nvPr/>
        </p:nvPicPr>
        <p:blipFill>
          <a:blip r:embed="rId3">
            <a:extLst/>
          </a:blip>
          <a:stretch>
            <a:fillRect/>
          </a:stretch>
        </p:blipFill>
        <p:spPr>
          <a:xfrm>
            <a:off x="16129153" y="3625246"/>
            <a:ext cx="4188295" cy="8572915"/>
          </a:xfrm>
          <a:prstGeom prst="rect">
            <a:avLst/>
          </a:prstGeom>
          <a:ln w="12700">
            <a:miter lim="400000"/>
          </a:ln>
        </p:spPr>
      </p:pic>
      <p:sp>
        <p:nvSpPr>
          <p:cNvPr id="341" name="Offer Choice"/>
          <p:cNvSpPr txBox="1"/>
          <p:nvPr/>
        </p:nvSpPr>
        <p:spPr>
          <a:xfrm>
            <a:off x="7447432" y="1266493"/>
            <a:ext cx="9489136"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Offer Choice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5" name="Image" descr="Image"/>
          <p:cNvPicPr>
            <a:picLocks noChangeAspect="0"/>
          </p:cNvPicPr>
          <p:nvPr>
            <p:ph type="pic" idx="21"/>
          </p:nvPr>
        </p:nvPicPr>
        <p:blipFill>
          <a:blip r:embed="rId3">
            <a:extLst/>
          </a:blip>
          <a:stretch>
            <a:fillRect/>
          </a:stretch>
        </p:blipFill>
        <p:spPr>
          <a:xfrm>
            <a:off x="13001625" y="3684984"/>
            <a:ext cx="7435454" cy="8443120"/>
          </a:xfrm>
          <a:prstGeom prst="rect">
            <a:avLst/>
          </a:prstGeom>
        </p:spPr>
      </p:pic>
      <p:sp>
        <p:nvSpPr>
          <p:cNvPr id="346" name="Use familiar conventions and apply them consistently.…"/>
          <p:cNvSpPr txBox="1"/>
          <p:nvPr>
            <p:ph type="body" sz="quarter" idx="1"/>
          </p:nvPr>
        </p:nvSpPr>
        <p:spPr>
          <a:prstGeom prst="rect">
            <a:avLst/>
          </a:prstGeom>
        </p:spPr>
        <p:txBody>
          <a:bodyPr anchor="t"/>
          <a:lstStyle/>
          <a:p>
            <a:pPr marL="0" indent="0" defTabSz="2438338">
              <a:lnSpc>
                <a:spcPct val="90000"/>
              </a:lnSpc>
              <a:spcBef>
                <a:spcPts val="2400"/>
              </a:spcBef>
              <a:buSzTx/>
              <a:buNone/>
              <a:defRPr sz="4400">
                <a:effectLst/>
                <a:latin typeface="Canela Text Regular"/>
                <a:ea typeface="Canela Text Regular"/>
                <a:cs typeface="Canela Text Regular"/>
                <a:sym typeface="Canela Text Regular"/>
              </a:defRPr>
            </a:pPr>
            <a:r>
              <a:t>Use familiar conventions and apply them consistently.</a:t>
            </a:r>
          </a:p>
          <a:p>
            <a:pPr marL="543277" indent="-543277" defTabSz="2438338">
              <a:lnSpc>
                <a:spcPct val="90000"/>
              </a:lnSpc>
              <a:spcBef>
                <a:spcPts val="2400"/>
              </a:spcBef>
              <a:buBlip>
                <a:blip r:embed="rId4"/>
              </a:buBlip>
              <a:defRPr sz="4400">
                <a:effectLst/>
                <a:latin typeface="Canela Text Regular"/>
                <a:ea typeface="Canela Text Regular"/>
                <a:cs typeface="Canela Text Regular"/>
                <a:sym typeface="Canela Text Regular"/>
              </a:defRPr>
            </a:pPr>
            <a:r>
              <a:t>Use consistent:</a:t>
            </a:r>
          </a:p>
          <a:p>
            <a:pPr lvl="1" marL="987777" indent="-543277" defTabSz="2438338">
              <a:lnSpc>
                <a:spcPct val="90000"/>
              </a:lnSpc>
              <a:spcBef>
                <a:spcPts val="2400"/>
              </a:spcBef>
              <a:buBlip>
                <a:blip r:embed="rId4"/>
              </a:buBlip>
              <a:defRPr sz="4400">
                <a:effectLst/>
                <a:latin typeface="Canela Text Regular"/>
                <a:ea typeface="Canela Text Regular"/>
                <a:cs typeface="Canela Text Regular"/>
                <a:sym typeface="Canela Text Regular"/>
              </a:defRPr>
            </a:pPr>
            <a:r>
              <a:t>Design patterns</a:t>
            </a:r>
          </a:p>
          <a:p>
            <a:pPr lvl="1" marL="987777" indent="-543277" defTabSz="2438338">
              <a:lnSpc>
                <a:spcPct val="90000"/>
              </a:lnSpc>
              <a:spcBef>
                <a:spcPts val="2400"/>
              </a:spcBef>
              <a:buBlip>
                <a:blip r:embed="rId4"/>
              </a:buBlip>
              <a:defRPr sz="4400">
                <a:effectLst/>
                <a:latin typeface="Canela Text Regular"/>
                <a:ea typeface="Canela Text Regular"/>
                <a:cs typeface="Canela Text Regular"/>
                <a:sym typeface="Canela Text Regular"/>
              </a:defRPr>
            </a:pPr>
            <a:r>
              <a:t>Editorial (including text alternatives)</a:t>
            </a:r>
          </a:p>
          <a:p>
            <a:pPr lvl="1" marL="987777" indent="-543277" defTabSz="2438338">
              <a:lnSpc>
                <a:spcPct val="90000"/>
              </a:lnSpc>
              <a:spcBef>
                <a:spcPts val="2400"/>
              </a:spcBef>
              <a:buBlip>
                <a:blip r:embed="rId4"/>
              </a:buBlip>
              <a:defRPr sz="4400">
                <a:effectLst/>
                <a:latin typeface="Canela Text Regular"/>
                <a:ea typeface="Canela Text Regular"/>
                <a:cs typeface="Canela Text Regular"/>
                <a:sym typeface="Canela Text Regular"/>
              </a:defRPr>
            </a:pPr>
            <a:r>
              <a:t>Page architecture </a:t>
            </a:r>
          </a:p>
        </p:txBody>
      </p:sp>
      <p:sp>
        <p:nvSpPr>
          <p:cNvPr id="347" name="Leverage Familiarity"/>
          <p:cNvSpPr txBox="1"/>
          <p:nvPr/>
        </p:nvSpPr>
        <p:spPr>
          <a:xfrm>
            <a:off x="4908245" y="1266493"/>
            <a:ext cx="14567510"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Leverage Familiarity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51" name="People use your interface in different situations. Make sure your interface delivers a valuable experience to people regardless of their circumstances."/>
          <p:cNvSpPr txBox="1"/>
          <p:nvPr/>
        </p:nvSpPr>
        <p:spPr>
          <a:xfrm>
            <a:off x="4155281" y="4268390"/>
            <a:ext cx="11231150" cy="76616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lgn="l" defTabSz="2438338">
              <a:spcBef>
                <a:spcPts val="2400"/>
              </a:spcBef>
              <a:defRPr sz="4400">
                <a:solidFill>
                  <a:srgbClr val="FFFFFF"/>
                </a:solidFill>
              </a:defRPr>
            </a:lvl1pPr>
          </a:lstStyle>
          <a:p>
            <a:pPr/>
            <a:r>
              <a:t>People use your interface in different situations. Make sure your interface delivers a valuable experience to people regardless of their circumstances.</a:t>
            </a:r>
          </a:p>
        </p:txBody>
      </p:sp>
      <p:pic>
        <p:nvPicPr>
          <p:cNvPr id="352" name="Image" descr="Image"/>
          <p:cNvPicPr>
            <a:picLocks noChangeAspect="1"/>
          </p:cNvPicPr>
          <p:nvPr/>
        </p:nvPicPr>
        <p:blipFill>
          <a:blip r:embed="rId3">
            <a:extLst/>
          </a:blip>
          <a:stretch>
            <a:fillRect/>
          </a:stretch>
        </p:blipFill>
        <p:spPr>
          <a:xfrm>
            <a:off x="16056790" y="4098726"/>
            <a:ext cx="3732610" cy="7661673"/>
          </a:xfrm>
          <a:prstGeom prst="rect">
            <a:avLst/>
          </a:prstGeom>
          <a:ln w="12700">
            <a:miter lim="400000"/>
          </a:ln>
        </p:spPr>
      </p:pic>
      <p:sp>
        <p:nvSpPr>
          <p:cNvPr id="353" name="Consider Situation"/>
          <p:cNvSpPr txBox="1"/>
          <p:nvPr/>
        </p:nvSpPr>
        <p:spPr>
          <a:xfrm>
            <a:off x="5321960" y="1266493"/>
            <a:ext cx="13740080"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Consider Situation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57" name="Ensure your interface provides a comparable experience for all users, so people can accomplish tasks in a way that suits their needs without undermining the quality of the content."/>
          <p:cNvSpPr txBox="1"/>
          <p:nvPr/>
        </p:nvSpPr>
        <p:spPr>
          <a:xfrm>
            <a:off x="1500591" y="4778453"/>
            <a:ext cx="10500522" cy="715161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lgn="l" defTabSz="2438338">
              <a:spcBef>
                <a:spcPts val="2400"/>
              </a:spcBef>
              <a:defRPr sz="4400">
                <a:solidFill>
                  <a:srgbClr val="FFFFFF"/>
                </a:solidFill>
              </a:defRPr>
            </a:lvl1pPr>
          </a:lstStyle>
          <a:p>
            <a:pPr/>
            <a:r>
              <a:t>Ensure your interface provides a comparable experience for all users, so people can accomplish tasks in a way that suits their needs without undermining the quality of the content.</a:t>
            </a:r>
          </a:p>
        </p:txBody>
      </p:sp>
      <p:pic>
        <p:nvPicPr>
          <p:cNvPr id="358" name="Image" descr="Image"/>
          <p:cNvPicPr>
            <a:picLocks noChangeAspect="1"/>
          </p:cNvPicPr>
          <p:nvPr/>
        </p:nvPicPr>
        <p:blipFill>
          <a:blip r:embed="rId2">
            <a:extLst/>
          </a:blip>
          <a:stretch>
            <a:fillRect/>
          </a:stretch>
        </p:blipFill>
        <p:spPr>
          <a:xfrm>
            <a:off x="13413147" y="4652367"/>
            <a:ext cx="8893969" cy="4411266"/>
          </a:xfrm>
          <a:prstGeom prst="rect">
            <a:avLst/>
          </a:prstGeom>
          <a:ln w="12700">
            <a:miter lim="400000"/>
          </a:ln>
        </p:spPr>
      </p:pic>
      <p:sp>
        <p:nvSpPr>
          <p:cNvPr id="359" name="Provide Comparable Experience"/>
          <p:cNvSpPr txBox="1"/>
          <p:nvPr/>
        </p:nvSpPr>
        <p:spPr>
          <a:xfrm>
            <a:off x="497179" y="1266493"/>
            <a:ext cx="23389642"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Provide Comparable Experience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3">
            <a:extLst/>
          </a:blip>
          <a:srcRect l="0" t="13725" r="0" b="0"/>
          <a:stretch>
            <a:fillRect/>
          </a:stretch>
        </p:blipFill>
        <p:spPr>
          <a:xfrm>
            <a:off x="5959078" y="4754617"/>
            <a:ext cx="12465844" cy="6024549"/>
          </a:xfrm>
          <a:prstGeom prst="rect">
            <a:avLst/>
          </a:prstGeom>
          <a:ln w="12700">
            <a:miter lim="400000"/>
          </a:ln>
        </p:spPr>
      </p:pic>
      <p:sp>
        <p:nvSpPr>
          <p:cNvPr id="362" name="Add Value"/>
          <p:cNvSpPr txBox="1"/>
          <p:nvPr/>
        </p:nvSpPr>
        <p:spPr>
          <a:xfrm>
            <a:off x="8504072" y="1266493"/>
            <a:ext cx="7375856"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Add Value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66" name="Rectangle"/>
          <p:cNvSpPr/>
          <p:nvPr/>
        </p:nvSpPr>
        <p:spPr>
          <a:xfrm>
            <a:off x="2865940" y="-63263"/>
            <a:ext cx="18652119" cy="13878245"/>
          </a:xfrm>
          <a:prstGeom prst="rect">
            <a:avLst/>
          </a:prstGeom>
          <a:solidFill>
            <a:srgbClr val="000000">
              <a:alpha val="58394"/>
            </a:srgbClr>
          </a:solidFill>
          <a:ln w="12700">
            <a:miter lim="400000"/>
          </a:ln>
        </p:spPr>
        <p:txBody>
          <a:bodyPr lIns="71437" tIns="71437" rIns="71437" bIns="71437" anchor="ctr"/>
          <a:lstStyle/>
          <a:p>
            <a:pPr defTabSz="821531">
              <a:lnSpc>
                <a:spcPct val="100000"/>
              </a:lnSpc>
              <a:defRPr sz="3000">
                <a:solidFill>
                  <a:srgbClr val="FFFFFF"/>
                </a:solidFill>
                <a:latin typeface="Helvetica Neue Medium"/>
                <a:ea typeface="Helvetica Neue Medium"/>
                <a:cs typeface="Helvetica Neue Medium"/>
                <a:sym typeface="Helvetica Neue Medium"/>
              </a:defRPr>
            </a:pPr>
          </a:p>
        </p:txBody>
      </p:sp>
      <p:sp>
        <p:nvSpPr>
          <p:cNvPr id="367" name="Understand the Platform"/>
          <p:cNvSpPr txBox="1"/>
          <p:nvPr/>
        </p:nvSpPr>
        <p:spPr>
          <a:xfrm>
            <a:off x="3152279" y="2097645"/>
            <a:ext cx="18079442" cy="257771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nSpc>
                <a:spcPct val="80000"/>
              </a:lnSpc>
              <a:defRPr spc="-128" sz="12800">
                <a:solidFill>
                  <a:srgbClr val="FFFFFF"/>
                </a:solidFill>
                <a:latin typeface="+mn-lt"/>
                <a:ea typeface="+mn-ea"/>
                <a:cs typeface="+mn-cs"/>
                <a:sym typeface="Canela Bold"/>
              </a:defRPr>
            </a:lvl1pPr>
          </a:lstStyle>
          <a:p>
            <a:pPr/>
            <a:r>
              <a:t>Understand the Platform</a:t>
            </a:r>
          </a:p>
        </p:txBody>
      </p:sp>
      <p:sp>
        <p:nvSpPr>
          <p:cNvPr id="368" name="The result of performing some operation should be obvious, consistent, and predictable.…"/>
          <p:cNvSpPr txBox="1"/>
          <p:nvPr/>
        </p:nvSpPr>
        <p:spPr>
          <a:xfrm>
            <a:off x="4604237" y="5462916"/>
            <a:ext cx="15175526" cy="279016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2438338">
              <a:spcBef>
                <a:spcPts val="2400"/>
              </a:spcBef>
              <a:defRPr sz="4400">
                <a:solidFill>
                  <a:srgbClr val="FFFFFF"/>
                </a:solidFill>
              </a:defRPr>
            </a:pPr>
            <a:r>
              <a:t>The result of performing some operation should be obvious, consistent, and predictable. </a:t>
            </a:r>
          </a:p>
          <a:p>
            <a:pPr algn="l" defTabSz="2438338">
              <a:spcBef>
                <a:spcPts val="2400"/>
              </a:spcBef>
              <a:defRPr sz="4400">
                <a:solidFill>
                  <a:srgbClr val="FFFFFF"/>
                </a:solidFill>
              </a:defRPr>
            </a:pPr>
            <a:r>
              <a:t> - </a:t>
            </a:r>
            <a:r>
              <a:rPr u="sng">
                <a:hlinkClick r:id="rId3" invalidUrl="" action="" tgtFrame="" tooltip="" history="1" highlightClick="0" endSnd="0"/>
              </a:rPr>
              <a:t>Cunningham &amp; Cunningham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6" name="florida-man.mp4" descr="florida-ma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016694" y="-10001170"/>
            <a:ext cx="18447514" cy="32898064"/>
          </a:xfrm>
          <a:prstGeom prst="rect">
            <a:avLst/>
          </a:prstGeom>
          <a:ln w="12700">
            <a:miter lim="400000"/>
          </a:ln>
        </p:spPr>
      </p:pic>
      <p:sp>
        <p:nvSpPr>
          <p:cNvPr id="207" name="Rectangle"/>
          <p:cNvSpPr/>
          <p:nvPr/>
        </p:nvSpPr>
        <p:spPr>
          <a:xfrm>
            <a:off x="3043587" y="-16682"/>
            <a:ext cx="18296825" cy="2213386"/>
          </a:xfrm>
          <a:prstGeom prst="rect">
            <a:avLst/>
          </a:prstGeom>
          <a:solidFill>
            <a:srgbClr val="000000">
              <a:alpha val="36856"/>
            </a:srgbClr>
          </a:solidFill>
          <a:ln w="12700">
            <a:miter lim="400000"/>
          </a:ln>
        </p:spPr>
        <p:txBody>
          <a:bodyPr lIns="71437" tIns="71437" rIns="71437" bIns="71437" anchor="ctr"/>
          <a:lstStyle/>
          <a:p>
            <a:pPr defTabSz="821531">
              <a:lnSpc>
                <a:spcPct val="100000"/>
              </a:lnSpc>
              <a:defRPr sz="3000">
                <a:solidFill>
                  <a:srgbClr val="FFFFFF"/>
                </a:solidFill>
                <a:latin typeface="Helvetica Neue Medium"/>
                <a:ea typeface="Helvetica Neue Medium"/>
                <a:cs typeface="Helvetica Neue Medium"/>
                <a:sym typeface="Helvetica Neue Medium"/>
              </a:defRPr>
            </a:pPr>
          </a:p>
        </p:txBody>
      </p:sp>
      <p:sp>
        <p:nvSpPr>
          <p:cNvPr id="208" name="I’m extremely excited to be here!"/>
          <p:cNvSpPr txBox="1"/>
          <p:nvPr/>
        </p:nvSpPr>
        <p:spPr>
          <a:xfrm>
            <a:off x="3548797" y="478823"/>
            <a:ext cx="12956221" cy="1222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lnSpc>
                <a:spcPct val="100000"/>
              </a:lnSpc>
              <a:defRPr sz="7400">
                <a:solidFill>
                  <a:srgbClr val="FFFFFF"/>
                </a:solidFill>
                <a:latin typeface="Gill Sans"/>
                <a:ea typeface="Gill Sans"/>
                <a:cs typeface="Gill Sans"/>
                <a:sym typeface="Gill Sans"/>
              </a:defRPr>
            </a:lvl1pPr>
          </a:lstStyle>
          <a:p>
            <a:pPr/>
            <a:r>
              <a:t>I’m extremely excited to be here!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27"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6"/>
                </p:tgtEl>
              </p:cMediaNode>
            </p:video>
            <p:seq concurrent="1" prevAc="none" nextAc="seek">
              <p:cTn id="8" evtFilter="cancelBubble" nodeType="interactiveSeq" restart="whenNotActive" fill="hold">
                <p:stCondLst>
                  <p:cond delay="0" evt="onClick">
                    <p:tgtEl>
                      <p:spTgt spid="20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06"/>
                                        </p:tgtEl>
                                      </p:cBhvr>
                                    </p:cmd>
                                  </p:childTnLst>
                                </p:cTn>
                              </p:par>
                            </p:childTnLst>
                          </p:cTn>
                        </p:par>
                      </p:childTnLst>
                    </p:cTn>
                  </p:par>
                </p:childTnLst>
              </p:cTn>
              <p:nextCondLst>
                <p:cond delay="0" evt="onClick">
                  <p:tgtEl>
                    <p:spTgt spid="20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The HTML select ( &lt;select&gt; ) element represents a control that presents menu of options. The options within the menu are represented by &lt;option&gt; elements, which can be grouped by &lt;optgroup&gt;elements. Options can be pre-selected for the user."/>
          <p:cNvSpPr txBox="1"/>
          <p:nvPr/>
        </p:nvSpPr>
        <p:spPr>
          <a:xfrm>
            <a:off x="4605373" y="3785414"/>
            <a:ext cx="15173254" cy="6145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t>The HTML select ( </a:t>
            </a:r>
            <a:r>
              <a:rPr>
                <a:latin typeface="PT Mono"/>
                <a:ea typeface="PT Mono"/>
                <a:cs typeface="PT Mono"/>
                <a:sym typeface="PT Mono"/>
              </a:rPr>
              <a:t>&lt;select&gt; </a:t>
            </a:r>
            <a:r>
              <a:t>) element represents a control that presents menu of options. The options within the menu are represented by </a:t>
            </a:r>
            <a:r>
              <a:rPr>
                <a:latin typeface="PT Mono"/>
                <a:ea typeface="PT Mono"/>
                <a:cs typeface="PT Mono"/>
                <a:sym typeface="PT Mono"/>
              </a:rPr>
              <a:t>&lt;option&gt; </a:t>
            </a:r>
            <a:r>
              <a:t>elements, which can be grouped by </a:t>
            </a:r>
            <a:r>
              <a:rPr>
                <a:latin typeface="PT Mono"/>
                <a:ea typeface="PT Mono"/>
                <a:cs typeface="PT Mono"/>
                <a:sym typeface="PT Mono"/>
              </a:rPr>
              <a:t>&lt;optgroup&gt;</a:t>
            </a:r>
            <a:r>
              <a:t>elements. Options can be pre-selected for the user.</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Tab moves focus into the field. A second Tab key selects the current item on the list, updates the field's value, closes the dropdown list, and moves focus to the next focusable item in the tab order."/>
          <p:cNvSpPr txBox="1"/>
          <p:nvPr/>
        </p:nvSpPr>
        <p:spPr>
          <a:xfrm>
            <a:off x="4602658" y="4293414"/>
            <a:ext cx="15178684" cy="51291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Tab moves focus into the field. A second Tab key selects the current item </a:t>
            </a:r>
            <a:r>
              <a:t>on the list, updates the field's value, closes the dropdown list, and moves focus to the next focusable item in the tab order.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Alt Down Arrow and or Space opens the dropdown list and moves focus to the selected option. (If nothing is selected, then focus moves to the first option in the list). If the combobox is not editable, then the space bar may also be used to open the dropd"/>
          <p:cNvSpPr txBox="1"/>
          <p:nvPr/>
        </p:nvSpPr>
        <p:spPr>
          <a:xfrm>
            <a:off x="4598192" y="2769414"/>
            <a:ext cx="15187614" cy="8177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Alt Down Arrow and or Space opens the dropdown list</a:t>
            </a:r>
            <a:r>
              <a:t> and moves focus to the selected option. (If nothing is selected, then focus moves to the first option in the list). If the combobox is not editable, then the space bar may also be used to open the dropdown list.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Up and Down Arrow moves focus up and down the list. As focus moves inside the dropdown list, the edit field is updated."/>
          <p:cNvSpPr txBox="1"/>
          <p:nvPr/>
        </p:nvSpPr>
        <p:spPr>
          <a:xfrm>
            <a:off x="4600202" y="5309414"/>
            <a:ext cx="15183596" cy="3097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Up and Down Arrow moves focus up and down the list</a:t>
            </a:r>
            <a:r>
              <a:t>. As focus moves inside the dropdown list, the edit field is updated.</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Enter selects the current item on the list, updates the value, highlights the selected item in the dropdown list, closes the dropdown list and returns focus to the field."/>
          <p:cNvSpPr txBox="1"/>
          <p:nvPr/>
        </p:nvSpPr>
        <p:spPr>
          <a:xfrm>
            <a:off x="4600202" y="4801414"/>
            <a:ext cx="15183596" cy="4113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Enter selects the current item</a:t>
            </a:r>
            <a:r>
              <a:t> on the list, updates the value, highlights the selected item in the dropdown list, closes the dropdown list and returns focus to the field.</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Escape key closes the dropdown list, returns focus to the field, and does not change the current selection."/>
          <p:cNvSpPr txBox="1"/>
          <p:nvPr/>
        </p:nvSpPr>
        <p:spPr>
          <a:xfrm>
            <a:off x="4604891" y="5309414"/>
            <a:ext cx="15174218" cy="3097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Escape key closes the dropdown list</a:t>
            </a:r>
            <a:r>
              <a:t>, returns focus to the field, and does not change the current selection.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yping a letter (printable character) key moves focus to the next instance of a visible node whose title begins with that printable letter."/>
          <p:cNvSpPr txBox="1"/>
          <p:nvPr/>
        </p:nvSpPr>
        <p:spPr>
          <a:xfrm>
            <a:off x="4600649" y="4801414"/>
            <a:ext cx="15182702" cy="4113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rPr b="1"/>
              <a:t>Typing a letter (printable character) key moves focus</a:t>
            </a:r>
            <a:r>
              <a:t> to the next instance of a visible node whose title begins with that printable letter.</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Exposes these roles…"/>
          <p:cNvSpPr txBox="1"/>
          <p:nvPr/>
        </p:nvSpPr>
        <p:spPr>
          <a:xfrm>
            <a:off x="4602152" y="4255158"/>
            <a:ext cx="15179696" cy="520568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ts val="11900"/>
              </a:lnSpc>
              <a:defRPr sz="6200">
                <a:latin typeface="PT Sans"/>
                <a:ea typeface="PT Sans"/>
                <a:cs typeface="PT Sans"/>
                <a:sym typeface="PT Sans"/>
              </a:defRPr>
            </a:pPr>
            <a:r>
              <a:t> Exposes these roles</a:t>
            </a:r>
          </a:p>
          <a:p>
            <a:pPr marL="577144" indent="-437444" algn="l" defTabSz="642937">
              <a:lnSpc>
                <a:spcPts val="11900"/>
              </a:lnSpc>
              <a:buClr>
                <a:srgbClr val="000000"/>
              </a:buClr>
              <a:buSzPct val="145000"/>
              <a:buFont typeface="PT Sans"/>
              <a:buChar char="•"/>
              <a:defRPr sz="6200">
                <a:latin typeface="Courier New"/>
                <a:ea typeface="Courier New"/>
                <a:cs typeface="Courier New"/>
                <a:sym typeface="Courier New"/>
              </a:defRPr>
            </a:pPr>
            <a:r>
              <a:rPr>
                <a:latin typeface="PT Sans"/>
                <a:ea typeface="PT Sans"/>
                <a:cs typeface="PT Sans"/>
                <a:sym typeface="PT Sans"/>
              </a:rPr>
              <a:t>	 MSAA: </a:t>
            </a:r>
            <a:r>
              <a:t>ROLE_SYSTEM_COMBOBOX</a:t>
            </a:r>
            <a:endParaRPr>
              <a:latin typeface="PT Sans"/>
              <a:ea typeface="PT Sans"/>
              <a:cs typeface="PT Sans"/>
              <a:sym typeface="PT Sans"/>
            </a:endParaRPr>
          </a:p>
          <a:p>
            <a:pPr marL="577144" indent="-437444" algn="l" defTabSz="642937">
              <a:lnSpc>
                <a:spcPts val="11900"/>
              </a:lnSpc>
              <a:buClr>
                <a:srgbClr val="000000"/>
              </a:buClr>
              <a:buSzPct val="145000"/>
              <a:buFont typeface="PT Sans"/>
              <a:buChar char="•"/>
              <a:defRPr sz="6200">
                <a:latin typeface="Courier New"/>
                <a:ea typeface="Courier New"/>
                <a:cs typeface="Courier New"/>
                <a:sym typeface="Courier New"/>
              </a:defRPr>
            </a:pPr>
            <a:r>
              <a:rPr>
                <a:latin typeface="PT Sans"/>
                <a:ea typeface="PT Sans"/>
                <a:cs typeface="PT Sans"/>
                <a:sym typeface="PT Sans"/>
              </a:rPr>
              <a:t>	 AT-SPI: </a:t>
            </a:r>
            <a:r>
              <a:t>ROLE_COMBO_BOX</a:t>
            </a:r>
            <a:endParaRPr>
              <a:latin typeface="PT Sans"/>
              <a:ea typeface="PT Sans"/>
              <a:cs typeface="PT Sans"/>
              <a:sym typeface="PT Sans"/>
            </a:endParaRPr>
          </a:p>
          <a:p>
            <a:pPr marL="577144" indent="-437444" algn="l" defTabSz="642937">
              <a:lnSpc>
                <a:spcPts val="11900"/>
              </a:lnSpc>
              <a:buClr>
                <a:srgbClr val="000000"/>
              </a:buClr>
              <a:buSzPct val="145000"/>
              <a:buFont typeface="PT Sans"/>
              <a:buChar char="•"/>
              <a:defRPr sz="6200">
                <a:latin typeface="Courier New"/>
                <a:ea typeface="Courier New"/>
                <a:cs typeface="Courier New"/>
                <a:sym typeface="Courier New"/>
              </a:defRPr>
            </a:pPr>
            <a:r>
              <a:rPr>
                <a:latin typeface="PT Sans"/>
                <a:ea typeface="PT Sans"/>
                <a:cs typeface="PT Sans"/>
                <a:sym typeface="PT Sans"/>
              </a:rPr>
              <a:t>	 AXRole: </a:t>
            </a:r>
            <a:r>
              <a:t>AXPopUpButton</a:t>
            </a:r>
            <a:endParaRPr>
              <a:latin typeface="PT Sans"/>
              <a:ea typeface="PT Sans"/>
              <a:cs typeface="PT Sans"/>
              <a:sym typeface="PT Sans"/>
            </a:endParaRPr>
          </a:p>
          <a:p>
            <a:pPr marL="577144" indent="-437444" algn="l" defTabSz="642937">
              <a:lnSpc>
                <a:spcPts val="11900"/>
              </a:lnSpc>
              <a:buClr>
                <a:srgbClr val="000000"/>
              </a:buClr>
              <a:buSzPct val="145000"/>
              <a:buFont typeface="PT Sans"/>
              <a:buChar char="•"/>
              <a:defRPr sz="6200">
                <a:latin typeface="PT Sans"/>
                <a:ea typeface="PT Sans"/>
                <a:cs typeface="PT Sans"/>
                <a:sym typeface="PT Sans"/>
              </a:defRPr>
            </a:pPr>
            <a:r>
              <a:t>	 AXRoleDescription: </a:t>
            </a:r>
            <a:r>
              <a:rPr>
                <a:latin typeface="Courier New"/>
                <a:ea typeface="Courier New"/>
                <a:cs typeface="Courier New"/>
                <a:sym typeface="Courier New"/>
              </a:rPr>
              <a:t>pop up button</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Screenshot 2018-05-04 22.25.10.png" descr="Screenshot 2018-05-04 22.25.10.png"/>
          <p:cNvPicPr>
            <a:picLocks noChangeAspect="1"/>
          </p:cNvPicPr>
          <p:nvPr/>
        </p:nvPicPr>
        <p:blipFill>
          <a:blip r:embed="rId3">
            <a:extLst/>
          </a:blip>
          <a:stretch>
            <a:fillRect/>
          </a:stretch>
        </p:blipFill>
        <p:spPr>
          <a:xfrm>
            <a:off x="3228617" y="2511661"/>
            <a:ext cx="17926766" cy="869267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Screenshot 2018-05-04 14.06.43.png" descr="Screenshot 2018-05-04 14.06.43.png"/>
          <p:cNvPicPr>
            <a:picLocks noChangeAspect="1"/>
          </p:cNvPicPr>
          <p:nvPr/>
        </p:nvPicPr>
        <p:blipFill>
          <a:blip r:embed="rId3">
            <a:extLst/>
          </a:blip>
          <a:stretch>
            <a:fillRect/>
          </a:stretch>
        </p:blipFill>
        <p:spPr>
          <a:xfrm>
            <a:off x="3048000" y="1771095"/>
            <a:ext cx="18288000" cy="1017381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ppl icons for karl-01.png" descr="ppl icons for karl-01.png"/>
          <p:cNvPicPr>
            <a:picLocks noChangeAspect="1"/>
          </p:cNvPicPr>
          <p:nvPr/>
        </p:nvPicPr>
        <p:blipFill>
          <a:blip r:embed="rId3">
            <a:extLst/>
          </a:blip>
          <a:stretch>
            <a:fillRect/>
          </a:stretch>
        </p:blipFill>
        <p:spPr>
          <a:xfrm>
            <a:off x="6096000" y="3429000"/>
            <a:ext cx="12192000" cy="6858000"/>
          </a:xfrm>
          <a:prstGeom prst="rect">
            <a:avLst/>
          </a:prstGeom>
          <a:ln w="12700">
            <a:miter lim="400000"/>
          </a:ln>
        </p:spPr>
      </p:pic>
      <p:sp>
        <p:nvSpPr>
          <p:cNvPr id="211" name="Rectangle"/>
          <p:cNvSpPr/>
          <p:nvPr/>
        </p:nvSpPr>
        <p:spPr>
          <a:xfrm>
            <a:off x="-973233" y="-80839"/>
            <a:ext cx="25556263" cy="14006580"/>
          </a:xfrm>
          <a:prstGeom prst="rect">
            <a:avLst/>
          </a:prstGeom>
          <a:solidFill>
            <a:srgbClr val="000000">
              <a:alpha val="75147"/>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12" name="Normal: conforming to a standard; usual, typical, or expected."/>
          <p:cNvSpPr txBox="1"/>
          <p:nvPr/>
        </p:nvSpPr>
        <p:spPr>
          <a:xfrm>
            <a:off x="353553" y="1273640"/>
            <a:ext cx="23431908" cy="4500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12800">
                <a:solidFill>
                  <a:srgbClr val="FFFFFF"/>
                </a:solidFill>
                <a:latin typeface="Canela Regular"/>
                <a:ea typeface="Canela Regular"/>
                <a:cs typeface="Canela Regular"/>
                <a:sym typeface="Canela Regular"/>
              </a:defRPr>
            </a:lvl1pPr>
          </a:lstStyle>
          <a:p>
            <a:pPr/>
            <a:r>
              <a:t>Normal: conforming to a standard; usual, typical, or expected.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98" name="In other words, ask yourself:…"/>
          <p:cNvSpPr txBox="1"/>
          <p:nvPr/>
        </p:nvSpPr>
        <p:spPr>
          <a:xfrm>
            <a:off x="4597824" y="4692992"/>
            <a:ext cx="15188353" cy="433001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nSpc>
                <a:spcPct val="80000"/>
              </a:lnSpc>
              <a:defRPr spc="-84" sz="8400">
                <a:solidFill>
                  <a:srgbClr val="FFFFFF"/>
                </a:solidFill>
                <a:latin typeface="+mn-lt"/>
                <a:ea typeface="+mn-ea"/>
                <a:cs typeface="+mn-cs"/>
                <a:sym typeface="Canela Bold"/>
              </a:defRPr>
            </a:pPr>
            <a:r>
              <a:t>In other words, ask yourself: </a:t>
            </a:r>
          </a:p>
          <a:p>
            <a:pPr>
              <a:lnSpc>
                <a:spcPct val="80000"/>
              </a:lnSpc>
              <a:defRPr spc="-84" sz="8400">
                <a:solidFill>
                  <a:srgbClr val="FFFFFF"/>
                </a:solidFill>
                <a:latin typeface="+mn-lt"/>
                <a:ea typeface="+mn-ea"/>
                <a:cs typeface="+mn-cs"/>
                <a:sym typeface="Canela Bold"/>
              </a:defRPr>
            </a:pPr>
            <a:r>
              <a:t>What is this thing and what does it do?</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extreme.jpg" descr="extreme.jpg"/>
          <p:cNvPicPr>
            <a:picLocks noChangeAspect="1"/>
          </p:cNvPicPr>
          <p:nvPr/>
        </p:nvPicPr>
        <p:blipFill>
          <a:blip r:embed="rId3">
            <a:extLst/>
          </a:blip>
          <a:stretch>
            <a:fillRect/>
          </a:stretch>
        </p:blipFill>
        <p:spPr>
          <a:xfrm>
            <a:off x="-299412" y="-53490"/>
            <a:ext cx="27484915" cy="13822979"/>
          </a:xfrm>
          <a:prstGeom prst="rect">
            <a:avLst/>
          </a:prstGeom>
          <a:ln w="12700">
            <a:miter lim="400000"/>
          </a:ln>
        </p:spPr>
      </p:pic>
      <p:sp>
        <p:nvSpPr>
          <p:cNvPr id="403" name="Rectangle"/>
          <p:cNvSpPr/>
          <p:nvPr/>
        </p:nvSpPr>
        <p:spPr>
          <a:xfrm>
            <a:off x="2865940" y="-63263"/>
            <a:ext cx="18652119" cy="13878245"/>
          </a:xfrm>
          <a:prstGeom prst="rect">
            <a:avLst/>
          </a:prstGeom>
          <a:solidFill>
            <a:srgbClr val="000000">
              <a:alpha val="58394"/>
            </a:srgbClr>
          </a:solidFill>
          <a:ln w="12700">
            <a:miter lim="400000"/>
          </a:ln>
        </p:spPr>
        <p:txBody>
          <a:bodyPr lIns="71437" tIns="71437" rIns="71437" bIns="71437" anchor="ctr"/>
          <a:lstStyle/>
          <a:p>
            <a:pPr defTabSz="821531">
              <a:lnSpc>
                <a:spcPct val="100000"/>
              </a:lnSpc>
              <a:defRPr sz="3000">
                <a:solidFill>
                  <a:srgbClr val="FFFFFF"/>
                </a:solidFill>
                <a:latin typeface="Helvetica Neue Medium"/>
                <a:ea typeface="Helvetica Neue Medium"/>
                <a:cs typeface="Helvetica Neue Medium"/>
                <a:sym typeface="Helvetica Neue Medium"/>
              </a:defRPr>
            </a:pPr>
          </a:p>
        </p:txBody>
      </p:sp>
      <p:sp>
        <p:nvSpPr>
          <p:cNvPr id="404" name="The Principle of Least Astonishment"/>
          <p:cNvSpPr txBox="1"/>
          <p:nvPr/>
        </p:nvSpPr>
        <p:spPr>
          <a:xfrm>
            <a:off x="4133632" y="558954"/>
            <a:ext cx="16116735" cy="1400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lnSpc>
                <a:spcPct val="100000"/>
              </a:lnSpc>
              <a:defRPr sz="8600">
                <a:solidFill>
                  <a:srgbClr val="FFFFFF"/>
                </a:solidFill>
                <a:latin typeface="Gill Sans"/>
                <a:ea typeface="Gill Sans"/>
                <a:cs typeface="Gill Sans"/>
                <a:sym typeface="Gill Sans"/>
              </a:defRPr>
            </a:lvl1pPr>
          </a:lstStyle>
          <a:p>
            <a:pPr/>
            <a:r>
              <a:t>The Principle of Least Astonishment</a:t>
            </a:r>
          </a:p>
        </p:txBody>
      </p:sp>
      <p:sp>
        <p:nvSpPr>
          <p:cNvPr id="405" name="The result of performing some operation should be obvious, consistent, and predictable.…"/>
          <p:cNvSpPr txBox="1"/>
          <p:nvPr/>
        </p:nvSpPr>
        <p:spPr>
          <a:xfrm>
            <a:off x="4604237" y="5446711"/>
            <a:ext cx="15175526" cy="2822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lnSpc>
                <a:spcPct val="100000"/>
              </a:lnSpc>
              <a:defRPr i="1" sz="6200">
                <a:solidFill>
                  <a:srgbClr val="FFFFFF"/>
                </a:solidFill>
                <a:latin typeface="Gill Sans"/>
                <a:ea typeface="Gill Sans"/>
                <a:cs typeface="Gill Sans"/>
                <a:sym typeface="Gill Sans"/>
              </a:defRPr>
            </a:pPr>
            <a:r>
              <a:t>The result of performing some operation should be obvious, consistent, and predictable. </a:t>
            </a:r>
          </a:p>
          <a:p>
            <a:pPr algn="l" defTabSz="821531">
              <a:lnSpc>
                <a:spcPct val="100000"/>
              </a:lnSpc>
              <a:defRPr sz="6200">
                <a:solidFill>
                  <a:srgbClr val="FFFFFF"/>
                </a:solidFill>
                <a:latin typeface="Gill Sans"/>
                <a:ea typeface="Gill Sans"/>
                <a:cs typeface="Gill Sans"/>
                <a:sym typeface="Gill Sans"/>
              </a:defRPr>
            </a:pPr>
            <a:r>
              <a:t> - </a:t>
            </a:r>
            <a:r>
              <a:rPr u="sng">
                <a:hlinkClick r:id="rId4" invalidUrl="" action="" tgtFrame="" tooltip="" history="1" highlightClick="0" endSnd="0"/>
              </a:rPr>
              <a:t>Cunningham &amp; Cunningham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Screenshot 2018-05-07 22.32.46.png" descr="Screenshot 2018-05-07 22.32.46.png">
            <a:hlinkClick r:id="rId3" invalidUrl="" action="" tgtFrame="" tooltip="" history="1" highlightClick="0" endSnd="0"/>
          </p:cNvPr>
          <p:cNvPicPr>
            <a:picLocks noChangeAspect="1"/>
          </p:cNvPicPr>
          <p:nvPr/>
        </p:nvPicPr>
        <p:blipFill>
          <a:blip r:embed="rId4">
            <a:extLst/>
          </a:blip>
          <a:stretch>
            <a:fillRect/>
          </a:stretch>
        </p:blipFill>
        <p:spPr>
          <a:xfrm>
            <a:off x="2950314" y="-50779"/>
            <a:ext cx="27466600" cy="1339552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Thanks!"/>
          <p:cNvSpPr txBox="1"/>
          <p:nvPr/>
        </p:nvSpPr>
        <p:spPr>
          <a:xfrm>
            <a:off x="1718428" y="2249503"/>
            <a:ext cx="5982717"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latin typeface="+mn-lt"/>
                <a:ea typeface="+mn-ea"/>
                <a:cs typeface="+mn-cs"/>
                <a:sym typeface="Canela Bold"/>
              </a:defRPr>
            </a:lvl1pPr>
          </a:lstStyle>
          <a:p>
            <a:pPr/>
            <a:r>
              <a:t>Thanks!</a:t>
            </a:r>
          </a:p>
        </p:txBody>
      </p:sp>
      <p:sp>
        <p:nvSpPr>
          <p:cNvPr id="414" name="Karl Groves…"/>
          <p:cNvSpPr txBox="1"/>
          <p:nvPr/>
        </p:nvSpPr>
        <p:spPr>
          <a:xfrm>
            <a:off x="2037567" y="4552361"/>
            <a:ext cx="11087770" cy="83523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338">
              <a:spcBef>
                <a:spcPts val="2400"/>
              </a:spcBef>
              <a:defRPr sz="4400"/>
            </a:pPr>
            <a:r>
              <a:t>Karl Groves</a:t>
            </a:r>
          </a:p>
          <a:p>
            <a:pPr algn="l" defTabSz="2438338">
              <a:spcBef>
                <a:spcPts val="2400"/>
              </a:spcBef>
              <a:defRPr sz="4400"/>
            </a:pPr>
            <a:r>
              <a:t>Founder, AFixt</a:t>
            </a:r>
          </a:p>
          <a:p>
            <a:pPr algn="l" defTabSz="2438338">
              <a:spcBef>
                <a:spcPts val="2400"/>
              </a:spcBef>
              <a:defRPr sz="4400"/>
            </a:pPr>
          </a:p>
          <a:p>
            <a:pPr algn="l" defTabSz="2438338">
              <a:spcBef>
                <a:spcPts val="2400"/>
              </a:spcBef>
              <a:defRPr sz="4400"/>
            </a:pPr>
            <a:r>
              <a:rPr u="sng">
                <a:hlinkClick r:id="rId2" invalidUrl="" action="" tgtFrame="" tooltip="" history="1" highlightClick="0" endSnd="0"/>
              </a:rPr>
              <a:t>www.afixt.com</a:t>
            </a:r>
          </a:p>
          <a:p>
            <a:pPr algn="l" defTabSz="2438338">
              <a:spcBef>
                <a:spcPts val="2400"/>
              </a:spcBef>
              <a:defRPr sz="4400"/>
            </a:pPr>
            <a:r>
              <a:rPr u="sng">
                <a:hlinkClick r:id="rId3" invalidUrl="" action="" tgtFrame="" tooltip="" history="1" highlightClick="0" endSnd="0"/>
              </a:rPr>
              <a:t>www.karlgroves.com</a:t>
            </a:r>
          </a:p>
          <a:p>
            <a:pPr algn="l" defTabSz="2438338">
              <a:spcBef>
                <a:spcPts val="2400"/>
              </a:spcBef>
              <a:defRPr sz="4400"/>
            </a:pPr>
          </a:p>
          <a:p>
            <a:pPr algn="l" defTabSz="2438338">
              <a:spcBef>
                <a:spcPts val="2400"/>
              </a:spcBef>
              <a:defRPr sz="4400"/>
            </a:pPr>
            <a:r>
              <a:t>@a11yfixed</a:t>
            </a:r>
          </a:p>
          <a:p>
            <a:pPr algn="l" defTabSz="2438338">
              <a:spcBef>
                <a:spcPts val="2400"/>
              </a:spcBef>
              <a:defRPr sz="4400"/>
            </a:pPr>
            <a:r>
              <a:t>@karlgroves</a:t>
            </a:r>
          </a:p>
        </p:txBody>
      </p:sp>
      <p:sp>
        <p:nvSpPr>
          <p:cNvPr id="415" name="Scan this thing to connect on LinkedIn"/>
          <p:cNvSpPr txBox="1"/>
          <p:nvPr/>
        </p:nvSpPr>
        <p:spPr>
          <a:xfrm>
            <a:off x="13524765" y="11969151"/>
            <a:ext cx="9941916" cy="934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8">
              <a:spcBef>
                <a:spcPts val="2400"/>
              </a:spcBef>
              <a:defRPr sz="4400"/>
            </a:lvl1pPr>
          </a:lstStyle>
          <a:p>
            <a:pPr/>
            <a:r>
              <a:t>Scan this thing to connect on LinkedIn</a:t>
            </a:r>
          </a:p>
        </p:txBody>
      </p:sp>
      <p:pic>
        <p:nvPicPr>
          <p:cNvPr id="416" name="frame.png" descr="frame.png"/>
          <p:cNvPicPr>
            <a:picLocks noChangeAspect="1"/>
          </p:cNvPicPr>
          <p:nvPr/>
        </p:nvPicPr>
        <p:blipFill>
          <a:blip r:embed="rId4">
            <a:extLst/>
          </a:blip>
          <a:stretch>
            <a:fillRect/>
          </a:stretch>
        </p:blipFill>
        <p:spPr>
          <a:xfrm>
            <a:off x="12405309" y="1086623"/>
            <a:ext cx="11057211" cy="1105721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ppl icons for karl-02.png" descr="ppl icons for karl-02.png"/>
          <p:cNvPicPr>
            <a:picLocks noChangeAspect="1"/>
          </p:cNvPicPr>
          <p:nvPr/>
        </p:nvPicPr>
        <p:blipFill>
          <a:blip r:embed="rId3">
            <a:extLst/>
          </a:blip>
          <a:stretch>
            <a:fillRect/>
          </a:stretch>
        </p:blipFill>
        <p:spPr>
          <a:xfrm>
            <a:off x="1619752" y="959132"/>
            <a:ext cx="20973592" cy="11797646"/>
          </a:xfrm>
          <a:prstGeom prst="rect">
            <a:avLst/>
          </a:prstGeom>
          <a:ln w="12700">
            <a:miter lim="400000"/>
          </a:ln>
        </p:spPr>
      </p:pic>
      <p:sp>
        <p:nvSpPr>
          <p:cNvPr id="217" name="Rectangle"/>
          <p:cNvSpPr/>
          <p:nvPr/>
        </p:nvSpPr>
        <p:spPr>
          <a:xfrm>
            <a:off x="-973233" y="-68139"/>
            <a:ext cx="25556263" cy="14006580"/>
          </a:xfrm>
          <a:prstGeom prst="rect">
            <a:avLst/>
          </a:prstGeom>
          <a:solidFill>
            <a:srgbClr val="000000">
              <a:alpha val="74891"/>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18" name="Desktop…"/>
          <p:cNvSpPr txBox="1"/>
          <p:nvPr/>
        </p:nvSpPr>
        <p:spPr>
          <a:xfrm>
            <a:off x="7293293" y="4449964"/>
            <a:ext cx="7530301" cy="49703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1092200" indent="-546100" algn="l" defTabSz="2438338">
              <a:spcBef>
                <a:spcPts val="2400"/>
              </a:spcBef>
              <a:buSzPct val="150000"/>
              <a:buChar char="•"/>
              <a:defRPr sz="7900">
                <a:solidFill>
                  <a:srgbClr val="FFFFFF"/>
                </a:solidFill>
              </a:defRPr>
            </a:pPr>
            <a:r>
              <a:t>Desktop</a:t>
            </a:r>
          </a:p>
          <a:p>
            <a:pPr lvl="1" marL="1092200" indent="-546100" algn="l" defTabSz="2438338">
              <a:spcBef>
                <a:spcPts val="2400"/>
              </a:spcBef>
              <a:buSzPct val="150000"/>
              <a:buChar char="•"/>
              <a:defRPr sz="7900">
                <a:solidFill>
                  <a:srgbClr val="FFFFFF"/>
                </a:solidFill>
              </a:defRPr>
            </a:pPr>
            <a:r>
              <a:t>Mobile Phone</a:t>
            </a:r>
          </a:p>
          <a:p>
            <a:pPr lvl="1" marL="1092200" indent="-546100" algn="l" defTabSz="2438338">
              <a:spcBef>
                <a:spcPts val="2400"/>
              </a:spcBef>
              <a:buSzPct val="150000"/>
              <a:buChar char="•"/>
              <a:defRPr sz="7900">
                <a:solidFill>
                  <a:srgbClr val="FFFFFF"/>
                </a:solidFill>
              </a:defRPr>
            </a:pPr>
            <a:r>
              <a:t>Tablet</a:t>
            </a:r>
          </a:p>
        </p:txBody>
      </p:sp>
      <p:sp>
        <p:nvSpPr>
          <p:cNvPr id="219" name="Total Environments: 3"/>
          <p:cNvSpPr txBox="1"/>
          <p:nvPr/>
        </p:nvSpPr>
        <p:spPr>
          <a:xfrm>
            <a:off x="4650959" y="1269167"/>
            <a:ext cx="16072817"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Total Environments: 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pl icons for karl-03.png" descr="ppl icons for karl-03.png"/>
          <p:cNvPicPr>
            <a:picLocks noChangeAspect="1"/>
          </p:cNvPicPr>
          <p:nvPr/>
        </p:nvPicPr>
        <p:blipFill>
          <a:blip r:embed="rId3">
            <a:extLst/>
          </a:blip>
          <a:stretch>
            <a:fillRect/>
          </a:stretch>
        </p:blipFill>
        <p:spPr>
          <a:xfrm>
            <a:off x="905313" y="429818"/>
            <a:ext cx="22855758" cy="12856364"/>
          </a:xfrm>
          <a:prstGeom prst="rect">
            <a:avLst/>
          </a:prstGeom>
          <a:ln w="12700">
            <a:miter lim="400000"/>
          </a:ln>
        </p:spPr>
      </p:pic>
      <p:sp>
        <p:nvSpPr>
          <p:cNvPr id="224" name="Rectangle"/>
          <p:cNvSpPr/>
          <p:nvPr/>
        </p:nvSpPr>
        <p:spPr>
          <a:xfrm>
            <a:off x="-973233" y="-80839"/>
            <a:ext cx="25556263" cy="14006580"/>
          </a:xfrm>
          <a:prstGeom prst="rect">
            <a:avLst/>
          </a:prstGeom>
          <a:solidFill>
            <a:srgbClr val="000000">
              <a:alpha val="74650"/>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25" name="Major Desktop Browsers: 7"/>
          <p:cNvSpPr txBox="1"/>
          <p:nvPr/>
        </p:nvSpPr>
        <p:spPr>
          <a:xfrm>
            <a:off x="1702390" y="1266032"/>
            <a:ext cx="19159830"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Major Desktop Browsers: 7</a:t>
            </a:r>
          </a:p>
        </p:txBody>
      </p:sp>
      <p:graphicFrame>
        <p:nvGraphicFramePr>
          <p:cNvPr id="226" name="Table 1"/>
          <p:cNvGraphicFramePr/>
          <p:nvPr/>
        </p:nvGraphicFramePr>
        <p:xfrm>
          <a:off x="4412705" y="4018501"/>
          <a:ext cx="15853674" cy="84779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920486"/>
                <a:gridCol w="7920486"/>
              </a:tblGrid>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Chrome</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Edge</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Firefox</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Safari</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Internet Explorer</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Opera</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Vivaldi</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Lynx</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ppl icons for karl-04.png" descr="ppl icons for karl-04.png"/>
          <p:cNvPicPr>
            <a:picLocks noChangeAspect="1"/>
          </p:cNvPicPr>
          <p:nvPr/>
        </p:nvPicPr>
        <p:blipFill>
          <a:blip r:embed="rId3">
            <a:extLst/>
          </a:blip>
          <a:stretch>
            <a:fillRect/>
          </a:stretch>
        </p:blipFill>
        <p:spPr>
          <a:xfrm>
            <a:off x="66718" y="-92466"/>
            <a:ext cx="24712767" cy="13900932"/>
          </a:xfrm>
          <a:prstGeom prst="rect">
            <a:avLst/>
          </a:prstGeom>
          <a:ln w="12700">
            <a:miter lim="400000"/>
          </a:ln>
        </p:spPr>
      </p:pic>
      <p:sp>
        <p:nvSpPr>
          <p:cNvPr id="231" name="Rectangle"/>
          <p:cNvSpPr/>
          <p:nvPr/>
        </p:nvSpPr>
        <p:spPr>
          <a:xfrm>
            <a:off x="-973233" y="-80839"/>
            <a:ext cx="25556263" cy="14006580"/>
          </a:xfrm>
          <a:prstGeom prst="rect">
            <a:avLst/>
          </a:prstGeom>
          <a:solidFill>
            <a:srgbClr val="000000">
              <a:alpha val="75114"/>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graphicFrame>
        <p:nvGraphicFramePr>
          <p:cNvPr id="232" name="Table 1"/>
          <p:cNvGraphicFramePr/>
          <p:nvPr/>
        </p:nvGraphicFramePr>
        <p:xfrm>
          <a:off x="5413195" y="3202938"/>
          <a:ext cx="13570310" cy="847799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778804"/>
                <a:gridCol w="6778804"/>
              </a:tblGrid>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Windows</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7</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MacOS</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7</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Linux</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17</a:t>
                      </a:r>
                    </a:p>
                  </a:txBody>
                  <a:tcPr marL="50800" marR="50800" marT="50800" marB="50800" anchor="ctr" anchorCtr="0" horzOverflow="overflow"/>
                </a:tc>
              </a:tr>
              <a:tr h="2116323">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ChromeOS</a:t>
                      </a:r>
                    </a:p>
                  </a:txBody>
                  <a:tcPr marL="50800" marR="50800" marT="50800" marB="50800" anchor="ctr" anchorCtr="0" horzOverflow="overflow"/>
                </a:tc>
                <a:tc>
                  <a:txBody>
                    <a:bodyPr/>
                    <a:lstStyle/>
                    <a:p>
                      <a:pPr algn="l" defTabSz="2438338">
                        <a:lnSpc>
                          <a:spcPct val="90000"/>
                        </a:lnSpc>
                        <a:spcBef>
                          <a:spcPts val="2400"/>
                        </a:spcBef>
                        <a:defRPr sz="1800"/>
                      </a:pPr>
                      <a:r>
                        <a:rPr sz="7200">
                          <a:solidFill>
                            <a:srgbClr val="FFFFFF"/>
                          </a:solidFill>
                          <a:latin typeface="Canela Text Regular"/>
                          <a:ea typeface="Canela Text Regular"/>
                          <a:cs typeface="Canela Text Regular"/>
                          <a:sym typeface="Canela Text Regular"/>
                        </a:rPr>
                        <a:t>1</a:t>
                      </a:r>
                    </a:p>
                  </a:txBody>
                  <a:tcPr marL="50800" marR="50800" marT="50800" marB="50800" anchor="ctr" anchorCtr="0" horzOverflow="overflow"/>
                </a:tc>
              </a:tr>
            </a:tbl>
          </a:graphicData>
        </a:graphic>
      </p:graphicFrame>
      <p:sp>
        <p:nvSpPr>
          <p:cNvPr id="233" name="Total Desktop Browser Combinations: 32"/>
          <p:cNvSpPr txBox="1"/>
          <p:nvPr/>
        </p:nvSpPr>
        <p:spPr>
          <a:xfrm>
            <a:off x="1753424" y="1241521"/>
            <a:ext cx="21339354" cy="19309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5500">
              <a:lnSpc>
                <a:spcPct val="100000"/>
              </a:lnSpc>
              <a:spcBef>
                <a:spcPts val="2400"/>
              </a:spcBef>
              <a:defRPr spc="-192" sz="9600">
                <a:solidFill>
                  <a:srgbClr val="FFFFFF"/>
                </a:solidFill>
                <a:latin typeface="Canela Deck Regular"/>
                <a:ea typeface="Canela Deck Regular"/>
                <a:cs typeface="Canela Deck Regular"/>
                <a:sym typeface="Canela Deck Regular"/>
              </a:defRPr>
            </a:lvl1pPr>
          </a:lstStyle>
          <a:p>
            <a:pPr/>
            <a:r>
              <a:t>Total Desktop Browser Combinations: 32</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ppl icons for karl-05.png" descr="ppl icons for karl-05.png"/>
          <p:cNvPicPr>
            <a:picLocks noChangeAspect="1"/>
          </p:cNvPicPr>
          <p:nvPr/>
        </p:nvPicPr>
        <p:blipFill>
          <a:blip r:embed="rId3">
            <a:extLst/>
          </a:blip>
          <a:stretch>
            <a:fillRect/>
          </a:stretch>
        </p:blipFill>
        <p:spPr>
          <a:xfrm>
            <a:off x="203741" y="-1"/>
            <a:ext cx="24384001" cy="13716001"/>
          </a:xfrm>
          <a:prstGeom prst="rect">
            <a:avLst/>
          </a:prstGeom>
          <a:ln w="12700">
            <a:miter lim="400000"/>
          </a:ln>
        </p:spPr>
      </p:pic>
      <p:sp>
        <p:nvSpPr>
          <p:cNvPr id="238" name="Rectangle"/>
          <p:cNvSpPr/>
          <p:nvPr/>
        </p:nvSpPr>
        <p:spPr>
          <a:xfrm>
            <a:off x="-973233" y="-80839"/>
            <a:ext cx="25556263" cy="14006580"/>
          </a:xfrm>
          <a:prstGeom prst="rect">
            <a:avLst/>
          </a:prstGeom>
          <a:solidFill>
            <a:srgbClr val="000000">
              <a:alpha val="75382"/>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39" name="Mobile Data"/>
          <p:cNvSpPr txBox="1"/>
          <p:nvPr/>
        </p:nvSpPr>
        <p:spPr>
          <a:xfrm>
            <a:off x="8123046" y="1265778"/>
            <a:ext cx="8137907" cy="2460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z="12400">
                <a:solidFill>
                  <a:srgbClr val="FFFFFF"/>
                </a:solidFill>
                <a:latin typeface="Canela Regular"/>
                <a:ea typeface="Canela Regular"/>
                <a:cs typeface="Canela Regular"/>
                <a:sym typeface="Canela Regular"/>
              </a:defRPr>
            </a:lvl1pPr>
          </a:lstStyle>
          <a:p>
            <a:pPr/>
            <a:r>
              <a:t>Mobile Data</a:t>
            </a:r>
          </a:p>
        </p:txBody>
      </p:sp>
      <p:graphicFrame>
        <p:nvGraphicFramePr>
          <p:cNvPr id="240" name="Table 1"/>
          <p:cNvGraphicFramePr/>
          <p:nvPr/>
        </p:nvGraphicFramePr>
        <p:xfrm>
          <a:off x="8718550" y="4018501"/>
          <a:ext cx="6959600" cy="58206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55950"/>
                <a:gridCol w="3790950"/>
              </a:tblGrid>
              <a:tr h="967983">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iOS</a:t>
                      </a:r>
                    </a:p>
                  </a:txBody>
                  <a:tcPr marL="50800" marR="50800" marT="50800" marB="50800" anchor="ctr" anchorCtr="0" horzOverflow="overflow"/>
                </a:tc>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Webkit</a:t>
                      </a:r>
                    </a:p>
                  </a:txBody>
                  <a:tcPr marL="50800" marR="50800" marT="50800" marB="50800" anchor="ctr" anchorCtr="0" horzOverflow="overflow"/>
                </a:tc>
              </a:tr>
              <a:tr h="967983">
                <a:tc>
                  <a:txBody>
                    <a:bodyPr/>
                    <a:lstStyle/>
                    <a:p>
                      <a:pPr algn="l" defTabSz="825500">
                        <a:spcBef>
                          <a:spcPts val="2400"/>
                        </a:spcBef>
                        <a:defRPr spc="-94" sz="4700">
                          <a:solidFill>
                            <a:srgbClr val="FFFFFF"/>
                          </a:solidFill>
                          <a:latin typeface="Canela Deck Regular"/>
                          <a:ea typeface="Canela Deck Regular"/>
                          <a:cs typeface="Canela Deck Regular"/>
                          <a:sym typeface="Canela Deck Regular"/>
                        </a:defRPr>
                      </a:pPr>
                    </a:p>
                  </a:txBody>
                  <a:tcPr marL="50800" marR="50800" marT="50800" marB="50800" anchor="ctr" anchorCtr="0" horzOverflow="overflow"/>
                </a:tc>
                <a:tc>
                  <a:txBody>
                    <a:bodyPr/>
                    <a:lstStyle/>
                    <a:p>
                      <a:pPr algn="l" defTabSz="825500">
                        <a:spcBef>
                          <a:spcPts val="2400"/>
                        </a:spcBef>
                        <a:defRPr spc="-94" sz="4700">
                          <a:solidFill>
                            <a:srgbClr val="FFFFFF"/>
                          </a:solidFill>
                          <a:latin typeface="Canela Deck Regular"/>
                          <a:ea typeface="Canela Deck Regular"/>
                          <a:cs typeface="Canela Deck Regular"/>
                          <a:sym typeface="Canela Deck Regular"/>
                        </a:defRPr>
                      </a:pPr>
                    </a:p>
                  </a:txBody>
                  <a:tcPr marL="50800" marR="50800" marT="50800" marB="50800" anchor="ctr" anchorCtr="0" horzOverflow="overflow"/>
                </a:tc>
              </a:tr>
              <a:tr h="967983">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Android</a:t>
                      </a:r>
                    </a:p>
                  </a:txBody>
                  <a:tcPr marL="50800" marR="50800" marT="50800" marB="50800" anchor="ctr" anchorCtr="0" horzOverflow="overflow"/>
                </a:tc>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Webkit</a:t>
                      </a:r>
                    </a:p>
                  </a:txBody>
                  <a:tcPr marL="50800" marR="50800" marT="50800" marB="50800" anchor="ctr" anchorCtr="0" horzOverflow="overflow"/>
                </a:tc>
              </a:tr>
              <a:tr h="967983">
                <a:tc>
                  <a:txBody>
                    <a:bodyPr/>
                    <a:lstStyle/>
                    <a:p>
                      <a:pPr algn="l" defTabSz="825500">
                        <a:spcBef>
                          <a:spcPts val="2400"/>
                        </a:spcBef>
                        <a:defRPr spc="-94" sz="4700">
                          <a:solidFill>
                            <a:srgbClr val="FFFFFF"/>
                          </a:solidFill>
                          <a:latin typeface="Canela Deck Regular"/>
                          <a:ea typeface="Canela Deck Regular"/>
                          <a:cs typeface="Canela Deck Regular"/>
                          <a:sym typeface="Canela Deck Regular"/>
                        </a:defRPr>
                      </a:pPr>
                    </a:p>
                  </a:txBody>
                  <a:tcPr marL="50800" marR="50800" marT="50800" marB="50800" anchor="ctr" anchorCtr="0" horzOverflow="overflow"/>
                </a:tc>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Blink</a:t>
                      </a:r>
                    </a:p>
                  </a:txBody>
                  <a:tcPr marL="50800" marR="50800" marT="50800" marB="50800" anchor="ctr" anchorCtr="0" horzOverflow="overflow"/>
                </a:tc>
              </a:tr>
              <a:tr h="967983">
                <a:tc>
                  <a:txBody>
                    <a:bodyPr/>
                    <a:lstStyle/>
                    <a:p>
                      <a:pPr algn="l" defTabSz="825500">
                        <a:spcBef>
                          <a:spcPts val="2400"/>
                        </a:spcBef>
                        <a:defRPr spc="-94" sz="4700">
                          <a:solidFill>
                            <a:srgbClr val="FFFFFF"/>
                          </a:solidFill>
                          <a:latin typeface="Canela Deck Regular"/>
                          <a:ea typeface="Canela Deck Regular"/>
                          <a:cs typeface="Canela Deck Regular"/>
                          <a:sym typeface="Canela Deck Regular"/>
                        </a:defRPr>
                      </a:pPr>
                    </a:p>
                  </a:txBody>
                  <a:tcPr marL="50800" marR="50800" marT="50800" marB="50800" anchor="ctr" anchorCtr="0" horzOverflow="overflow"/>
                </a:tc>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Gecko</a:t>
                      </a:r>
                    </a:p>
                  </a:txBody>
                  <a:tcPr marL="50800" marR="50800" marT="50800" marB="50800" anchor="ctr" anchorCtr="0" horzOverflow="overflow"/>
                </a:tc>
              </a:tr>
              <a:tr h="967983">
                <a:tc>
                  <a:txBody>
                    <a:bodyPr/>
                    <a:lstStyle/>
                    <a:p>
                      <a:pPr algn="l" defTabSz="825500">
                        <a:spcBef>
                          <a:spcPts val="2400"/>
                        </a:spcBef>
                        <a:defRPr spc="-94" sz="4700">
                          <a:solidFill>
                            <a:srgbClr val="FFFFFF"/>
                          </a:solidFill>
                          <a:latin typeface="Canela Deck Regular"/>
                          <a:ea typeface="Canela Deck Regular"/>
                          <a:cs typeface="Canela Deck Regular"/>
                          <a:sym typeface="Canela Deck Regular"/>
                        </a:defRPr>
                      </a:pPr>
                    </a:p>
                  </a:txBody>
                  <a:tcPr marL="50800" marR="50800" marT="50800" marB="50800" anchor="ctr" anchorCtr="0" horzOverflow="overflow"/>
                </a:tc>
                <a:tc>
                  <a:txBody>
                    <a:bodyPr/>
                    <a:lstStyle/>
                    <a:p>
                      <a:pPr algn="l" defTabSz="825500">
                        <a:spcBef>
                          <a:spcPts val="2400"/>
                        </a:spcBef>
                        <a:defRPr sz="1800"/>
                      </a:pPr>
                      <a:r>
                        <a:rPr spc="-94" sz="4700">
                          <a:solidFill>
                            <a:srgbClr val="FFFFFF"/>
                          </a:solidFill>
                          <a:latin typeface="Canela Deck Regular"/>
                          <a:ea typeface="Canela Deck Regular"/>
                          <a:cs typeface="Canela Deck Regular"/>
                          <a:sym typeface="Canela Deck Regular"/>
                        </a:rPr>
                        <a:t>KHTML</a:t>
                      </a:r>
                    </a:p>
                  </a:txBody>
                  <a:tcPr marL="50800" marR="50800" marT="50800" marB="50800" anchor="ctr" anchorCtr="0" horzOverflow="overflow"/>
                </a:tc>
              </a:tr>
            </a:tbl>
          </a:graphicData>
        </a:graphic>
      </p:graphicFrame>
      <p:sp>
        <p:nvSpPr>
          <p:cNvPr id="241" name="We are now at 37 combinations"/>
          <p:cNvSpPr txBox="1"/>
          <p:nvPr/>
        </p:nvSpPr>
        <p:spPr>
          <a:xfrm>
            <a:off x="6220416" y="10515260"/>
            <a:ext cx="12350650" cy="1401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solidFill>
                  <a:srgbClr val="FFFFFF"/>
                </a:solidFill>
              </a:defRPr>
            </a:lvl1pPr>
          </a:lstStyle>
          <a:p>
            <a:pPr/>
            <a:r>
              <a:t>We are now at 37 combinations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ppl icons for karl-06.png" descr="ppl icons for karl-06.png"/>
          <p:cNvPicPr>
            <a:picLocks noChangeAspect="1"/>
          </p:cNvPicPr>
          <p:nvPr/>
        </p:nvPicPr>
        <p:blipFill>
          <a:blip r:embed="rId3">
            <a:extLst/>
          </a:blip>
          <a:stretch>
            <a:fillRect/>
          </a:stretch>
        </p:blipFill>
        <p:spPr>
          <a:xfrm>
            <a:off x="164309" y="118349"/>
            <a:ext cx="23963205" cy="13479302"/>
          </a:xfrm>
          <a:prstGeom prst="rect">
            <a:avLst/>
          </a:prstGeom>
          <a:ln w="12700">
            <a:miter lim="400000"/>
          </a:ln>
        </p:spPr>
      </p:pic>
      <p:sp>
        <p:nvSpPr>
          <p:cNvPr id="246" name="Rectangle"/>
          <p:cNvSpPr/>
          <p:nvPr/>
        </p:nvSpPr>
        <p:spPr>
          <a:xfrm>
            <a:off x="-973233" y="-80839"/>
            <a:ext cx="25556263" cy="14006580"/>
          </a:xfrm>
          <a:prstGeom prst="rect">
            <a:avLst/>
          </a:prstGeom>
          <a:solidFill>
            <a:srgbClr val="000000">
              <a:alpha val="75484"/>
            </a:srgbClr>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247" name="Screen Resolution"/>
          <p:cNvSpPr txBox="1"/>
          <p:nvPr/>
        </p:nvSpPr>
        <p:spPr>
          <a:xfrm>
            <a:off x="5603189" y="5589777"/>
            <a:ext cx="13177623" cy="2536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spc="-128" sz="12800">
                <a:solidFill>
                  <a:srgbClr val="FFFFFF"/>
                </a:solidFill>
                <a:latin typeface="+mn-lt"/>
                <a:ea typeface="+mn-ea"/>
                <a:cs typeface="+mn-cs"/>
                <a:sym typeface="Canela Bold"/>
              </a:defRPr>
            </a:lvl1pPr>
          </a:lstStyle>
          <a:p>
            <a:pPr/>
            <a:r>
              <a:t>Screen Resolution</a:t>
            </a:r>
          </a:p>
        </p:txBody>
      </p:sp>
      <p:sp>
        <p:nvSpPr>
          <p:cNvPr id="248" name="We are now at 420* combinations"/>
          <p:cNvSpPr txBox="1"/>
          <p:nvPr/>
        </p:nvSpPr>
        <p:spPr>
          <a:xfrm>
            <a:off x="5802434" y="10515260"/>
            <a:ext cx="13186614" cy="1401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800">
                <a:solidFill>
                  <a:srgbClr val="FFFFFF"/>
                </a:solidFill>
              </a:defRPr>
            </a:lvl1pPr>
          </a:lstStyle>
          <a:p>
            <a:pPr/>
            <a:r>
              <a:t>We are now at 420* combinations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