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Arial Black"/>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rialBlack-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suonline-dev.asu.edu/accessible-course-creator/story.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unity.canvaslms.com/t5/Canvas-Badges/Managing-Canvas-Badges-Credentials-in-a-Canvas-course-as-a/ta-p/528733"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3.org/TR/WCAG2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793388c0dc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793388c0dc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793388c0dc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793388c0dc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93388c0dc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793388c0dc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As you know, we have Student Accessibility and Inclusive Learning Services (SAILS) under Educational Outreach and Student Services (EOSS) to ensure our students feel included when they need services related to their self-selected learning needs based on a disability and the diversity of the neurotypes that exist within our ecosystem.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Canvas supports many of these efforts through the Canvas Accessibility Checker. Where that does not provide, ie captions and training on what a meaningful alt text is or how to write a descriptive link, our course helps with the process and considerations through self directed learning.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793388c0dc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793388c0dc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the course we make the best effort to model the change we want to see by being mindful of the language we want to use. We use content from all parts of the university to teach you how to use tools like the Canvas accessibility checker and Ally, for example.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Neurotype conversation, being mindful on the language we use, though some may be ok with some terms others are not, what works for some does not work for all. We are all different.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DSM is medical terminology by psychiatrists. Neurodiversity is psychology and historically is autism and then ADHD. Neurodivergent is a radical inclusive term that expands the neurodiversity umbrella beyond autism and ADHD.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Disorder vs neurotype </a:t>
            </a:r>
            <a:endParaRPr>
              <a:solidFill>
                <a:schemeClr val="dk1"/>
              </a:solidFill>
            </a:endParaRPr>
          </a:p>
          <a:p>
            <a:pPr indent="0" lvl="0" marL="0" rtl="0" algn="l">
              <a:spcBef>
                <a:spcPts val="0"/>
              </a:spcBef>
              <a:spcAft>
                <a:spcPts val="0"/>
              </a:spcAft>
              <a:buNone/>
            </a:pPr>
            <a:br>
              <a:rPr lang="en">
                <a:solidFill>
                  <a:schemeClr val="dk1"/>
                </a:solidFill>
              </a:rPr>
            </a:br>
            <a:r>
              <a:rPr lang="en">
                <a:solidFill>
                  <a:schemeClr val="dk1"/>
                </a:solidFill>
              </a:rPr>
              <a:t>Neurodiversity affirming practices and language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93388c0dc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793388c0dc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Using the Canvas accessibility checker, our resources at the accessibility.asu.edu site help our faculty and staff determine what to do when an issue is found using our checker tools.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93388c0dc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793388c0dc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What is our motivation to do this? Why are we doing it? Because it’s the right thing to do. It follows the university mission. It’s also required as part of the law since we receive federal funding.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793388c0dc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793388c0dc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Designing from the margins is a method of designing with the most marginalized in mind, by engaging them in the process of designing and redesigning, and putting their feedback front and center</a:t>
            </a:r>
            <a:endParaRPr>
              <a:solidFill>
                <a:schemeClr val="dk1"/>
              </a:solidFill>
            </a:endParaRPr>
          </a:p>
          <a:p>
            <a:pPr indent="0" lvl="0" marL="0" rtl="0" algn="l">
              <a:spcBef>
                <a:spcPts val="0"/>
              </a:spcBef>
              <a:spcAft>
                <a:spcPts val="0"/>
              </a:spcAft>
              <a:buNone/>
            </a:pPr>
            <a:r>
              <a:rPr lang="en">
                <a:solidFill>
                  <a:schemeClr val="dk1"/>
                </a:solidFill>
              </a:rPr>
              <a:t>Trickle Up Social Justice is a similar concept of standing with </a:t>
            </a:r>
            <a:r>
              <a:rPr lang="en">
                <a:solidFill>
                  <a:schemeClr val="dk1"/>
                </a:solidFill>
              </a:rPr>
              <a:t>marginalized</a:t>
            </a:r>
            <a:r>
              <a:rPr lang="en">
                <a:solidFill>
                  <a:schemeClr val="dk1"/>
                </a:solidFill>
              </a:rPr>
              <a:t> people and putting an end to the marginalization</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793388c0dc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793388c0dc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hlink"/>
                </a:solidFill>
                <a:hlinkClick r:id="rId2"/>
              </a:rPr>
              <a:t>https://asuonline-dev.asu.edu/accessible-course-creator/story.html</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Created the personas based on demographics and research about the students and learners from all areas of the university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793388c0dc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793388c0dc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7a7ec56dc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7a7ec56dc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793388c0d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793388c0d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a7ec56dc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7a7ec56dc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Michael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a7ec56dc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7a7ec56dc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7a7ec56dc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7a7ec56dc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Add a claim code at the end of the module if you do not intend to use a requirement to indicate an auto award.</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2"/>
              </a:rPr>
              <a:t>https://community.canvaslms.com/t5/Canvas-Badges/Managing-Canvas-Badges-Credentials-in-a-Canvas-course-as-a/ta-p/528733</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Survey mechanism and feedback prompting additional formative learning.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7a7ec56dc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7a7ec56dc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ask for feedback from the people taking the course to improve it. We have used the feedback to make these changes: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a7ec56dc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7a7ec56dc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793388c0d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793388c0d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project came from the Universal Design and Access Technology (UDAT) working group. From there, the project became an ASU Enterprise wide, grassroots project spanning Academic Enterprise, EdPlus, Educational Outreach and Student Services (EOSS) - specifically Student Accessibility Inclusive Learning Services (SAILS), Enterprise Technology, and Learning Enterprise. We created a community of practice that shared knowledge, skills, and abilities in a respectful, kind, and inclusive way. We exhibited all of the characteristics that align with the ASU mission, vision, and values, as well as the belief that accessibility is everyone’s responsibility. We presented this at InstructureCon, so that we can be the model example for all institutions of higher education.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793388c0d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793388c0d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793388c0d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793388c0d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Type in the chat: in one word, what is accessible course design?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Born from the desire to be accessible, in addition to our requirement. This course was made in response to many asking for training, asking for guidance. We created this course as a tool to help increase knowledge and to grow our army of accessibility experts. Creating accessible courses is a team approach, no one person is responsible for all of the accessibility needs of our University.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WCAG 2.2 </a:t>
            </a:r>
            <a:r>
              <a:rPr lang="en" u="sng">
                <a:solidFill>
                  <a:schemeClr val="hlink"/>
                </a:solidFill>
                <a:hlinkClick r:id="rId2"/>
              </a:rPr>
              <a:t>https://www.w3.org/TR/WCAG22/</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Guidelines at ASU are clearly defined on our accessibility.asu.edu site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793388c0d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793388c0d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module in the course leads you through lessons to teach you how to be all of these things - all steeped in learning objectives: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Remediator Rockstar = able to use remediation tools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Media Manager = able to include captions and transcripts and the reasoning for it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Image Influencer = able to create and add alt-text, and the reasoning for it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Content Creator = able to write accessible content for webpages convert documents to accessible PDFs</a:t>
            </a:r>
            <a:endParaRPr>
              <a:solidFill>
                <a:schemeClr val="dk1"/>
              </a:solidFill>
            </a:endParaRPr>
          </a:p>
          <a:p>
            <a:pPr indent="0" lvl="0" marL="0" rtl="0" algn="l">
              <a:spcBef>
                <a:spcPts val="0"/>
              </a:spcBef>
              <a:spcAft>
                <a:spcPts val="0"/>
              </a:spcAft>
              <a:buNone/>
            </a:pPr>
            <a:r>
              <a:rPr lang="en">
                <a:solidFill>
                  <a:schemeClr val="dk1"/>
                </a:solidFill>
              </a:rPr>
              <a:t>Content Curator = abe to create and curate accessible content, and the reasoning for it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793388c0d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793388c0d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793388c0d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793388c0d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93388c0dc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793388c0dc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SsKr_kYsUYI" TargetMode="External"/><Relationship Id="rId4" Type="http://schemas.openxmlformats.org/officeDocument/2006/relationships/image" Target="../media/image20.jp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community.canvaslms.com/t5/Instructor-Guide/How-do-I-use-the-Accessibility-Checker-in-the-Rich-Content/ta-p/820" TargetMode="External"/><Relationship Id="rId4" Type="http://schemas.openxmlformats.org/officeDocument/2006/relationships/hyperlink" Target="https://community.canvaslms.com/t5/Student-Guide/How-do-I-use-the-Accessibility-Checker-in-the-Rich-Content/ta-p/382" TargetMode="External"/><Relationship Id="rId5"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28.png"/><Relationship Id="rId5" Type="http://schemas.openxmlformats.org/officeDocument/2006/relationships/hyperlink" Target="https://asuonline-dev.asu.edu/accessible-course-creator/story.html" TargetMode="External"/><Relationship Id="rId6" Type="http://schemas.openxmlformats.org/officeDocument/2006/relationships/hyperlink" Target="https://asuonline-dev.asu.edu/accessible-course-creator/story.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plGFQJU8pSY"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0.jpg"/><Relationship Id="rId4" Type="http://schemas.openxmlformats.org/officeDocument/2006/relationships/image" Target="../media/image7.png"/><Relationship Id="rId5" Type="http://schemas.openxmlformats.org/officeDocument/2006/relationships/image" Target="../media/image3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hyperlink" Target="https://asu.badgr.com/public/badges/1IySq2vyRI-nT3i8VPjMZA" TargetMode="External"/><Relationship Id="rId5" Type="http://schemas.openxmlformats.org/officeDocument/2006/relationships/image" Target="../media/image26.png"/></Relationships>
</file>

<file path=ppt/slides/_rels/slide3.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5.jpg"/><Relationship Id="rId13" Type="http://schemas.openxmlformats.org/officeDocument/2006/relationships/image" Target="../media/image33.jpg"/><Relationship Id="rId12"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0.jpg"/><Relationship Id="rId9" Type="http://schemas.openxmlformats.org/officeDocument/2006/relationships/image" Target="../media/image18.png"/><Relationship Id="rId14" Type="http://schemas.openxmlformats.org/officeDocument/2006/relationships/image" Target="../media/image21.jpg"/><Relationship Id="rId5" Type="http://schemas.openxmlformats.org/officeDocument/2006/relationships/image" Target="../media/image7.png"/><Relationship Id="rId6" Type="http://schemas.openxmlformats.org/officeDocument/2006/relationships/image" Target="../media/image11.jpg"/><Relationship Id="rId7" Type="http://schemas.openxmlformats.org/officeDocument/2006/relationships/image" Target="../media/image2.jpg"/><Relationship Id="rId8"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883200" y="1927725"/>
            <a:ext cx="4306200" cy="1396800"/>
          </a:xfrm>
          <a:prstGeom prst="rect">
            <a:avLst/>
          </a:prstGeom>
          <a:noFill/>
          <a:ln>
            <a:noFill/>
          </a:ln>
        </p:spPr>
        <p:txBody>
          <a:bodyPr anchorCtr="0" anchor="ctr" bIns="91425" lIns="91425" spcFirstLastPara="1" rIns="91425" wrap="square" tIns="91425">
            <a:spAutoFit/>
          </a:bodyPr>
          <a:lstStyle/>
          <a:p>
            <a:pPr indent="0" lvl="0" marL="0" rtl="0" algn="l">
              <a:lnSpc>
                <a:spcPct val="75000"/>
              </a:lnSpc>
              <a:spcBef>
                <a:spcPts val="0"/>
              </a:spcBef>
              <a:spcAft>
                <a:spcPts val="0"/>
              </a:spcAft>
              <a:buNone/>
            </a:pPr>
            <a:r>
              <a:rPr b="1" lang="en" sz="3500">
                <a:solidFill>
                  <a:schemeClr val="dk1"/>
                </a:solidFill>
              </a:rPr>
              <a:t>Creating a Pathway for Accessible Course Design</a:t>
            </a:r>
            <a:endParaRPr b="1" sz="3500">
              <a:solidFill>
                <a:schemeClr val="dk1"/>
              </a:solidFill>
            </a:endParaRPr>
          </a:p>
        </p:txBody>
      </p:sp>
      <p:sp>
        <p:nvSpPr>
          <p:cNvPr id="55" name="Google Shape;55;p13"/>
          <p:cNvSpPr txBox="1"/>
          <p:nvPr/>
        </p:nvSpPr>
        <p:spPr>
          <a:xfrm>
            <a:off x="883200" y="3358400"/>
            <a:ext cx="4047000" cy="812700"/>
          </a:xfrm>
          <a:prstGeom prst="rect">
            <a:avLst/>
          </a:prstGeom>
          <a:noFill/>
          <a:ln>
            <a:noFill/>
          </a:ln>
        </p:spPr>
        <p:txBody>
          <a:bodyPr anchorCtr="0" anchor="ctr" bIns="91425" lIns="91425" spcFirstLastPara="1" rIns="91425" wrap="square" tIns="91425">
            <a:spAutoFit/>
          </a:bodyPr>
          <a:lstStyle/>
          <a:p>
            <a:pPr indent="0" lvl="0" marL="0" rtl="0" algn="l">
              <a:lnSpc>
                <a:spcPct val="85000"/>
              </a:lnSpc>
              <a:spcBef>
                <a:spcPts val="0"/>
              </a:spcBef>
              <a:spcAft>
                <a:spcPts val="0"/>
              </a:spcAft>
              <a:buNone/>
            </a:pPr>
            <a:r>
              <a:rPr b="1" lang="en" sz="2400">
                <a:solidFill>
                  <a:schemeClr val="dk2"/>
                </a:solidFill>
              </a:rPr>
              <a:t>A certified experience using Canvas Badges</a:t>
            </a:r>
            <a:endParaRPr b="1" sz="2400">
              <a:solidFill>
                <a:schemeClr val="dk2"/>
              </a:solidFill>
            </a:endParaRPr>
          </a:p>
        </p:txBody>
      </p:sp>
      <p:pic>
        <p:nvPicPr>
          <p:cNvPr descr="ASU_Horiz_RGB_Digital_MaroonGold.png" id="56" name="Google Shape;56;p13"/>
          <p:cNvPicPr preferRelativeResize="0"/>
          <p:nvPr/>
        </p:nvPicPr>
        <p:blipFill rotWithShape="1">
          <a:blip r:embed="rId3">
            <a:alphaModFix/>
          </a:blip>
          <a:srcRect b="14158" l="3993" r="2039" t="13045"/>
          <a:stretch/>
        </p:blipFill>
        <p:spPr>
          <a:xfrm>
            <a:off x="883210" y="927212"/>
            <a:ext cx="3767325" cy="81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1" name="Shape 151"/>
        <p:cNvGrpSpPr/>
        <p:nvPr/>
      </p:nvGrpSpPr>
      <p:grpSpPr>
        <a:xfrm>
          <a:off x="0" y="0"/>
          <a:ext cx="0" cy="0"/>
          <a:chOff x="0" y="0"/>
          <a:chExt cx="0" cy="0"/>
        </a:xfrm>
      </p:grpSpPr>
      <p:sp>
        <p:nvSpPr>
          <p:cNvPr id="152" name="Google Shape;152;p22"/>
          <p:cNvSpPr/>
          <p:nvPr/>
        </p:nvSpPr>
        <p:spPr>
          <a:xfrm>
            <a:off x="0" y="0"/>
            <a:ext cx="5371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ircular badge that says &quot;Accessible content creator&quot; and has an icon of a webpage wireframe." id="153" name="Google Shape;153;p22" title="Badgr digital credential"/>
          <p:cNvPicPr preferRelativeResize="0"/>
          <p:nvPr/>
        </p:nvPicPr>
        <p:blipFill>
          <a:blip r:embed="rId3">
            <a:alphaModFix/>
          </a:blip>
          <a:stretch>
            <a:fillRect/>
          </a:stretch>
        </p:blipFill>
        <p:spPr>
          <a:xfrm>
            <a:off x="5831693" y="1252728"/>
            <a:ext cx="2743200" cy="2743200"/>
          </a:xfrm>
          <a:prstGeom prst="rect">
            <a:avLst/>
          </a:prstGeom>
          <a:noFill/>
          <a:ln>
            <a:noFill/>
          </a:ln>
        </p:spPr>
      </p:pic>
      <p:sp>
        <p:nvSpPr>
          <p:cNvPr id="154" name="Google Shape;154;p22"/>
          <p:cNvSpPr txBox="1"/>
          <p:nvPr/>
        </p:nvSpPr>
        <p:spPr>
          <a:xfrm>
            <a:off x="311700" y="245825"/>
            <a:ext cx="4802400" cy="5511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rgbClr val="FFFFFF"/>
                </a:solidFill>
              </a:rPr>
              <a:t>Content Creator Objectives</a:t>
            </a:r>
            <a:endParaRPr b="1" sz="2800">
              <a:solidFill>
                <a:srgbClr val="FFFFFF"/>
              </a:solidFill>
            </a:endParaRPr>
          </a:p>
        </p:txBody>
      </p:sp>
      <p:sp>
        <p:nvSpPr>
          <p:cNvPr id="155" name="Google Shape;155;p22"/>
          <p:cNvSpPr txBox="1"/>
          <p:nvPr/>
        </p:nvSpPr>
        <p:spPr>
          <a:xfrm>
            <a:off x="235500" y="800875"/>
            <a:ext cx="5021400" cy="40968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accent1"/>
              </a:buClr>
              <a:buSzPts val="1700"/>
              <a:buFont typeface="Arial"/>
              <a:buChar char="•"/>
            </a:pPr>
            <a:r>
              <a:rPr b="1" lang="en" sz="1700">
                <a:solidFill>
                  <a:srgbClr val="FFFFFF"/>
                </a:solidFill>
              </a:rPr>
              <a:t>Observe the needs within a provided student profile.</a:t>
            </a:r>
            <a:endParaRPr b="1" sz="1700">
              <a:solidFill>
                <a:srgbClr val="FFFFFF"/>
              </a:solidFill>
            </a:endParaRPr>
          </a:p>
          <a:p>
            <a:pPr indent="-336550" lvl="0" marL="457200" rtl="0" algn="l">
              <a:lnSpc>
                <a:spcPct val="115000"/>
              </a:lnSpc>
              <a:spcBef>
                <a:spcPts val="1000"/>
              </a:spcBef>
              <a:spcAft>
                <a:spcPts val="0"/>
              </a:spcAft>
              <a:buClr>
                <a:schemeClr val="accent1"/>
              </a:buClr>
              <a:buSzPts val="1700"/>
              <a:buFont typeface="Arial"/>
              <a:buChar char="•"/>
            </a:pPr>
            <a:r>
              <a:rPr b="1" lang="en" sz="1700">
                <a:solidFill>
                  <a:srgbClr val="FFFFFF"/>
                </a:solidFill>
              </a:rPr>
              <a:t>Identify elements of writing accessible content for learning experiences.</a:t>
            </a:r>
            <a:endParaRPr b="1" sz="1700">
              <a:solidFill>
                <a:srgbClr val="FFFFFF"/>
              </a:solidFill>
            </a:endParaRPr>
          </a:p>
          <a:p>
            <a:pPr indent="-336550" lvl="0" marL="457200" rtl="0" algn="l">
              <a:lnSpc>
                <a:spcPct val="115000"/>
              </a:lnSpc>
              <a:spcBef>
                <a:spcPts val="1000"/>
              </a:spcBef>
              <a:spcAft>
                <a:spcPts val="0"/>
              </a:spcAft>
              <a:buClr>
                <a:schemeClr val="accent1"/>
              </a:buClr>
              <a:buSzPts val="1700"/>
              <a:buFont typeface="Arial"/>
              <a:buChar char="•"/>
            </a:pPr>
            <a:r>
              <a:rPr b="1" lang="en" sz="1700">
                <a:solidFill>
                  <a:srgbClr val="FFFFFF"/>
                </a:solidFill>
              </a:rPr>
              <a:t>Apply the elements of accessible content creation to educational materials.</a:t>
            </a:r>
            <a:endParaRPr b="1" sz="1700">
              <a:solidFill>
                <a:srgbClr val="FFFFFF"/>
              </a:solidFill>
            </a:endParaRPr>
          </a:p>
          <a:p>
            <a:pPr indent="-336550" lvl="0" marL="457200" rtl="0" algn="l">
              <a:lnSpc>
                <a:spcPct val="115000"/>
              </a:lnSpc>
              <a:spcBef>
                <a:spcPts val="1000"/>
              </a:spcBef>
              <a:spcAft>
                <a:spcPts val="0"/>
              </a:spcAft>
              <a:buClr>
                <a:schemeClr val="accent1"/>
              </a:buClr>
              <a:buSzPts val="1700"/>
              <a:buFont typeface="Arial"/>
              <a:buChar char="•"/>
            </a:pPr>
            <a:r>
              <a:rPr b="1" lang="en" sz="1700">
                <a:solidFill>
                  <a:srgbClr val="FFFFFF"/>
                </a:solidFill>
              </a:rPr>
              <a:t>Reflect on how writing accessible content impacts student success.</a:t>
            </a:r>
            <a:endParaRPr b="1" sz="1700">
              <a:solidFill>
                <a:srgbClr val="FFFFFF"/>
              </a:solidFill>
            </a:endParaRPr>
          </a:p>
          <a:p>
            <a:pPr indent="-336550" lvl="0" marL="457200" rtl="0" algn="l">
              <a:lnSpc>
                <a:spcPct val="115000"/>
              </a:lnSpc>
              <a:spcBef>
                <a:spcPts val="1000"/>
              </a:spcBef>
              <a:spcAft>
                <a:spcPts val="0"/>
              </a:spcAft>
              <a:buClr>
                <a:schemeClr val="accent1"/>
              </a:buClr>
              <a:buSzPts val="1700"/>
              <a:buFont typeface="Arial"/>
              <a:buChar char="•"/>
            </a:pPr>
            <a:r>
              <a:rPr b="1" lang="en" sz="1700">
                <a:solidFill>
                  <a:srgbClr val="FFFFFF"/>
                </a:solidFill>
              </a:rPr>
              <a:t>Identify elements of meaningful link text.</a:t>
            </a:r>
            <a:endParaRPr b="1" sz="1700">
              <a:solidFill>
                <a:srgbClr val="FFFFFF"/>
              </a:solidFill>
            </a:endParaRPr>
          </a:p>
          <a:p>
            <a:pPr indent="-336550" lvl="0" marL="457200" rtl="0" algn="l">
              <a:lnSpc>
                <a:spcPct val="115000"/>
              </a:lnSpc>
              <a:spcBef>
                <a:spcPts val="1000"/>
              </a:spcBef>
              <a:spcAft>
                <a:spcPts val="1000"/>
              </a:spcAft>
              <a:buClr>
                <a:schemeClr val="accent1"/>
              </a:buClr>
              <a:buSzPts val="1700"/>
              <a:buFont typeface="Arial"/>
              <a:buChar char="•"/>
            </a:pPr>
            <a:r>
              <a:rPr b="1" lang="en" sz="1700">
                <a:solidFill>
                  <a:srgbClr val="FFFFFF"/>
                </a:solidFill>
              </a:rPr>
              <a:t>Identify how to properly convert a document into a PDF.</a:t>
            </a:r>
            <a:endParaRPr b="1" sz="17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9" name="Shape 159"/>
        <p:cNvGrpSpPr/>
        <p:nvPr/>
      </p:nvGrpSpPr>
      <p:grpSpPr>
        <a:xfrm>
          <a:off x="0" y="0"/>
          <a:ext cx="0" cy="0"/>
          <a:chOff x="0" y="0"/>
          <a:chExt cx="0" cy="0"/>
        </a:xfrm>
      </p:grpSpPr>
      <p:sp>
        <p:nvSpPr>
          <p:cNvPr id="160" name="Google Shape;160;p23"/>
          <p:cNvSpPr/>
          <p:nvPr/>
        </p:nvSpPr>
        <p:spPr>
          <a:xfrm>
            <a:off x="0" y="0"/>
            <a:ext cx="5371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ircular badge that says &quot;Accessible content curator&quot; and has an icon of two pieces of paper." id="161" name="Google Shape;161;p23" title="Badgr digital credential"/>
          <p:cNvPicPr preferRelativeResize="0"/>
          <p:nvPr/>
        </p:nvPicPr>
        <p:blipFill>
          <a:blip r:embed="rId3">
            <a:alphaModFix/>
          </a:blip>
          <a:stretch>
            <a:fillRect/>
          </a:stretch>
        </p:blipFill>
        <p:spPr>
          <a:xfrm>
            <a:off x="5831704" y="1252728"/>
            <a:ext cx="2743200" cy="2743200"/>
          </a:xfrm>
          <a:prstGeom prst="rect">
            <a:avLst/>
          </a:prstGeom>
          <a:noFill/>
          <a:ln>
            <a:noFill/>
          </a:ln>
        </p:spPr>
      </p:pic>
      <p:sp>
        <p:nvSpPr>
          <p:cNvPr id="162" name="Google Shape;162;p23"/>
          <p:cNvSpPr txBox="1"/>
          <p:nvPr/>
        </p:nvSpPr>
        <p:spPr>
          <a:xfrm>
            <a:off x="311700" y="219450"/>
            <a:ext cx="4915800" cy="5511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rgbClr val="FFFFFF"/>
                </a:solidFill>
              </a:rPr>
              <a:t>Content Curator Objectives</a:t>
            </a:r>
            <a:endParaRPr b="1" sz="2800">
              <a:solidFill>
                <a:srgbClr val="FFFFFF"/>
              </a:solidFill>
            </a:endParaRPr>
          </a:p>
        </p:txBody>
      </p:sp>
      <p:sp>
        <p:nvSpPr>
          <p:cNvPr id="163" name="Google Shape;163;p23"/>
          <p:cNvSpPr txBox="1"/>
          <p:nvPr/>
        </p:nvSpPr>
        <p:spPr>
          <a:xfrm>
            <a:off x="235500" y="768096"/>
            <a:ext cx="4849200" cy="4161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1"/>
              </a:buClr>
              <a:buSzPts val="1800"/>
              <a:buFont typeface="Arial"/>
              <a:buChar char="•"/>
            </a:pPr>
            <a:r>
              <a:rPr b="1" lang="en" sz="1800">
                <a:solidFill>
                  <a:srgbClr val="FFFFFF"/>
                </a:solidFill>
              </a:rPr>
              <a:t>Review the requirements for video and audio content.</a:t>
            </a:r>
            <a:endParaRPr b="1" sz="1800">
              <a:solidFill>
                <a:srgbClr val="FFFFFF"/>
              </a:solidFill>
            </a:endParaRPr>
          </a:p>
          <a:p>
            <a:pPr indent="-342900" lvl="0" marL="457200" rtl="0" algn="l">
              <a:lnSpc>
                <a:spcPct val="115000"/>
              </a:lnSpc>
              <a:spcBef>
                <a:spcPts val="1000"/>
              </a:spcBef>
              <a:spcAft>
                <a:spcPts val="0"/>
              </a:spcAft>
              <a:buClr>
                <a:schemeClr val="accent1"/>
              </a:buClr>
              <a:buSzPts val="1800"/>
              <a:buFont typeface="Arial"/>
              <a:buChar char="•"/>
            </a:pPr>
            <a:r>
              <a:rPr b="1" lang="en" sz="1800">
                <a:solidFill>
                  <a:srgbClr val="FFFFFF"/>
                </a:solidFill>
              </a:rPr>
              <a:t>Review the impact of proper formatting on all learners.</a:t>
            </a:r>
            <a:endParaRPr b="1" sz="1800">
              <a:solidFill>
                <a:srgbClr val="FFFFFF"/>
              </a:solidFill>
            </a:endParaRPr>
          </a:p>
          <a:p>
            <a:pPr indent="-342900" lvl="0" marL="457200" rtl="0" algn="l">
              <a:lnSpc>
                <a:spcPct val="115000"/>
              </a:lnSpc>
              <a:spcBef>
                <a:spcPts val="1000"/>
              </a:spcBef>
              <a:spcAft>
                <a:spcPts val="0"/>
              </a:spcAft>
              <a:buClr>
                <a:schemeClr val="accent1"/>
              </a:buClr>
              <a:buSzPts val="1800"/>
              <a:buFont typeface="Arial"/>
              <a:buChar char="•"/>
            </a:pPr>
            <a:r>
              <a:rPr b="1" lang="en" sz="1800">
                <a:solidFill>
                  <a:srgbClr val="FFFFFF"/>
                </a:solidFill>
              </a:rPr>
              <a:t>Describe the importance of ensuring that external resources are accessible.</a:t>
            </a:r>
            <a:endParaRPr b="1" sz="1800">
              <a:solidFill>
                <a:srgbClr val="FFFFFF"/>
              </a:solidFill>
            </a:endParaRPr>
          </a:p>
          <a:p>
            <a:pPr indent="-342900" lvl="0" marL="457200" rtl="0" algn="l">
              <a:lnSpc>
                <a:spcPct val="115000"/>
              </a:lnSpc>
              <a:spcBef>
                <a:spcPts val="1000"/>
              </a:spcBef>
              <a:spcAft>
                <a:spcPts val="0"/>
              </a:spcAft>
              <a:buClr>
                <a:schemeClr val="accent1"/>
              </a:buClr>
              <a:buSzPts val="1800"/>
              <a:buFont typeface="Arial"/>
              <a:buChar char="•"/>
            </a:pPr>
            <a:r>
              <a:rPr b="1" lang="en" sz="1800">
                <a:solidFill>
                  <a:srgbClr val="FFFFFF"/>
                </a:solidFill>
              </a:rPr>
              <a:t>Use descriptive links to associate external resources.</a:t>
            </a:r>
            <a:endParaRPr b="1" sz="1800">
              <a:solidFill>
                <a:srgbClr val="FFFFFF"/>
              </a:solidFill>
            </a:endParaRPr>
          </a:p>
          <a:p>
            <a:pPr indent="-342900" lvl="0" marL="457200" rtl="0" algn="l">
              <a:lnSpc>
                <a:spcPct val="115000"/>
              </a:lnSpc>
              <a:spcBef>
                <a:spcPts val="1000"/>
              </a:spcBef>
              <a:spcAft>
                <a:spcPts val="1000"/>
              </a:spcAft>
              <a:buClr>
                <a:schemeClr val="accent1"/>
              </a:buClr>
              <a:buSzPts val="1800"/>
              <a:buFont typeface="Arial"/>
              <a:buChar char="•"/>
            </a:pPr>
            <a:r>
              <a:rPr b="1" lang="en" sz="1800">
                <a:solidFill>
                  <a:srgbClr val="FFFFFF"/>
                </a:solidFill>
              </a:rPr>
              <a:t>Articulate the benefit of using the ASU Library Resource Organizer to curate content for your course.</a:t>
            </a:r>
            <a:endParaRPr b="1" sz="18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4"/>
          <p:cNvPicPr preferRelativeResize="0"/>
          <p:nvPr/>
        </p:nvPicPr>
        <p:blipFill rotWithShape="1">
          <a:blip r:embed="rId3">
            <a:alphaModFix/>
          </a:blip>
          <a:srcRect b="0" l="19" r="19" t="0"/>
          <a:stretch/>
        </p:blipFill>
        <p:spPr>
          <a:xfrm>
            <a:off x="0" y="-2225"/>
            <a:ext cx="9144003" cy="5150128"/>
          </a:xfrm>
          <a:prstGeom prst="rect">
            <a:avLst/>
          </a:prstGeom>
          <a:noFill/>
          <a:ln>
            <a:noFill/>
          </a:ln>
        </p:spPr>
      </p:pic>
      <p:sp>
        <p:nvSpPr>
          <p:cNvPr id="169" name="Google Shape;169;p24"/>
          <p:cNvSpPr txBox="1"/>
          <p:nvPr/>
        </p:nvSpPr>
        <p:spPr>
          <a:xfrm>
            <a:off x="1241375" y="719225"/>
            <a:ext cx="6661800" cy="3278700"/>
          </a:xfrm>
          <a:prstGeom prst="rect">
            <a:avLst/>
          </a:prstGeom>
          <a:noFill/>
          <a:ln>
            <a:noFill/>
          </a:ln>
        </p:spPr>
        <p:txBody>
          <a:bodyPr anchorCtr="0" anchor="ctr" bIns="91425" lIns="457200" spcFirstLastPara="1" rIns="457200" wrap="square" tIns="91425">
            <a:spAutoFit/>
          </a:bodyPr>
          <a:lstStyle/>
          <a:p>
            <a:pPr indent="0" lvl="0" marL="0" rtl="0" algn="ctr">
              <a:lnSpc>
                <a:spcPct val="100000"/>
              </a:lnSpc>
              <a:spcBef>
                <a:spcPts val="0"/>
              </a:spcBef>
              <a:spcAft>
                <a:spcPts val="0"/>
              </a:spcAft>
              <a:buNone/>
            </a:pPr>
            <a:r>
              <a:rPr b="1" lang="en" sz="6700">
                <a:solidFill>
                  <a:schemeClr val="lt1"/>
                </a:solidFill>
                <a:latin typeface="Arial Black"/>
                <a:ea typeface="Arial Black"/>
                <a:cs typeface="Arial Black"/>
                <a:sym typeface="Arial Black"/>
              </a:rPr>
              <a:t>Creating </a:t>
            </a:r>
            <a:br>
              <a:rPr b="1" lang="en" sz="6700">
                <a:solidFill>
                  <a:schemeClr val="lt1"/>
                </a:solidFill>
                <a:latin typeface="Arial Black"/>
                <a:ea typeface="Arial Black"/>
                <a:cs typeface="Arial Black"/>
                <a:sym typeface="Arial Black"/>
              </a:rPr>
            </a:br>
            <a:r>
              <a:rPr b="1" lang="en" sz="6700">
                <a:solidFill>
                  <a:schemeClr val="lt1"/>
                </a:solidFill>
                <a:latin typeface="Arial Black"/>
                <a:ea typeface="Arial Black"/>
                <a:cs typeface="Arial Black"/>
                <a:sym typeface="Arial Black"/>
              </a:rPr>
              <a:t>Accessible Courses</a:t>
            </a:r>
            <a:endParaRPr b="1" sz="6700">
              <a:solidFill>
                <a:schemeClr val="lt1"/>
              </a:solidFill>
              <a:latin typeface="Arial Black"/>
              <a:ea typeface="Arial Black"/>
              <a:cs typeface="Arial Black"/>
              <a:sym typeface="Arial Black"/>
            </a:endParaRPr>
          </a:p>
        </p:txBody>
      </p:sp>
      <p:sp>
        <p:nvSpPr>
          <p:cNvPr id="170" name="Google Shape;170;p24"/>
          <p:cNvSpPr/>
          <p:nvPr/>
        </p:nvSpPr>
        <p:spPr>
          <a:xfrm>
            <a:off x="679775" y="3997925"/>
            <a:ext cx="7789500" cy="38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txBox="1"/>
          <p:nvPr/>
        </p:nvSpPr>
        <p:spPr>
          <a:xfrm>
            <a:off x="625050" y="3927850"/>
            <a:ext cx="7894500" cy="498600"/>
          </a:xfrm>
          <a:prstGeom prst="rect">
            <a:avLst/>
          </a:prstGeom>
          <a:noFill/>
          <a:ln>
            <a:noFill/>
          </a:ln>
        </p:spPr>
        <p:txBody>
          <a:bodyPr anchorCtr="0" anchor="ctr" bIns="91425" lIns="91425" spcFirstLastPara="1" rIns="91425" wrap="square" tIns="91425">
            <a:spAutoFit/>
          </a:bodyPr>
          <a:lstStyle/>
          <a:p>
            <a:pPr indent="0" lvl="0" marL="0" rtl="0" algn="ctr">
              <a:lnSpc>
                <a:spcPct val="85000"/>
              </a:lnSpc>
              <a:spcBef>
                <a:spcPts val="0"/>
              </a:spcBef>
              <a:spcAft>
                <a:spcPts val="0"/>
              </a:spcAft>
              <a:buNone/>
            </a:pPr>
            <a:r>
              <a:rPr b="1" lang="en" sz="2400">
                <a:solidFill>
                  <a:schemeClr val="dk1"/>
                </a:solidFill>
                <a:latin typeface="Arial Black"/>
                <a:ea typeface="Arial Black"/>
                <a:cs typeface="Arial Black"/>
                <a:sym typeface="Arial Black"/>
              </a:rPr>
              <a:t>The Canvas Accessibility Checker</a:t>
            </a:r>
            <a:r>
              <a:rPr b="1" lang="en" sz="2400">
                <a:solidFill>
                  <a:schemeClr val="dk1"/>
                </a:solidFill>
                <a:latin typeface="Arial Black"/>
                <a:ea typeface="Arial Black"/>
                <a:cs typeface="Arial Black"/>
                <a:sym typeface="Arial Black"/>
              </a:rPr>
              <a:t> a</a:t>
            </a:r>
            <a:r>
              <a:rPr b="1" lang="en" sz="2400">
                <a:solidFill>
                  <a:schemeClr val="dk1"/>
                </a:solidFill>
                <a:latin typeface="Arial Black"/>
                <a:ea typeface="Arial Black"/>
                <a:cs typeface="Arial Black"/>
                <a:sym typeface="Arial Black"/>
              </a:rPr>
              <a:t>nd more…</a:t>
            </a:r>
            <a:endParaRPr b="1" sz="2400">
              <a:solidFill>
                <a:schemeClr val="dk1"/>
              </a:solidFill>
              <a:latin typeface="Arial Black"/>
              <a:ea typeface="Arial Black"/>
              <a:cs typeface="Arial Black"/>
              <a:sym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p:nvPr/>
        </p:nvSpPr>
        <p:spPr>
          <a:xfrm>
            <a:off x="6611100" y="-2275"/>
            <a:ext cx="2532900" cy="5143500"/>
          </a:xfrm>
          <a:prstGeom prst="rect">
            <a:avLst/>
          </a:prstGeom>
          <a:solidFill>
            <a:srgbClr val="FFC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urpose: Learn about the tools to make course content accessible to all users and comply with Student Accessibility (SAILS) recommendations.&#10;&#10;&#10;Ally -- Ally works supplementary with Canvas to gauge additional accessibility conditions of course content. Additionally, it provides guidance and tips for lasting improvements to a content to comply with accessibility standards.&#10;&#10;&#10;Canvas's Accessibility Checker -- The Canvas Rich Content Editor includes an accessibility tool that checks common accessibility errors within the editor.&#10;Topics in this session will include:&#10;- Using Canvas's Accessibility checker,&#10;- A walkthrough of the Ally program,&#10;- How to understand and adjust content to accessibility recommendation standards,&#10;- Offering alternative file formats for users to download, and&#10;- Best practice and benefits of accessibility standardizing.&#10;&#10;Target Audience: ASU Educators and Designers with experience and access to an ASU Canvas course and previous experience using Canvas is recommended to quickly navigate multiple features being covered. No prior knowledge or experience in accessibility or using the Ally tool is necessary, but having document files or course content in a Canvas course is recommended to participate during the workshop. &#10;&#10;&#10;Images from Unsplash&#10;Slides from ASU UTO" id="177" name="Google Shape;177;p25" title="Canvas Accessibility and Ally">
            <a:hlinkClick r:id="rId3"/>
          </p:cNvPr>
          <p:cNvPicPr preferRelativeResize="0"/>
          <p:nvPr/>
        </p:nvPicPr>
        <p:blipFill>
          <a:blip r:embed="rId4">
            <a:alphaModFix/>
          </a:blip>
          <a:stretch>
            <a:fillRect/>
          </a:stretch>
        </p:blipFill>
        <p:spPr>
          <a:xfrm>
            <a:off x="4572000" y="1336875"/>
            <a:ext cx="4390675" cy="2469750"/>
          </a:xfrm>
          <a:prstGeom prst="rect">
            <a:avLst/>
          </a:prstGeom>
          <a:noFill/>
          <a:ln>
            <a:noFill/>
          </a:ln>
          <a:effectLst>
            <a:outerShdw blurRad="57150" rotWithShape="0" algn="bl" dir="5400000" dist="19050">
              <a:srgbClr val="000000">
                <a:alpha val="50000"/>
              </a:srgbClr>
            </a:outerShdw>
          </a:effectLst>
        </p:spPr>
      </p:pic>
      <p:sp>
        <p:nvSpPr>
          <p:cNvPr id="178" name="Google Shape;178;p25"/>
          <p:cNvSpPr txBox="1"/>
          <p:nvPr/>
        </p:nvSpPr>
        <p:spPr>
          <a:xfrm>
            <a:off x="311700" y="1347350"/>
            <a:ext cx="3801000" cy="5511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chemeClr val="dk1"/>
                </a:solidFill>
              </a:rPr>
              <a:t>Orientation via Video</a:t>
            </a:r>
            <a:endParaRPr b="1" sz="2800">
              <a:solidFill>
                <a:schemeClr val="dk1"/>
              </a:solidFill>
            </a:endParaRPr>
          </a:p>
        </p:txBody>
      </p:sp>
      <p:sp>
        <p:nvSpPr>
          <p:cNvPr id="179" name="Google Shape;179;p25"/>
          <p:cNvSpPr txBox="1"/>
          <p:nvPr/>
        </p:nvSpPr>
        <p:spPr>
          <a:xfrm>
            <a:off x="311700" y="1978600"/>
            <a:ext cx="3707100" cy="237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800">
                <a:solidFill>
                  <a:schemeClr val="dk1"/>
                </a:solidFill>
              </a:rPr>
              <a:t>This video was created via the Learning Experience team at the Enterprise Technology Office with ASU; it shows how to use the Canvas Accessibility checker and the Ally checker installed in Canvas.</a:t>
            </a:r>
            <a:endParaRPr b="1" sz="1800">
              <a:solidFill>
                <a:schemeClr val="dk1"/>
              </a:solidFill>
            </a:endParaRPr>
          </a:p>
        </p:txBody>
      </p:sp>
      <p:pic>
        <p:nvPicPr>
          <p:cNvPr descr="QR code goes to the video link on Canvas Accessibility." id="180" name="Google Shape;180;p25" title="QR code"/>
          <p:cNvPicPr preferRelativeResize="0"/>
          <p:nvPr/>
        </p:nvPicPr>
        <p:blipFill>
          <a:blip r:embed="rId5">
            <a:alphaModFix/>
          </a:blip>
          <a:stretch>
            <a:fillRect/>
          </a:stretch>
        </p:blipFill>
        <p:spPr>
          <a:xfrm>
            <a:off x="7976400" y="3985050"/>
            <a:ext cx="986275" cy="98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p:nvPr/>
        </p:nvSpPr>
        <p:spPr>
          <a:xfrm>
            <a:off x="6611100" y="-2275"/>
            <a:ext cx="2532900" cy="5143500"/>
          </a:xfrm>
          <a:prstGeom prst="rect">
            <a:avLst/>
          </a:prstGeom>
          <a:solidFill>
            <a:srgbClr val="FFC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txBox="1"/>
          <p:nvPr/>
        </p:nvSpPr>
        <p:spPr>
          <a:xfrm>
            <a:off x="311700" y="1471050"/>
            <a:ext cx="3588900" cy="9174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chemeClr val="dk1"/>
                </a:solidFill>
              </a:rPr>
              <a:t>Accessibility Checker in Canvas</a:t>
            </a:r>
            <a:endParaRPr b="1" sz="2800">
              <a:solidFill>
                <a:schemeClr val="dk1"/>
              </a:solidFill>
            </a:endParaRPr>
          </a:p>
        </p:txBody>
      </p:sp>
      <p:sp>
        <p:nvSpPr>
          <p:cNvPr id="187" name="Google Shape;187;p26"/>
          <p:cNvSpPr txBox="1"/>
          <p:nvPr/>
        </p:nvSpPr>
        <p:spPr>
          <a:xfrm>
            <a:off x="235500" y="2477675"/>
            <a:ext cx="2662800" cy="8985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accent4"/>
              </a:buClr>
              <a:buSzPts val="1800"/>
              <a:buFont typeface="Arial"/>
              <a:buChar char="•"/>
            </a:pPr>
            <a:r>
              <a:rPr b="1" lang="en" sz="1800" u="sng">
                <a:solidFill>
                  <a:schemeClr val="accent6"/>
                </a:solidFill>
                <a:hlinkClick r:id="rId3">
                  <a:extLst>
                    <a:ext uri="{A12FA001-AC4F-418D-AE19-62706E023703}">
                      <ahyp:hlinkClr val="tx"/>
                    </a:ext>
                  </a:extLst>
                </a:hlinkClick>
              </a:rPr>
              <a:t>Instructor Guide</a:t>
            </a:r>
            <a:endParaRPr b="1" sz="1800">
              <a:solidFill>
                <a:schemeClr val="accent6"/>
              </a:solidFill>
            </a:endParaRPr>
          </a:p>
          <a:p>
            <a:pPr indent="-342900" lvl="0" marL="457200" rtl="0" algn="l">
              <a:lnSpc>
                <a:spcPct val="115000"/>
              </a:lnSpc>
              <a:spcBef>
                <a:spcPts val="0"/>
              </a:spcBef>
              <a:spcAft>
                <a:spcPts val="0"/>
              </a:spcAft>
              <a:buClr>
                <a:schemeClr val="accent4"/>
              </a:buClr>
              <a:buSzPts val="1800"/>
              <a:buFont typeface="Arial"/>
              <a:buChar char="•"/>
            </a:pPr>
            <a:r>
              <a:rPr b="1" lang="en" sz="1800" u="sng">
                <a:solidFill>
                  <a:schemeClr val="accent6"/>
                </a:solidFill>
                <a:hlinkClick r:id="rId4">
                  <a:extLst>
                    <a:ext uri="{A12FA001-AC4F-418D-AE19-62706E023703}">
                      <ahyp:hlinkClr val="tx"/>
                    </a:ext>
                  </a:extLst>
                </a:hlinkClick>
              </a:rPr>
              <a:t>Student Guide</a:t>
            </a:r>
            <a:endParaRPr b="1" sz="1800">
              <a:solidFill>
                <a:schemeClr val="accent6"/>
              </a:solidFill>
            </a:endParaRPr>
          </a:p>
        </p:txBody>
      </p:sp>
      <p:pic>
        <p:nvPicPr>
          <p:cNvPr descr="Canvas quiz question in rich text editor that shows where to check accessibility. These are numbered 1 and 2." id="188" name="Google Shape;188;p26" title="screenshot of Canvas quiz question"/>
          <p:cNvPicPr preferRelativeResize="0"/>
          <p:nvPr/>
        </p:nvPicPr>
        <p:blipFill>
          <a:blip r:embed="rId5">
            <a:alphaModFix/>
          </a:blip>
          <a:stretch>
            <a:fillRect/>
          </a:stretch>
        </p:blipFill>
        <p:spPr>
          <a:xfrm>
            <a:off x="4129025" y="1070475"/>
            <a:ext cx="4575000" cy="28292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7"/>
          <p:cNvPicPr preferRelativeResize="0"/>
          <p:nvPr/>
        </p:nvPicPr>
        <p:blipFill rotWithShape="1">
          <a:blip r:embed="rId3">
            <a:alphaModFix/>
          </a:blip>
          <a:srcRect b="0" l="19" r="19" t="0"/>
          <a:stretch/>
        </p:blipFill>
        <p:spPr>
          <a:xfrm>
            <a:off x="0" y="-2225"/>
            <a:ext cx="9144003" cy="5150128"/>
          </a:xfrm>
          <a:prstGeom prst="rect">
            <a:avLst/>
          </a:prstGeom>
          <a:noFill/>
          <a:ln>
            <a:noFill/>
          </a:ln>
        </p:spPr>
      </p:pic>
      <p:sp>
        <p:nvSpPr>
          <p:cNvPr id="194" name="Google Shape;194;p27"/>
          <p:cNvSpPr txBox="1"/>
          <p:nvPr/>
        </p:nvSpPr>
        <p:spPr>
          <a:xfrm>
            <a:off x="553025" y="987475"/>
            <a:ext cx="8038500" cy="2247300"/>
          </a:xfrm>
          <a:prstGeom prst="rect">
            <a:avLst/>
          </a:prstGeom>
          <a:noFill/>
          <a:ln>
            <a:noFill/>
          </a:ln>
        </p:spPr>
        <p:txBody>
          <a:bodyPr anchorCtr="0" anchor="ctr" bIns="91425" lIns="457200" spcFirstLastPara="1" rIns="457200" wrap="square" tIns="91425">
            <a:spAutoFit/>
          </a:bodyPr>
          <a:lstStyle/>
          <a:p>
            <a:pPr indent="0" lvl="0" marL="0" rtl="0" algn="ctr">
              <a:lnSpc>
                <a:spcPct val="100000"/>
              </a:lnSpc>
              <a:spcBef>
                <a:spcPts val="0"/>
              </a:spcBef>
              <a:spcAft>
                <a:spcPts val="0"/>
              </a:spcAft>
              <a:buNone/>
            </a:pPr>
            <a:r>
              <a:rPr b="1" lang="en" sz="6700">
                <a:solidFill>
                  <a:schemeClr val="lt1"/>
                </a:solidFill>
                <a:latin typeface="Arial Black"/>
                <a:ea typeface="Arial Black"/>
                <a:cs typeface="Arial Black"/>
                <a:sym typeface="Arial Black"/>
              </a:rPr>
              <a:t>Motivation to do the thing…</a:t>
            </a:r>
            <a:endParaRPr b="1" sz="6700">
              <a:solidFill>
                <a:schemeClr val="lt1"/>
              </a:solidFill>
              <a:latin typeface="Arial Black"/>
              <a:ea typeface="Arial Black"/>
              <a:cs typeface="Arial Black"/>
              <a:sym typeface="Arial Black"/>
            </a:endParaRPr>
          </a:p>
        </p:txBody>
      </p:sp>
      <p:sp>
        <p:nvSpPr>
          <p:cNvPr id="195" name="Google Shape;195;p27"/>
          <p:cNvSpPr/>
          <p:nvPr/>
        </p:nvSpPr>
        <p:spPr>
          <a:xfrm>
            <a:off x="2081825" y="3341038"/>
            <a:ext cx="4984800" cy="36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p:nvPr/>
        </p:nvSpPr>
        <p:spPr>
          <a:xfrm>
            <a:off x="2658125" y="3653213"/>
            <a:ext cx="3832500" cy="456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txBox="1"/>
          <p:nvPr/>
        </p:nvSpPr>
        <p:spPr>
          <a:xfrm>
            <a:off x="1921725" y="3234788"/>
            <a:ext cx="5301000" cy="9234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None/>
            </a:pPr>
            <a:r>
              <a:rPr b="1" lang="en" sz="2400">
                <a:solidFill>
                  <a:schemeClr val="dk1"/>
                </a:solidFill>
                <a:latin typeface="Arial Black"/>
                <a:ea typeface="Arial Black"/>
                <a:cs typeface="Arial Black"/>
                <a:sym typeface="Arial Black"/>
              </a:rPr>
              <a:t>How to engage and empower </a:t>
            </a:r>
            <a:br>
              <a:rPr b="1" lang="en" sz="2400">
                <a:solidFill>
                  <a:schemeClr val="dk1"/>
                </a:solidFill>
                <a:latin typeface="Arial Black"/>
                <a:ea typeface="Arial Black"/>
                <a:cs typeface="Arial Black"/>
                <a:sym typeface="Arial Black"/>
              </a:rPr>
            </a:br>
            <a:r>
              <a:rPr b="1" lang="en" sz="2400">
                <a:solidFill>
                  <a:schemeClr val="dk1"/>
                </a:solidFill>
                <a:latin typeface="Arial Black"/>
                <a:ea typeface="Arial Black"/>
                <a:cs typeface="Arial Black"/>
                <a:sym typeface="Arial Black"/>
              </a:rPr>
              <a:t>your faculty and staff.</a:t>
            </a:r>
            <a:endParaRPr b="1" sz="2400">
              <a:solidFill>
                <a:schemeClr val="dk1"/>
              </a:solidFill>
              <a:latin typeface="Arial Black"/>
              <a:ea typeface="Arial Black"/>
              <a:cs typeface="Arial Black"/>
              <a:sym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8"/>
          <p:cNvPicPr preferRelativeResize="0"/>
          <p:nvPr/>
        </p:nvPicPr>
        <p:blipFill rotWithShape="1">
          <a:blip r:embed="rId3">
            <a:alphaModFix/>
          </a:blip>
          <a:srcRect b="16805" l="0" r="0" t="42155"/>
          <a:stretch/>
        </p:blipFill>
        <p:spPr>
          <a:xfrm>
            <a:off x="0" y="-1"/>
            <a:ext cx="9144003" cy="2407626"/>
          </a:xfrm>
          <a:prstGeom prst="rect">
            <a:avLst/>
          </a:prstGeom>
          <a:noFill/>
          <a:ln>
            <a:noFill/>
          </a:ln>
        </p:spPr>
      </p:pic>
      <p:sp>
        <p:nvSpPr>
          <p:cNvPr id="203" name="Google Shape;203;p28"/>
          <p:cNvSpPr txBox="1"/>
          <p:nvPr/>
        </p:nvSpPr>
        <p:spPr>
          <a:xfrm>
            <a:off x="1343725" y="1172950"/>
            <a:ext cx="6493500" cy="3655200"/>
          </a:xfrm>
          <a:prstGeom prst="rect">
            <a:avLst/>
          </a:prstGeom>
          <a:solidFill>
            <a:srgbClr val="FFFFFF"/>
          </a:solidFill>
          <a:ln>
            <a:noFill/>
          </a:ln>
        </p:spPr>
        <p:txBody>
          <a:bodyPr anchorCtr="0" anchor="t" bIns="228600" lIns="182875" spcFirstLastPara="1" rIns="228600" wrap="square" tIns="228600">
            <a:noAutofit/>
          </a:bodyPr>
          <a:lstStyle/>
          <a:p>
            <a:pPr indent="0" lvl="0" marL="0" rtl="0" algn="l">
              <a:lnSpc>
                <a:spcPct val="90000"/>
              </a:lnSpc>
              <a:spcBef>
                <a:spcPts val="0"/>
              </a:spcBef>
              <a:spcAft>
                <a:spcPts val="0"/>
              </a:spcAft>
              <a:buNone/>
            </a:pPr>
            <a:r>
              <a:t/>
            </a:r>
            <a:endParaRPr b="1" sz="2400">
              <a:solidFill>
                <a:srgbClr val="191919"/>
              </a:solidFill>
              <a:highlight>
                <a:srgbClr val="FFC627"/>
              </a:highlight>
            </a:endParaRPr>
          </a:p>
        </p:txBody>
      </p:sp>
      <p:sp>
        <p:nvSpPr>
          <p:cNvPr id="204" name="Google Shape;204;p28"/>
          <p:cNvSpPr txBox="1"/>
          <p:nvPr/>
        </p:nvSpPr>
        <p:spPr>
          <a:xfrm>
            <a:off x="1500175" y="1398350"/>
            <a:ext cx="6247200" cy="12837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chemeClr val="dk1"/>
                </a:solidFill>
                <a:highlight>
                  <a:schemeClr val="accent1"/>
                </a:highlight>
              </a:rPr>
              <a:t>The desire to promote full access to</a:t>
            </a:r>
            <a:r>
              <a:rPr b="1" lang="en" sz="2800">
                <a:solidFill>
                  <a:schemeClr val="dk1"/>
                </a:solidFill>
                <a:highlight>
                  <a:schemeClr val="accent1"/>
                </a:highlight>
              </a:rPr>
              <a:t> </a:t>
            </a:r>
            <a:r>
              <a:rPr b="1" lang="en" sz="2800">
                <a:solidFill>
                  <a:schemeClr val="dk1"/>
                </a:solidFill>
                <a:highlight>
                  <a:schemeClr val="accent1"/>
                </a:highlight>
              </a:rPr>
              <a:t>online spaces for the diverse learners who are our ASU students.</a:t>
            </a:r>
            <a:endParaRPr b="1" sz="2800">
              <a:solidFill>
                <a:schemeClr val="dk1"/>
              </a:solidFill>
              <a:highlight>
                <a:schemeClr val="accent1"/>
              </a:highlight>
            </a:endParaRPr>
          </a:p>
        </p:txBody>
      </p:sp>
      <p:sp>
        <p:nvSpPr>
          <p:cNvPr id="205" name="Google Shape;205;p28"/>
          <p:cNvSpPr txBox="1"/>
          <p:nvPr/>
        </p:nvSpPr>
        <p:spPr>
          <a:xfrm>
            <a:off x="1573250" y="2772725"/>
            <a:ext cx="5997600" cy="170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solidFill>
                  <a:schemeClr val="dk1"/>
                </a:solidFill>
              </a:rPr>
              <a:t>We challenged ourselves to identify who has been left out of our design</a:t>
            </a:r>
            <a:endParaRPr b="1" sz="2000">
              <a:solidFill>
                <a:schemeClr val="dk1"/>
              </a:solidFill>
            </a:endParaRPr>
          </a:p>
          <a:p>
            <a:pPr indent="-355600" lvl="0" marL="457200" rtl="0" algn="l">
              <a:lnSpc>
                <a:spcPct val="115000"/>
              </a:lnSpc>
              <a:spcBef>
                <a:spcPts val="1200"/>
              </a:spcBef>
              <a:spcAft>
                <a:spcPts val="0"/>
              </a:spcAft>
              <a:buClr>
                <a:schemeClr val="accent2"/>
              </a:buClr>
              <a:buSzPts val="2000"/>
              <a:buFont typeface="Arial"/>
              <a:buChar char="•"/>
            </a:pPr>
            <a:r>
              <a:rPr b="1" lang="en" sz="2000">
                <a:solidFill>
                  <a:schemeClr val="dk1"/>
                </a:solidFill>
              </a:rPr>
              <a:t>Designing from the Margins</a:t>
            </a:r>
            <a:endParaRPr b="1" sz="2000">
              <a:solidFill>
                <a:schemeClr val="dk1"/>
              </a:solidFill>
            </a:endParaRPr>
          </a:p>
          <a:p>
            <a:pPr indent="-355600" lvl="0" marL="457200" rtl="0" algn="l">
              <a:lnSpc>
                <a:spcPct val="115000"/>
              </a:lnSpc>
              <a:spcBef>
                <a:spcPts val="0"/>
              </a:spcBef>
              <a:spcAft>
                <a:spcPts val="0"/>
              </a:spcAft>
              <a:buClr>
                <a:schemeClr val="accent2"/>
              </a:buClr>
              <a:buSzPts val="2000"/>
              <a:buFont typeface="Arial"/>
              <a:buChar char="•"/>
            </a:pPr>
            <a:r>
              <a:rPr b="1" lang="en" sz="2000">
                <a:solidFill>
                  <a:schemeClr val="dk1"/>
                </a:solidFill>
              </a:rPr>
              <a:t>Trickle Up Social Justice</a:t>
            </a:r>
            <a:endParaRPr b="1" sz="2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p:nvPr/>
        </p:nvSpPr>
        <p:spPr>
          <a:xfrm>
            <a:off x="6611100" y="-2275"/>
            <a:ext cx="2532900" cy="5143500"/>
          </a:xfrm>
          <a:prstGeom prst="rect">
            <a:avLst/>
          </a:prstGeom>
          <a:solidFill>
            <a:srgbClr val="FFC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9 Students in a grid view. Access the link on this page for an accessible version and description." id="211" name="Google Shape;211;p29" title="Student Profiles Grid"/>
          <p:cNvPicPr preferRelativeResize="0"/>
          <p:nvPr/>
        </p:nvPicPr>
        <p:blipFill>
          <a:blip r:embed="rId3">
            <a:alphaModFix/>
          </a:blip>
          <a:stretch>
            <a:fillRect/>
          </a:stretch>
        </p:blipFill>
        <p:spPr>
          <a:xfrm>
            <a:off x="4838850" y="152400"/>
            <a:ext cx="3960224" cy="4838700"/>
          </a:xfrm>
          <a:prstGeom prst="rect">
            <a:avLst/>
          </a:prstGeom>
          <a:noFill/>
          <a:ln>
            <a:noFill/>
          </a:ln>
        </p:spPr>
      </p:pic>
      <p:pic>
        <p:nvPicPr>
          <p:cNvPr id="212" name="Google Shape;212;p29"/>
          <p:cNvPicPr preferRelativeResize="0"/>
          <p:nvPr/>
        </p:nvPicPr>
        <p:blipFill>
          <a:blip r:embed="rId4">
            <a:alphaModFix/>
          </a:blip>
          <a:stretch>
            <a:fillRect/>
          </a:stretch>
        </p:blipFill>
        <p:spPr>
          <a:xfrm>
            <a:off x="1046625" y="1336975"/>
            <a:ext cx="2857500" cy="2857500"/>
          </a:xfrm>
          <a:prstGeom prst="rect">
            <a:avLst/>
          </a:prstGeom>
          <a:noFill/>
          <a:ln cap="flat" cmpd="sng" w="9525">
            <a:solidFill>
              <a:srgbClr val="143D50"/>
            </a:solidFill>
            <a:prstDash val="solid"/>
            <a:round/>
            <a:headEnd len="sm" w="sm" type="none"/>
            <a:tailEnd len="sm" w="sm" type="none"/>
          </a:ln>
          <a:effectLst>
            <a:outerShdw blurRad="57150" rotWithShape="0" algn="bl" dir="5400000" dist="19050">
              <a:srgbClr val="000000">
                <a:alpha val="50000"/>
              </a:srgbClr>
            </a:outerShdw>
          </a:effectLst>
        </p:spPr>
      </p:pic>
      <p:sp>
        <p:nvSpPr>
          <p:cNvPr id="213" name="Google Shape;213;p29"/>
          <p:cNvSpPr txBox="1"/>
          <p:nvPr/>
        </p:nvSpPr>
        <p:spPr>
          <a:xfrm>
            <a:off x="647575" y="4350475"/>
            <a:ext cx="3538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Scan or visit the </a:t>
            </a:r>
            <a:r>
              <a:rPr lang="en" u="sng">
                <a:solidFill>
                  <a:schemeClr val="accent6"/>
                </a:solidFill>
                <a:hlinkClick r:id="rId5">
                  <a:extLst>
                    <a:ext uri="{A12FA001-AC4F-418D-AE19-62706E023703}">
                      <ahyp:hlinkClr val="tx"/>
                    </a:ext>
                  </a:extLst>
                </a:hlinkClick>
              </a:rPr>
              <a:t>Student</a:t>
            </a:r>
            <a:r>
              <a:rPr lang="en" u="sng">
                <a:solidFill>
                  <a:schemeClr val="accent6"/>
                </a:solidFill>
                <a:hlinkClick r:id="rId6">
                  <a:extLst>
                    <a:ext uri="{A12FA001-AC4F-418D-AE19-62706E023703}">
                      <ahyp:hlinkClr val="tx"/>
                    </a:ext>
                  </a:extLst>
                </a:hlinkClick>
              </a:rPr>
              <a:t> Profiles Page</a:t>
            </a:r>
            <a:r>
              <a:rPr lang="en"/>
              <a:t> for a more accessible and interactive version.</a:t>
            </a:r>
            <a:endParaRPr/>
          </a:p>
        </p:txBody>
      </p:sp>
      <p:sp>
        <p:nvSpPr>
          <p:cNvPr id="214" name="Google Shape;214;p29"/>
          <p:cNvSpPr txBox="1"/>
          <p:nvPr/>
        </p:nvSpPr>
        <p:spPr>
          <a:xfrm>
            <a:off x="152400" y="152400"/>
            <a:ext cx="4514700" cy="831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lt1"/>
                </a:solidFill>
              </a:rPr>
              <a:t>ASU Student Profiles…who </a:t>
            </a:r>
            <a:br>
              <a:rPr b="1" lang="en" sz="2100">
                <a:solidFill>
                  <a:schemeClr val="lt1"/>
                </a:solidFill>
              </a:rPr>
            </a:br>
            <a:r>
              <a:rPr b="1" lang="en" sz="2100">
                <a:solidFill>
                  <a:schemeClr val="lt1"/>
                </a:solidFill>
              </a:rPr>
              <a:t>We serve and how They succeed!</a:t>
            </a:r>
            <a:endParaRPr b="1" sz="21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8" name="Shape 218"/>
        <p:cNvGrpSpPr/>
        <p:nvPr/>
      </p:nvGrpSpPr>
      <p:grpSpPr>
        <a:xfrm>
          <a:off x="0" y="0"/>
          <a:ext cx="0" cy="0"/>
          <a:chOff x="0" y="0"/>
          <a:chExt cx="0" cy="0"/>
        </a:xfrm>
      </p:grpSpPr>
      <p:pic>
        <p:nvPicPr>
          <p:cNvPr id="219" name="Google Shape;219;p30" title="A Message from ASU President Michael Crow">
            <a:hlinkClick r:id="rId3"/>
          </p:cNvPr>
          <p:cNvPicPr preferRelativeResize="0"/>
          <p:nvPr/>
        </p:nvPicPr>
        <p:blipFill>
          <a:blip r:embed="rId4">
            <a:alphaModFix/>
          </a:blip>
          <a:stretch>
            <a:fillRect/>
          </a:stretch>
        </p:blipFill>
        <p:spPr>
          <a:xfrm>
            <a:off x="1469950" y="567325"/>
            <a:ext cx="6400200" cy="3600125"/>
          </a:xfrm>
          <a:prstGeom prst="rect">
            <a:avLst/>
          </a:prstGeom>
          <a:noFill/>
          <a:ln>
            <a:noFill/>
          </a:ln>
        </p:spPr>
      </p:pic>
      <p:sp>
        <p:nvSpPr>
          <p:cNvPr id="220" name="Google Shape;220;p30"/>
          <p:cNvSpPr txBox="1"/>
          <p:nvPr/>
        </p:nvSpPr>
        <p:spPr>
          <a:xfrm>
            <a:off x="2706450" y="4303550"/>
            <a:ext cx="395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A Message from ASU President Michael Crow</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4" name="Shape 224"/>
        <p:cNvGrpSpPr/>
        <p:nvPr/>
      </p:nvGrpSpPr>
      <p:grpSpPr>
        <a:xfrm>
          <a:off x="0" y="0"/>
          <a:ext cx="0" cy="0"/>
          <a:chOff x="0" y="0"/>
          <a:chExt cx="0" cy="0"/>
        </a:xfrm>
      </p:grpSpPr>
      <p:sp>
        <p:nvSpPr>
          <p:cNvPr id="225" name="Google Shape;225;p31"/>
          <p:cNvSpPr txBox="1"/>
          <p:nvPr/>
        </p:nvSpPr>
        <p:spPr>
          <a:xfrm>
            <a:off x="419750" y="315325"/>
            <a:ext cx="4645500" cy="392400"/>
          </a:xfrm>
          <a:prstGeom prst="rect">
            <a:avLst/>
          </a:prstGeom>
          <a:noFill/>
          <a:ln>
            <a:noFill/>
          </a:ln>
        </p:spPr>
        <p:txBody>
          <a:bodyPr anchorCtr="0" anchor="t" bIns="0" lIns="0" spcFirstLastPara="1" rIns="0" wrap="square" tIns="0">
            <a:spAutoFit/>
          </a:bodyPr>
          <a:lstStyle/>
          <a:p>
            <a:pPr indent="0" lvl="0" marL="0" rtl="0" algn="l">
              <a:lnSpc>
                <a:spcPct val="85000"/>
              </a:lnSpc>
              <a:spcBef>
                <a:spcPts val="0"/>
              </a:spcBef>
              <a:spcAft>
                <a:spcPts val="0"/>
              </a:spcAft>
              <a:buNone/>
            </a:pPr>
            <a:r>
              <a:rPr b="1" lang="en" sz="3000">
                <a:solidFill>
                  <a:schemeClr val="lt1"/>
                </a:solidFill>
              </a:rPr>
              <a:t>What we think matters!</a:t>
            </a:r>
            <a:endParaRPr b="1" sz="3000">
              <a:solidFill>
                <a:schemeClr val="lt1"/>
              </a:solidFill>
            </a:endParaRPr>
          </a:p>
        </p:txBody>
      </p:sp>
      <p:pic>
        <p:nvPicPr>
          <p:cNvPr descr="A circular badge that says &quot;Accessible content creator&quot; and has an icon of a webpage wireframe." id="226" name="Google Shape;226;p31" title="Badgr digital credential"/>
          <p:cNvPicPr preferRelativeResize="0"/>
          <p:nvPr/>
        </p:nvPicPr>
        <p:blipFill>
          <a:blip r:embed="rId3">
            <a:alphaModFix/>
          </a:blip>
          <a:stretch>
            <a:fillRect/>
          </a:stretch>
        </p:blipFill>
        <p:spPr>
          <a:xfrm>
            <a:off x="2083781" y="2446075"/>
            <a:ext cx="1828800" cy="1828800"/>
          </a:xfrm>
          <a:prstGeom prst="rect">
            <a:avLst/>
          </a:prstGeom>
          <a:noFill/>
          <a:ln>
            <a:noFill/>
          </a:ln>
        </p:spPr>
      </p:pic>
      <p:pic>
        <p:nvPicPr>
          <p:cNvPr descr="A circular badge that says &quot;Accessible content curator&quot; and has an icon of two pieces of paper." id="227" name="Google Shape;227;p31" title="Badgr digital credential"/>
          <p:cNvPicPr preferRelativeResize="0"/>
          <p:nvPr/>
        </p:nvPicPr>
        <p:blipFill>
          <a:blip r:embed="rId4">
            <a:alphaModFix/>
          </a:blip>
          <a:stretch>
            <a:fillRect/>
          </a:stretch>
        </p:blipFill>
        <p:spPr>
          <a:xfrm>
            <a:off x="5411842" y="2446075"/>
            <a:ext cx="1828800" cy="1828800"/>
          </a:xfrm>
          <a:prstGeom prst="rect">
            <a:avLst/>
          </a:prstGeom>
          <a:noFill/>
          <a:ln>
            <a:noFill/>
          </a:ln>
        </p:spPr>
      </p:pic>
      <p:pic>
        <p:nvPicPr>
          <p:cNvPr descr="A circular badge that says &quot;Accessible image influencer&quot; and has an icon of an image file." id="228" name="Google Shape;228;p31" title="Badgr digital credential"/>
          <p:cNvPicPr preferRelativeResize="0"/>
          <p:nvPr/>
        </p:nvPicPr>
        <p:blipFill>
          <a:blip r:embed="rId5">
            <a:alphaModFix/>
          </a:blip>
          <a:stretch>
            <a:fillRect/>
          </a:stretch>
        </p:blipFill>
        <p:spPr>
          <a:xfrm>
            <a:off x="7075873" y="1559900"/>
            <a:ext cx="1828800" cy="1828800"/>
          </a:xfrm>
          <a:prstGeom prst="rect">
            <a:avLst/>
          </a:prstGeom>
          <a:noFill/>
          <a:ln>
            <a:noFill/>
          </a:ln>
        </p:spPr>
      </p:pic>
      <p:pic>
        <p:nvPicPr>
          <p:cNvPr descr="A circular badge that says &quot;Accessible media manager&quot; and has an icon of a video file." id="229" name="Google Shape;229;p31" title="Badgr digital credential"/>
          <p:cNvPicPr preferRelativeResize="0"/>
          <p:nvPr/>
        </p:nvPicPr>
        <p:blipFill>
          <a:blip r:embed="rId6">
            <a:alphaModFix/>
          </a:blip>
          <a:stretch>
            <a:fillRect/>
          </a:stretch>
        </p:blipFill>
        <p:spPr>
          <a:xfrm>
            <a:off x="3747811" y="1559900"/>
            <a:ext cx="1828800" cy="1828800"/>
          </a:xfrm>
          <a:prstGeom prst="rect">
            <a:avLst/>
          </a:prstGeom>
          <a:noFill/>
          <a:ln>
            <a:noFill/>
          </a:ln>
        </p:spPr>
      </p:pic>
      <p:pic>
        <p:nvPicPr>
          <p:cNvPr descr="A circular badge that says &quot;Accessible Remediator Rockstar&quot; and has an icon of an electric guitar." id="230" name="Google Shape;230;p31" title="Badgr digital credential"/>
          <p:cNvPicPr preferRelativeResize="0"/>
          <p:nvPr/>
        </p:nvPicPr>
        <p:blipFill>
          <a:blip r:embed="rId7">
            <a:alphaModFix/>
          </a:blip>
          <a:stretch>
            <a:fillRect/>
          </a:stretch>
        </p:blipFill>
        <p:spPr>
          <a:xfrm>
            <a:off x="419750" y="1559900"/>
            <a:ext cx="1828800" cy="182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 name="Shape 60"/>
        <p:cNvGrpSpPr/>
        <p:nvPr/>
      </p:nvGrpSpPr>
      <p:grpSpPr>
        <a:xfrm>
          <a:off x="0" y="0"/>
          <a:ext cx="0" cy="0"/>
          <a:chOff x="0" y="0"/>
          <a:chExt cx="0" cy="0"/>
        </a:xfrm>
      </p:grpSpPr>
      <p:sp>
        <p:nvSpPr>
          <p:cNvPr id="61" name="Google Shape;61;p14"/>
          <p:cNvSpPr/>
          <p:nvPr/>
        </p:nvSpPr>
        <p:spPr>
          <a:xfrm>
            <a:off x="6372150" y="3536950"/>
            <a:ext cx="2146500" cy="28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3849075" y="3536950"/>
            <a:ext cx="1535100" cy="28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515775" y="3536950"/>
            <a:ext cx="2510700" cy="28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6220650" y="3438225"/>
            <a:ext cx="2448600" cy="90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Arial Black"/>
                <a:ea typeface="Arial Black"/>
                <a:cs typeface="Arial Black"/>
                <a:sym typeface="Arial Black"/>
              </a:rPr>
              <a:t>Alejandra Dashe</a:t>
            </a:r>
            <a:br>
              <a:rPr b="1" lang="en" sz="5500">
                <a:solidFill>
                  <a:schemeClr val="dk1"/>
                </a:solidFill>
              </a:rPr>
            </a:br>
            <a:r>
              <a:rPr b="1" lang="en" sz="1200">
                <a:solidFill>
                  <a:schemeClr val="lt1"/>
                </a:solidFill>
              </a:rPr>
              <a:t>Sr. Instructional Designer</a:t>
            </a:r>
            <a:br>
              <a:rPr b="1" lang="en" sz="1200">
                <a:solidFill>
                  <a:schemeClr val="lt1"/>
                </a:solidFill>
              </a:rPr>
            </a:br>
            <a:r>
              <a:rPr b="1" lang="en" sz="1200">
                <a:solidFill>
                  <a:schemeClr val="lt1"/>
                </a:solidFill>
              </a:rPr>
              <a:t>Learning Enterprise</a:t>
            </a:r>
            <a:endParaRPr b="1" sz="1200">
              <a:solidFill>
                <a:schemeClr val="lt1"/>
              </a:solidFill>
            </a:endParaRPr>
          </a:p>
        </p:txBody>
      </p:sp>
      <p:sp>
        <p:nvSpPr>
          <p:cNvPr id="65" name="Google Shape;65;p14"/>
          <p:cNvSpPr txBox="1"/>
          <p:nvPr/>
        </p:nvSpPr>
        <p:spPr>
          <a:xfrm>
            <a:off x="3433600" y="3438225"/>
            <a:ext cx="2344800" cy="1112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Arial Black"/>
                <a:ea typeface="Arial Black"/>
                <a:cs typeface="Arial Black"/>
                <a:sym typeface="Arial Black"/>
              </a:rPr>
              <a:t>Mary Loder</a:t>
            </a:r>
            <a:br>
              <a:rPr b="1" lang="en" sz="1800">
                <a:solidFill>
                  <a:schemeClr val="dk1"/>
                </a:solidFill>
              </a:rPr>
            </a:br>
            <a:r>
              <a:rPr b="1" lang="en" sz="1200">
                <a:solidFill>
                  <a:schemeClr val="lt1"/>
                </a:solidFill>
              </a:rPr>
              <a:t>Manager of Professional </a:t>
            </a:r>
            <a:br>
              <a:rPr b="1" lang="en" sz="1200">
                <a:solidFill>
                  <a:schemeClr val="lt1"/>
                </a:solidFill>
              </a:rPr>
            </a:br>
            <a:r>
              <a:rPr b="1" lang="en" sz="1200">
                <a:solidFill>
                  <a:schemeClr val="lt1"/>
                </a:solidFill>
              </a:rPr>
              <a:t>Development and Training EdPlus</a:t>
            </a:r>
            <a:endParaRPr b="1" sz="1200">
              <a:solidFill>
                <a:schemeClr val="lt1"/>
              </a:solidFill>
            </a:endParaRPr>
          </a:p>
        </p:txBody>
      </p:sp>
      <p:sp>
        <p:nvSpPr>
          <p:cNvPr id="66" name="Google Shape;66;p14"/>
          <p:cNvSpPr txBox="1"/>
          <p:nvPr/>
        </p:nvSpPr>
        <p:spPr>
          <a:xfrm>
            <a:off x="360025" y="3438225"/>
            <a:ext cx="2814300" cy="90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Arial Black"/>
                <a:ea typeface="Arial Black"/>
                <a:cs typeface="Arial Black"/>
                <a:sym typeface="Arial Black"/>
              </a:rPr>
              <a:t>Mackenzie Ramirez</a:t>
            </a:r>
            <a:br>
              <a:rPr b="1" lang="en" sz="1800">
                <a:solidFill>
                  <a:schemeClr val="dk1"/>
                </a:solidFill>
              </a:rPr>
            </a:br>
            <a:r>
              <a:rPr b="1" lang="en" sz="1200">
                <a:solidFill>
                  <a:schemeClr val="lt1"/>
                </a:solidFill>
              </a:rPr>
              <a:t>Instructional Designer</a:t>
            </a:r>
            <a:br>
              <a:rPr b="1" lang="en" sz="1200">
                <a:solidFill>
                  <a:schemeClr val="lt1"/>
                </a:solidFill>
              </a:rPr>
            </a:br>
            <a:r>
              <a:rPr b="1" lang="en" sz="1200">
                <a:solidFill>
                  <a:schemeClr val="lt1"/>
                </a:solidFill>
              </a:rPr>
              <a:t>College of Health Solutions</a:t>
            </a:r>
            <a:endParaRPr b="1" sz="1200">
              <a:solidFill>
                <a:schemeClr val="lt1"/>
              </a:solidFill>
            </a:endParaRPr>
          </a:p>
        </p:txBody>
      </p:sp>
      <p:pic>
        <p:nvPicPr>
          <p:cNvPr id="67" name="Google Shape;67;p14"/>
          <p:cNvPicPr preferRelativeResize="0"/>
          <p:nvPr/>
        </p:nvPicPr>
        <p:blipFill rotWithShape="1">
          <a:blip r:embed="rId3">
            <a:alphaModFix/>
          </a:blip>
          <a:srcRect b="0" l="7519" r="7519" t="0"/>
          <a:stretch/>
        </p:blipFill>
        <p:spPr>
          <a:xfrm>
            <a:off x="829974" y="1483767"/>
            <a:ext cx="1874400" cy="1874400"/>
          </a:xfrm>
          <a:prstGeom prst="ellipse">
            <a:avLst/>
          </a:prstGeom>
          <a:noFill/>
          <a:ln cap="flat" cmpd="sng" w="19050">
            <a:solidFill>
              <a:srgbClr val="FACB13"/>
            </a:solidFill>
            <a:prstDash val="solid"/>
            <a:round/>
            <a:headEnd len="sm" w="sm" type="none"/>
            <a:tailEnd len="sm" w="sm" type="none"/>
          </a:ln>
        </p:spPr>
      </p:pic>
      <p:pic>
        <p:nvPicPr>
          <p:cNvPr id="68" name="Google Shape;68;p14"/>
          <p:cNvPicPr preferRelativeResize="0"/>
          <p:nvPr/>
        </p:nvPicPr>
        <p:blipFill rotWithShape="1">
          <a:blip r:embed="rId4">
            <a:alphaModFix/>
          </a:blip>
          <a:srcRect b="0" l="0" r="0" t="0"/>
          <a:stretch/>
        </p:blipFill>
        <p:spPr>
          <a:xfrm>
            <a:off x="6507735" y="1483767"/>
            <a:ext cx="1874400" cy="1874400"/>
          </a:xfrm>
          <a:prstGeom prst="ellipse">
            <a:avLst/>
          </a:prstGeom>
          <a:noFill/>
          <a:ln cap="flat" cmpd="sng" w="19050">
            <a:solidFill>
              <a:srgbClr val="FACB13"/>
            </a:solidFill>
            <a:prstDash val="solid"/>
            <a:round/>
            <a:headEnd len="sm" w="sm" type="none"/>
            <a:tailEnd len="sm" w="sm" type="none"/>
          </a:ln>
        </p:spPr>
      </p:pic>
      <p:pic>
        <p:nvPicPr>
          <p:cNvPr id="69" name="Google Shape;69;p14"/>
          <p:cNvPicPr preferRelativeResize="0"/>
          <p:nvPr/>
        </p:nvPicPr>
        <p:blipFill>
          <a:blip r:embed="rId5">
            <a:alphaModFix/>
          </a:blip>
          <a:stretch>
            <a:fillRect/>
          </a:stretch>
        </p:blipFill>
        <p:spPr>
          <a:xfrm>
            <a:off x="3668856" y="1483767"/>
            <a:ext cx="1874400" cy="1874400"/>
          </a:xfrm>
          <a:prstGeom prst="ellipse">
            <a:avLst/>
          </a:prstGeom>
          <a:noFill/>
          <a:ln cap="flat" cmpd="sng" w="19050">
            <a:solidFill>
              <a:srgbClr val="FACB13"/>
            </a:solidFill>
            <a:prstDash val="solid"/>
            <a:round/>
            <a:headEnd len="sm" w="sm" type="none"/>
            <a:tailEnd len="sm" w="sm" type="none"/>
          </a:ln>
        </p:spPr>
      </p:pic>
      <p:sp>
        <p:nvSpPr>
          <p:cNvPr id="70" name="Google Shape;70;p14"/>
          <p:cNvSpPr txBox="1"/>
          <p:nvPr/>
        </p:nvSpPr>
        <p:spPr>
          <a:xfrm>
            <a:off x="419750" y="315325"/>
            <a:ext cx="4645500" cy="392400"/>
          </a:xfrm>
          <a:prstGeom prst="rect">
            <a:avLst/>
          </a:prstGeom>
          <a:noFill/>
          <a:ln>
            <a:noFill/>
          </a:ln>
        </p:spPr>
        <p:txBody>
          <a:bodyPr anchorCtr="0" anchor="t" bIns="0" lIns="0" spcFirstLastPara="1" rIns="0" wrap="square" tIns="0">
            <a:spAutoFit/>
          </a:bodyPr>
          <a:lstStyle/>
          <a:p>
            <a:pPr indent="0" lvl="0" marL="0" rtl="0" algn="l">
              <a:lnSpc>
                <a:spcPct val="85000"/>
              </a:lnSpc>
              <a:spcBef>
                <a:spcPts val="0"/>
              </a:spcBef>
              <a:spcAft>
                <a:spcPts val="0"/>
              </a:spcAft>
              <a:buNone/>
            </a:pPr>
            <a:r>
              <a:rPr b="1" lang="en" sz="3000">
                <a:solidFill>
                  <a:schemeClr val="lt1"/>
                </a:solidFill>
              </a:rPr>
              <a:t>Presenters for Today</a:t>
            </a:r>
            <a:endParaRPr b="1" sz="3000">
              <a:solidFill>
                <a:schemeClr val="lt1"/>
              </a:solidFill>
              <a:highlight>
                <a:srgbClr val="FFC627"/>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2"/>
          <p:cNvPicPr preferRelativeResize="0"/>
          <p:nvPr/>
        </p:nvPicPr>
        <p:blipFill rotWithShape="1">
          <a:blip r:embed="rId3">
            <a:alphaModFix/>
          </a:blip>
          <a:srcRect b="0" l="19" r="19" t="0"/>
          <a:stretch/>
        </p:blipFill>
        <p:spPr>
          <a:xfrm>
            <a:off x="0" y="-2225"/>
            <a:ext cx="9144003" cy="5150128"/>
          </a:xfrm>
          <a:prstGeom prst="rect">
            <a:avLst/>
          </a:prstGeom>
          <a:noFill/>
          <a:ln>
            <a:noFill/>
          </a:ln>
        </p:spPr>
      </p:pic>
      <p:sp>
        <p:nvSpPr>
          <p:cNvPr id="236" name="Google Shape;236;p32"/>
          <p:cNvSpPr txBox="1"/>
          <p:nvPr/>
        </p:nvSpPr>
        <p:spPr>
          <a:xfrm>
            <a:off x="513000" y="1727950"/>
            <a:ext cx="8118600" cy="1061400"/>
          </a:xfrm>
          <a:prstGeom prst="rect">
            <a:avLst/>
          </a:prstGeom>
          <a:noFill/>
          <a:ln>
            <a:noFill/>
          </a:ln>
        </p:spPr>
        <p:txBody>
          <a:bodyPr anchorCtr="0" anchor="ctr" bIns="91425" lIns="457200" spcFirstLastPara="1" rIns="457200" wrap="square" tIns="91425">
            <a:spAutoFit/>
          </a:bodyPr>
          <a:lstStyle/>
          <a:p>
            <a:pPr indent="0" lvl="0" marL="0" rtl="0" algn="ctr">
              <a:lnSpc>
                <a:spcPct val="85000"/>
              </a:lnSpc>
              <a:spcBef>
                <a:spcPts val="0"/>
              </a:spcBef>
              <a:spcAft>
                <a:spcPts val="0"/>
              </a:spcAft>
              <a:buNone/>
            </a:pPr>
            <a:r>
              <a:rPr b="1" lang="en" sz="6700">
                <a:solidFill>
                  <a:schemeClr val="lt1"/>
                </a:solidFill>
                <a:latin typeface="Arial Black"/>
                <a:ea typeface="Arial Black"/>
                <a:cs typeface="Arial Black"/>
                <a:sym typeface="Arial Black"/>
              </a:rPr>
              <a:t>Tips and Tricks</a:t>
            </a:r>
            <a:endParaRPr b="1" sz="6700">
              <a:solidFill>
                <a:schemeClr val="lt1"/>
              </a:solidFill>
              <a:latin typeface="Arial Black"/>
              <a:ea typeface="Arial Black"/>
              <a:cs typeface="Arial Black"/>
              <a:sym typeface="Arial Black"/>
            </a:endParaRPr>
          </a:p>
        </p:txBody>
      </p:sp>
      <p:sp>
        <p:nvSpPr>
          <p:cNvPr id="237" name="Google Shape;237;p32"/>
          <p:cNvSpPr/>
          <p:nvPr/>
        </p:nvSpPr>
        <p:spPr>
          <a:xfrm>
            <a:off x="1201350" y="2909150"/>
            <a:ext cx="6746100" cy="38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2"/>
          <p:cNvSpPr txBox="1"/>
          <p:nvPr/>
        </p:nvSpPr>
        <p:spPr>
          <a:xfrm>
            <a:off x="1129325" y="2839075"/>
            <a:ext cx="6886200" cy="498600"/>
          </a:xfrm>
          <a:prstGeom prst="rect">
            <a:avLst/>
          </a:prstGeom>
          <a:noFill/>
          <a:ln>
            <a:noFill/>
          </a:ln>
        </p:spPr>
        <p:txBody>
          <a:bodyPr anchorCtr="0" anchor="ctr" bIns="91425" lIns="91425" spcFirstLastPara="1" rIns="91425" wrap="square" tIns="91425">
            <a:spAutoFit/>
          </a:bodyPr>
          <a:lstStyle/>
          <a:p>
            <a:pPr indent="0" lvl="0" marL="0" rtl="0" algn="ctr">
              <a:lnSpc>
                <a:spcPct val="85000"/>
              </a:lnSpc>
              <a:spcBef>
                <a:spcPts val="0"/>
              </a:spcBef>
              <a:spcAft>
                <a:spcPts val="0"/>
              </a:spcAft>
              <a:buNone/>
            </a:pPr>
            <a:r>
              <a:rPr b="1" lang="en" sz="2400">
                <a:solidFill>
                  <a:schemeClr val="dk1"/>
                </a:solidFill>
                <a:latin typeface="Arial Black"/>
                <a:ea typeface="Arial Black"/>
                <a:cs typeface="Arial Black"/>
                <a:sym typeface="Arial Black"/>
              </a:rPr>
              <a:t>On accessibility and badging in Canvas.</a:t>
            </a:r>
            <a:endParaRPr b="1" sz="2400">
              <a:solidFill>
                <a:schemeClr val="dk1"/>
              </a:solidFill>
              <a:latin typeface="Arial Black"/>
              <a:ea typeface="Arial Black"/>
              <a:cs typeface="Arial Black"/>
              <a:sym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p:nvPr/>
        </p:nvSpPr>
        <p:spPr>
          <a:xfrm>
            <a:off x="6611100" y="-2275"/>
            <a:ext cx="2532900" cy="5143500"/>
          </a:xfrm>
          <a:prstGeom prst="rect">
            <a:avLst/>
          </a:prstGeom>
          <a:solidFill>
            <a:srgbClr val="FFC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3"/>
          <p:cNvSpPr txBox="1"/>
          <p:nvPr/>
        </p:nvSpPr>
        <p:spPr>
          <a:xfrm>
            <a:off x="311700" y="1347350"/>
            <a:ext cx="5334900" cy="5511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chemeClr val="dk1"/>
                </a:solidFill>
              </a:rPr>
              <a:t>ASU Digital Credential XKit</a:t>
            </a:r>
            <a:endParaRPr b="1" sz="2800">
              <a:solidFill>
                <a:schemeClr val="dk1"/>
              </a:solidFill>
            </a:endParaRPr>
          </a:p>
        </p:txBody>
      </p:sp>
      <p:sp>
        <p:nvSpPr>
          <p:cNvPr id="245" name="Google Shape;245;p33"/>
          <p:cNvSpPr txBox="1"/>
          <p:nvPr/>
        </p:nvSpPr>
        <p:spPr>
          <a:xfrm>
            <a:off x="311700" y="1978600"/>
            <a:ext cx="4779600" cy="204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rPr>
              <a:t>In the Canvas Commons, available to all.</a:t>
            </a:r>
            <a:endParaRPr b="1" sz="1800">
              <a:solidFill>
                <a:schemeClr val="dk1"/>
              </a:solidFill>
            </a:endParaRPr>
          </a:p>
          <a:p>
            <a:pPr indent="-342900" lvl="0" marL="457200" rtl="0" algn="l">
              <a:lnSpc>
                <a:spcPct val="115000"/>
              </a:lnSpc>
              <a:spcBef>
                <a:spcPts val="1200"/>
              </a:spcBef>
              <a:spcAft>
                <a:spcPts val="0"/>
              </a:spcAft>
              <a:buClr>
                <a:schemeClr val="accent4"/>
              </a:buClr>
              <a:buSzPts val="1800"/>
              <a:buFont typeface="Arial"/>
              <a:buChar char="•"/>
            </a:pPr>
            <a:r>
              <a:rPr b="1" lang="en" sz="1800">
                <a:solidFill>
                  <a:schemeClr val="dk1"/>
                </a:solidFill>
              </a:rPr>
              <a:t>Explains digital credentials </a:t>
            </a:r>
            <a:endParaRPr b="1" sz="1800">
              <a:solidFill>
                <a:schemeClr val="dk1"/>
              </a:solidFill>
            </a:endParaRPr>
          </a:p>
          <a:p>
            <a:pPr indent="-342900" lvl="0" marL="457200" rtl="0" algn="l">
              <a:lnSpc>
                <a:spcPct val="115000"/>
              </a:lnSpc>
              <a:spcBef>
                <a:spcPts val="0"/>
              </a:spcBef>
              <a:spcAft>
                <a:spcPts val="0"/>
              </a:spcAft>
              <a:buClr>
                <a:schemeClr val="accent4"/>
              </a:buClr>
              <a:buSzPts val="1800"/>
              <a:buFont typeface="Arial"/>
              <a:buChar char="•"/>
            </a:pPr>
            <a:r>
              <a:rPr b="1" lang="en" sz="1800">
                <a:solidFill>
                  <a:schemeClr val="dk1"/>
                </a:solidFill>
              </a:rPr>
              <a:t>Why they are valuable </a:t>
            </a:r>
            <a:endParaRPr b="1" sz="1800">
              <a:solidFill>
                <a:schemeClr val="dk1"/>
              </a:solidFill>
            </a:endParaRPr>
          </a:p>
          <a:p>
            <a:pPr indent="-342900" lvl="0" marL="457200" rtl="0" algn="l">
              <a:lnSpc>
                <a:spcPct val="115000"/>
              </a:lnSpc>
              <a:spcBef>
                <a:spcPts val="0"/>
              </a:spcBef>
              <a:spcAft>
                <a:spcPts val="0"/>
              </a:spcAft>
              <a:buClr>
                <a:schemeClr val="accent4"/>
              </a:buClr>
              <a:buSzPts val="1800"/>
              <a:buFont typeface="Arial"/>
              <a:buChar char="•"/>
            </a:pPr>
            <a:r>
              <a:rPr b="1" lang="en" sz="1800">
                <a:solidFill>
                  <a:schemeClr val="dk1"/>
                </a:solidFill>
              </a:rPr>
              <a:t>How to get assistance</a:t>
            </a:r>
            <a:endParaRPr b="1" sz="1800">
              <a:solidFill>
                <a:schemeClr val="dk1"/>
              </a:solidFill>
            </a:endParaRPr>
          </a:p>
          <a:p>
            <a:pPr indent="0" lvl="0" marL="0" rtl="0" algn="l">
              <a:lnSpc>
                <a:spcPct val="115000"/>
              </a:lnSpc>
              <a:spcBef>
                <a:spcPts val="1200"/>
              </a:spcBef>
              <a:spcAft>
                <a:spcPts val="1200"/>
              </a:spcAft>
              <a:buNone/>
            </a:pPr>
            <a:r>
              <a:t/>
            </a:r>
            <a:endParaRPr b="1" sz="1800">
              <a:solidFill>
                <a:schemeClr val="dk1"/>
              </a:solidFill>
            </a:endParaRPr>
          </a:p>
        </p:txBody>
      </p:sp>
      <p:pic>
        <p:nvPicPr>
          <p:cNvPr id="246" name="Google Shape;246;p33"/>
          <p:cNvPicPr preferRelativeResize="0"/>
          <p:nvPr/>
        </p:nvPicPr>
        <p:blipFill rotWithShape="1">
          <a:blip r:embed="rId3">
            <a:alphaModFix/>
          </a:blip>
          <a:srcRect b="20748" l="0" r="891" t="0"/>
          <a:stretch/>
        </p:blipFill>
        <p:spPr>
          <a:xfrm>
            <a:off x="5527900" y="1054650"/>
            <a:ext cx="2714400" cy="3034200"/>
          </a:xfrm>
          <a:prstGeom prst="roundRect">
            <a:avLst>
              <a:gd fmla="val 0" name="adj"/>
            </a:avLst>
          </a:prstGeom>
          <a:no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4"/>
          <p:cNvSpPr/>
          <p:nvPr/>
        </p:nvSpPr>
        <p:spPr>
          <a:xfrm>
            <a:off x="6611100" y="-2275"/>
            <a:ext cx="2532900" cy="5143500"/>
          </a:xfrm>
          <a:prstGeom prst="rect">
            <a:avLst/>
          </a:prstGeom>
          <a:solidFill>
            <a:srgbClr val="FFC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4"/>
          <p:cNvSpPr txBox="1"/>
          <p:nvPr/>
        </p:nvSpPr>
        <p:spPr>
          <a:xfrm>
            <a:off x="311700" y="238375"/>
            <a:ext cx="8412000" cy="5511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chemeClr val="dk1"/>
                </a:solidFill>
              </a:rPr>
              <a:t>Badging Tips and Tricks </a:t>
            </a:r>
            <a:endParaRPr b="1" sz="2800">
              <a:solidFill>
                <a:schemeClr val="dk1"/>
              </a:solidFill>
            </a:endParaRPr>
          </a:p>
        </p:txBody>
      </p:sp>
      <p:sp>
        <p:nvSpPr>
          <p:cNvPr id="253" name="Google Shape;253;p34"/>
          <p:cNvSpPr txBox="1"/>
          <p:nvPr/>
        </p:nvSpPr>
        <p:spPr>
          <a:xfrm>
            <a:off x="311700" y="789475"/>
            <a:ext cx="5061900" cy="426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rPr>
              <a:t>Auto-award badges:</a:t>
            </a:r>
            <a:endParaRPr b="1" sz="1800">
              <a:solidFill>
                <a:schemeClr val="dk1"/>
              </a:solidFill>
            </a:endParaRPr>
          </a:p>
          <a:p>
            <a:pPr indent="-323850" lvl="0" marL="457200" rtl="0" algn="l">
              <a:lnSpc>
                <a:spcPct val="115000"/>
              </a:lnSpc>
              <a:spcBef>
                <a:spcPts val="1200"/>
              </a:spcBef>
              <a:spcAft>
                <a:spcPts val="0"/>
              </a:spcAft>
              <a:buClr>
                <a:schemeClr val="accent4"/>
              </a:buClr>
              <a:buSzPts val="1500"/>
              <a:buFont typeface="Arial"/>
              <a:buChar char="•"/>
            </a:pPr>
            <a:r>
              <a:rPr b="1" lang="en" sz="1500">
                <a:solidFill>
                  <a:schemeClr val="dk1"/>
                </a:solidFill>
              </a:rPr>
              <a:t>Best for auto-graded assignments</a:t>
            </a:r>
            <a:endParaRPr b="1" sz="1500">
              <a:solidFill>
                <a:schemeClr val="dk1"/>
              </a:solidFill>
            </a:endParaRPr>
          </a:p>
          <a:p>
            <a:pPr indent="-323850" lvl="0" marL="457200" rtl="0" algn="l">
              <a:lnSpc>
                <a:spcPct val="115000"/>
              </a:lnSpc>
              <a:spcBef>
                <a:spcPts val="0"/>
              </a:spcBef>
              <a:spcAft>
                <a:spcPts val="0"/>
              </a:spcAft>
              <a:buClr>
                <a:schemeClr val="accent4"/>
              </a:buClr>
              <a:buSzPts val="1500"/>
              <a:buFont typeface="Arial"/>
              <a:buChar char="•"/>
            </a:pPr>
            <a:r>
              <a:rPr b="1" lang="en" sz="1500">
                <a:solidFill>
                  <a:schemeClr val="dk1"/>
                </a:solidFill>
              </a:rPr>
              <a:t>Set a module requirement</a:t>
            </a:r>
            <a:endParaRPr b="1" sz="1500">
              <a:solidFill>
                <a:schemeClr val="dk1"/>
              </a:solidFill>
            </a:endParaRPr>
          </a:p>
          <a:p>
            <a:pPr indent="-323850" lvl="0" marL="457200" rtl="0" algn="l">
              <a:lnSpc>
                <a:spcPct val="115000"/>
              </a:lnSpc>
              <a:spcBef>
                <a:spcPts val="0"/>
              </a:spcBef>
              <a:spcAft>
                <a:spcPts val="0"/>
              </a:spcAft>
              <a:buClr>
                <a:schemeClr val="accent4"/>
              </a:buClr>
              <a:buSzPts val="1500"/>
              <a:buFont typeface="Arial"/>
              <a:buChar char="•"/>
            </a:pPr>
            <a:r>
              <a:rPr b="1" lang="en" sz="1500">
                <a:solidFill>
                  <a:schemeClr val="dk1"/>
                </a:solidFill>
              </a:rPr>
              <a:t>Add “Canvas Credentials” external tool </a:t>
            </a:r>
            <a:br>
              <a:rPr b="1" lang="en" sz="1500">
                <a:solidFill>
                  <a:schemeClr val="dk1"/>
                </a:solidFill>
              </a:rPr>
            </a:br>
            <a:r>
              <a:rPr b="1" lang="en" sz="1500">
                <a:solidFill>
                  <a:schemeClr val="dk1"/>
                </a:solidFill>
              </a:rPr>
              <a:t>to the module</a:t>
            </a:r>
            <a:endParaRPr b="1" sz="1500">
              <a:solidFill>
                <a:schemeClr val="dk1"/>
              </a:solidFill>
            </a:endParaRPr>
          </a:p>
          <a:p>
            <a:pPr indent="0" lvl="0" marL="0" rtl="0" algn="l">
              <a:lnSpc>
                <a:spcPct val="115000"/>
              </a:lnSpc>
              <a:spcBef>
                <a:spcPts val="1200"/>
              </a:spcBef>
              <a:spcAft>
                <a:spcPts val="0"/>
              </a:spcAft>
              <a:buNone/>
            </a:pPr>
            <a:r>
              <a:rPr b="1" lang="en" sz="1800">
                <a:solidFill>
                  <a:schemeClr val="dk1"/>
                </a:solidFill>
              </a:rPr>
              <a:t>Manually award badges:</a:t>
            </a:r>
            <a:endParaRPr b="1" sz="1800">
              <a:solidFill>
                <a:schemeClr val="dk1"/>
              </a:solidFill>
            </a:endParaRPr>
          </a:p>
          <a:p>
            <a:pPr indent="-323850" lvl="0" marL="457200" rtl="0" algn="l">
              <a:lnSpc>
                <a:spcPct val="115000"/>
              </a:lnSpc>
              <a:spcBef>
                <a:spcPts val="1200"/>
              </a:spcBef>
              <a:spcAft>
                <a:spcPts val="0"/>
              </a:spcAft>
              <a:buClr>
                <a:schemeClr val="accent4"/>
              </a:buClr>
              <a:buSzPts val="1500"/>
              <a:buFont typeface="Arial"/>
              <a:buChar char="•"/>
            </a:pPr>
            <a:r>
              <a:rPr b="1" lang="en" sz="1500">
                <a:solidFill>
                  <a:schemeClr val="dk1"/>
                </a:solidFill>
              </a:rPr>
              <a:t>Best for manually-graded assignments</a:t>
            </a:r>
            <a:endParaRPr b="1" sz="1500">
              <a:solidFill>
                <a:schemeClr val="dk1"/>
              </a:solidFill>
            </a:endParaRPr>
          </a:p>
          <a:p>
            <a:pPr indent="-323850" lvl="0" marL="457200" rtl="0" algn="l">
              <a:lnSpc>
                <a:spcPct val="115000"/>
              </a:lnSpc>
              <a:spcBef>
                <a:spcPts val="0"/>
              </a:spcBef>
              <a:spcAft>
                <a:spcPts val="0"/>
              </a:spcAft>
              <a:buClr>
                <a:schemeClr val="accent4"/>
              </a:buClr>
              <a:buSzPts val="1500"/>
              <a:buFont typeface="Arial"/>
              <a:buChar char="•"/>
            </a:pPr>
            <a:r>
              <a:rPr b="1" lang="en" sz="1500">
                <a:solidFill>
                  <a:schemeClr val="dk1"/>
                </a:solidFill>
              </a:rPr>
              <a:t>Push badges by “Export to CSV” </a:t>
            </a:r>
            <a:br>
              <a:rPr b="1" lang="en" sz="1500">
                <a:solidFill>
                  <a:schemeClr val="dk1"/>
                </a:solidFill>
              </a:rPr>
            </a:br>
            <a:r>
              <a:rPr b="1" lang="en" sz="1500">
                <a:solidFill>
                  <a:schemeClr val="dk1"/>
                </a:solidFill>
              </a:rPr>
              <a:t>within Canvas</a:t>
            </a:r>
            <a:endParaRPr b="1" sz="1500">
              <a:solidFill>
                <a:schemeClr val="dk1"/>
              </a:solidFill>
            </a:endParaRPr>
          </a:p>
          <a:p>
            <a:pPr indent="0" lvl="0" marL="0" rtl="0" algn="l">
              <a:lnSpc>
                <a:spcPct val="115000"/>
              </a:lnSpc>
              <a:spcBef>
                <a:spcPts val="1200"/>
              </a:spcBef>
              <a:spcAft>
                <a:spcPts val="0"/>
              </a:spcAft>
              <a:buNone/>
            </a:pPr>
            <a:r>
              <a:rPr b="1" lang="en" sz="1800">
                <a:solidFill>
                  <a:schemeClr val="dk1"/>
                </a:solidFill>
              </a:rPr>
              <a:t>Canvas Badges claim codes:</a:t>
            </a:r>
            <a:endParaRPr b="1" sz="1800">
              <a:solidFill>
                <a:schemeClr val="dk1"/>
              </a:solidFill>
            </a:endParaRPr>
          </a:p>
          <a:p>
            <a:pPr indent="-323850" lvl="0" marL="457200" rtl="0" algn="l">
              <a:lnSpc>
                <a:spcPct val="115000"/>
              </a:lnSpc>
              <a:spcBef>
                <a:spcPts val="1200"/>
              </a:spcBef>
              <a:spcAft>
                <a:spcPts val="0"/>
              </a:spcAft>
              <a:buClr>
                <a:schemeClr val="accent4"/>
              </a:buClr>
              <a:buSzPts val="1500"/>
              <a:buFont typeface="Arial"/>
              <a:buChar char="•"/>
            </a:pPr>
            <a:r>
              <a:rPr b="1" lang="en" sz="1500">
                <a:solidFill>
                  <a:schemeClr val="dk1"/>
                </a:solidFill>
              </a:rPr>
              <a:t>Best for completing a survey</a:t>
            </a:r>
            <a:endParaRPr b="1" sz="1500">
              <a:solidFill>
                <a:schemeClr val="dk1"/>
              </a:solidFill>
            </a:endParaRPr>
          </a:p>
          <a:p>
            <a:pPr indent="-323850" lvl="0" marL="457200" rtl="0" algn="l">
              <a:lnSpc>
                <a:spcPct val="115000"/>
              </a:lnSpc>
              <a:spcBef>
                <a:spcPts val="0"/>
              </a:spcBef>
              <a:spcAft>
                <a:spcPts val="0"/>
              </a:spcAft>
              <a:buClr>
                <a:schemeClr val="accent4"/>
              </a:buClr>
              <a:buSzPts val="1500"/>
              <a:buFont typeface="Arial"/>
              <a:buChar char="•"/>
            </a:pPr>
            <a:r>
              <a:rPr b="1" lang="en" sz="1500">
                <a:solidFill>
                  <a:schemeClr val="dk1"/>
                </a:solidFill>
              </a:rPr>
              <a:t>Copy claim code from Canvas Badges website</a:t>
            </a:r>
            <a:endParaRPr b="1" sz="1500">
              <a:solidFill>
                <a:schemeClr val="dk1"/>
              </a:solidFill>
            </a:endParaRPr>
          </a:p>
        </p:txBody>
      </p:sp>
      <p:pic>
        <p:nvPicPr>
          <p:cNvPr descr="Screen shot of Accessible Content Creator that describes the following: &quot;Participants have interacted in an online course where they learn about the importance of accessible design with inclusion of formatting, hierarchical headers, PDF creation, accessible tables and lists and other elements of accessible layout.&quot;" id="254" name="Google Shape;254;p34" title="screen shot of Accessible Content Creator Badgr site"/>
          <p:cNvPicPr preferRelativeResize="0"/>
          <p:nvPr/>
        </p:nvPicPr>
        <p:blipFill>
          <a:blip r:embed="rId3">
            <a:alphaModFix/>
          </a:blip>
          <a:stretch>
            <a:fillRect/>
          </a:stretch>
        </p:blipFill>
        <p:spPr>
          <a:xfrm>
            <a:off x="4636525" y="1158850"/>
            <a:ext cx="4087171" cy="32463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5"/>
          <p:cNvSpPr/>
          <p:nvPr/>
        </p:nvSpPr>
        <p:spPr>
          <a:xfrm>
            <a:off x="6611100" y="-2275"/>
            <a:ext cx="2532900" cy="5143500"/>
          </a:xfrm>
          <a:prstGeom prst="rect">
            <a:avLst/>
          </a:prstGeom>
          <a:solidFill>
            <a:srgbClr val="FFC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35"/>
          <p:cNvPicPr preferRelativeResize="0"/>
          <p:nvPr/>
        </p:nvPicPr>
        <p:blipFill>
          <a:blip r:embed="rId3">
            <a:alphaModFix/>
          </a:blip>
          <a:stretch>
            <a:fillRect/>
          </a:stretch>
        </p:blipFill>
        <p:spPr>
          <a:xfrm>
            <a:off x="5931213" y="191750"/>
            <a:ext cx="2767967" cy="4838701"/>
          </a:xfrm>
          <a:prstGeom prst="rect">
            <a:avLst/>
          </a:prstGeom>
          <a:noFill/>
          <a:ln>
            <a:noFill/>
          </a:ln>
          <a:effectLst>
            <a:outerShdw blurRad="57150" rotWithShape="0" algn="bl" dir="5400000" dist="19050">
              <a:srgbClr val="000000">
                <a:alpha val="50000"/>
              </a:srgbClr>
            </a:outerShdw>
          </a:effectLst>
        </p:spPr>
      </p:pic>
      <p:sp>
        <p:nvSpPr>
          <p:cNvPr id="261" name="Google Shape;261;p35"/>
          <p:cNvSpPr txBox="1"/>
          <p:nvPr/>
        </p:nvSpPr>
        <p:spPr>
          <a:xfrm>
            <a:off x="311700" y="691625"/>
            <a:ext cx="4802400" cy="5511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chemeClr val="dk1"/>
                </a:solidFill>
              </a:rPr>
              <a:t>Feedback</a:t>
            </a:r>
            <a:endParaRPr b="1" sz="2800">
              <a:solidFill>
                <a:schemeClr val="dk1"/>
              </a:solidFill>
            </a:endParaRPr>
          </a:p>
        </p:txBody>
      </p:sp>
      <p:sp>
        <p:nvSpPr>
          <p:cNvPr id="262" name="Google Shape;262;p35"/>
          <p:cNvSpPr txBox="1"/>
          <p:nvPr/>
        </p:nvSpPr>
        <p:spPr>
          <a:xfrm>
            <a:off x="311700" y="1246675"/>
            <a:ext cx="4726200" cy="352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rPr>
              <a:t>Based on feedback received, we have made the following changes:</a:t>
            </a:r>
            <a:endParaRPr b="1" sz="1800">
              <a:solidFill>
                <a:schemeClr val="dk1"/>
              </a:solidFill>
            </a:endParaRPr>
          </a:p>
          <a:p>
            <a:pPr indent="-342900" lvl="0" marL="457200" rtl="0" algn="l">
              <a:lnSpc>
                <a:spcPct val="115000"/>
              </a:lnSpc>
              <a:spcBef>
                <a:spcPts val="1000"/>
              </a:spcBef>
              <a:spcAft>
                <a:spcPts val="0"/>
              </a:spcAft>
              <a:buClr>
                <a:schemeClr val="accent4"/>
              </a:buClr>
              <a:buSzPts val="1800"/>
              <a:buFont typeface="Arial"/>
              <a:buChar char="•"/>
            </a:pPr>
            <a:r>
              <a:rPr b="1" lang="en" sz="1800">
                <a:solidFill>
                  <a:schemeClr val="dk1"/>
                </a:solidFill>
              </a:rPr>
              <a:t>Adding student profiles to assessments</a:t>
            </a:r>
            <a:endParaRPr b="1" sz="1800">
              <a:solidFill>
                <a:schemeClr val="dk1"/>
              </a:solidFill>
            </a:endParaRPr>
          </a:p>
          <a:p>
            <a:pPr indent="-342900" lvl="0" marL="457200" rtl="0" algn="l">
              <a:lnSpc>
                <a:spcPct val="115000"/>
              </a:lnSpc>
              <a:spcBef>
                <a:spcPts val="1000"/>
              </a:spcBef>
              <a:spcAft>
                <a:spcPts val="0"/>
              </a:spcAft>
              <a:buClr>
                <a:schemeClr val="accent4"/>
              </a:buClr>
              <a:buSzPts val="1800"/>
              <a:buFont typeface="Arial"/>
              <a:buChar char="•"/>
            </a:pPr>
            <a:r>
              <a:rPr b="1" lang="en" sz="1800">
                <a:solidFill>
                  <a:schemeClr val="dk1"/>
                </a:solidFill>
              </a:rPr>
              <a:t>Reducing amount of text on pages</a:t>
            </a:r>
            <a:endParaRPr b="1" sz="1800">
              <a:solidFill>
                <a:schemeClr val="dk1"/>
              </a:solidFill>
            </a:endParaRPr>
          </a:p>
          <a:p>
            <a:pPr indent="-342900" lvl="0" marL="457200" rtl="0" algn="l">
              <a:lnSpc>
                <a:spcPct val="115000"/>
              </a:lnSpc>
              <a:spcBef>
                <a:spcPts val="1000"/>
              </a:spcBef>
              <a:spcAft>
                <a:spcPts val="0"/>
              </a:spcAft>
              <a:buClr>
                <a:schemeClr val="accent4"/>
              </a:buClr>
              <a:buSzPts val="1800"/>
              <a:buFont typeface="Arial"/>
              <a:buChar char="•"/>
            </a:pPr>
            <a:r>
              <a:rPr b="1" lang="en" sz="1800">
                <a:solidFill>
                  <a:schemeClr val="dk1"/>
                </a:solidFill>
              </a:rPr>
              <a:t>Reorganization of content, so that information is not repetitive. </a:t>
            </a:r>
            <a:endParaRPr b="1" sz="1800">
              <a:solidFill>
                <a:schemeClr val="dk1"/>
              </a:solidFill>
            </a:endParaRPr>
          </a:p>
          <a:p>
            <a:pPr indent="0" lvl="0" marL="0" rtl="0" algn="l">
              <a:lnSpc>
                <a:spcPct val="115000"/>
              </a:lnSpc>
              <a:spcBef>
                <a:spcPts val="1000"/>
              </a:spcBef>
              <a:spcAft>
                <a:spcPts val="1000"/>
              </a:spcAft>
              <a:buNone/>
            </a:pPr>
            <a:r>
              <a:rPr b="1" lang="en" sz="1800">
                <a:solidFill>
                  <a:schemeClr val="dk1"/>
                </a:solidFill>
              </a:rPr>
              <a:t>We will continue to update this course based on future feedback.</a:t>
            </a:r>
            <a:endParaRPr b="1" sz="18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6"/>
          <p:cNvSpPr/>
          <p:nvPr/>
        </p:nvSpPr>
        <p:spPr>
          <a:xfrm>
            <a:off x="6611100" y="-2275"/>
            <a:ext cx="2532900" cy="5143500"/>
          </a:xfrm>
          <a:prstGeom prst="rect">
            <a:avLst/>
          </a:prstGeom>
          <a:solidFill>
            <a:srgbClr val="FFC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maroon badge with a gold circle in the center that says &quot;Accessible Course Creator&quot; with an icon of a human." id="268" name="Google Shape;268;p36" title="Badgr digital credential"/>
          <p:cNvPicPr preferRelativeResize="0"/>
          <p:nvPr/>
        </p:nvPicPr>
        <p:blipFill>
          <a:blip r:embed="rId3">
            <a:alphaModFix/>
          </a:blip>
          <a:stretch>
            <a:fillRect/>
          </a:stretch>
        </p:blipFill>
        <p:spPr>
          <a:xfrm>
            <a:off x="4956000" y="724600"/>
            <a:ext cx="3810000" cy="3810000"/>
          </a:xfrm>
          <a:prstGeom prst="rect">
            <a:avLst/>
          </a:prstGeom>
          <a:noFill/>
          <a:ln>
            <a:noFill/>
          </a:ln>
        </p:spPr>
      </p:pic>
      <p:sp>
        <p:nvSpPr>
          <p:cNvPr id="269" name="Google Shape;269;p36"/>
          <p:cNvSpPr txBox="1"/>
          <p:nvPr/>
        </p:nvSpPr>
        <p:spPr>
          <a:xfrm>
            <a:off x="311700" y="1019650"/>
            <a:ext cx="4119900" cy="9174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chemeClr val="dk1"/>
                </a:solidFill>
              </a:rPr>
              <a:t>Accessible Course Creator Pathway</a:t>
            </a:r>
            <a:endParaRPr b="1" sz="2800">
              <a:solidFill>
                <a:schemeClr val="dk1"/>
              </a:solidFill>
            </a:endParaRPr>
          </a:p>
        </p:txBody>
      </p:sp>
      <p:sp>
        <p:nvSpPr>
          <p:cNvPr id="270" name="Google Shape;270;p36"/>
          <p:cNvSpPr txBox="1"/>
          <p:nvPr/>
        </p:nvSpPr>
        <p:spPr>
          <a:xfrm>
            <a:off x="311700" y="1803300"/>
            <a:ext cx="4802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800">
                <a:solidFill>
                  <a:schemeClr val="dk1"/>
                </a:solidFill>
              </a:rPr>
              <a:t>Scan to read more @ Canvas Badges site</a:t>
            </a:r>
            <a:endParaRPr b="1" sz="1800">
              <a:solidFill>
                <a:schemeClr val="dk1"/>
              </a:solidFill>
            </a:endParaRPr>
          </a:p>
        </p:txBody>
      </p:sp>
      <p:pic>
        <p:nvPicPr>
          <p:cNvPr descr="Scan QR Code to access or click the image to access a link to the page." id="271" name="Google Shape;271;p36" title="QR Code to Accessible Course Creator Public Page">
            <a:hlinkClick r:id="rId4"/>
          </p:cNvPr>
          <p:cNvPicPr preferRelativeResize="0"/>
          <p:nvPr/>
        </p:nvPicPr>
        <p:blipFill>
          <a:blip r:embed="rId5">
            <a:alphaModFix/>
          </a:blip>
          <a:stretch>
            <a:fillRect/>
          </a:stretch>
        </p:blipFill>
        <p:spPr>
          <a:xfrm>
            <a:off x="1746175" y="2471775"/>
            <a:ext cx="1933425" cy="193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15"/>
          <p:cNvSpPr txBox="1"/>
          <p:nvPr/>
        </p:nvSpPr>
        <p:spPr>
          <a:xfrm>
            <a:off x="419750" y="315325"/>
            <a:ext cx="7981200" cy="785100"/>
          </a:xfrm>
          <a:prstGeom prst="rect">
            <a:avLst/>
          </a:prstGeom>
          <a:noFill/>
          <a:ln>
            <a:noFill/>
          </a:ln>
        </p:spPr>
        <p:txBody>
          <a:bodyPr anchorCtr="0" anchor="t" bIns="0" lIns="0" spcFirstLastPara="1" rIns="0" wrap="square" tIns="0">
            <a:spAutoFit/>
          </a:bodyPr>
          <a:lstStyle/>
          <a:p>
            <a:pPr indent="0" lvl="0" marL="0" rtl="0" algn="l">
              <a:lnSpc>
                <a:spcPct val="85000"/>
              </a:lnSpc>
              <a:spcBef>
                <a:spcPts val="0"/>
              </a:spcBef>
              <a:spcAft>
                <a:spcPts val="0"/>
              </a:spcAft>
              <a:buNone/>
            </a:pPr>
            <a:r>
              <a:rPr b="1" lang="en" sz="3000">
                <a:solidFill>
                  <a:schemeClr val="lt1"/>
                </a:solidFill>
              </a:rPr>
              <a:t>Creators of the Accessible Course Creator experience at Arizona State University</a:t>
            </a:r>
            <a:endParaRPr b="1" sz="3000">
              <a:solidFill>
                <a:schemeClr val="lt1"/>
              </a:solidFill>
            </a:endParaRPr>
          </a:p>
        </p:txBody>
      </p:sp>
      <p:grpSp>
        <p:nvGrpSpPr>
          <p:cNvPr id="76" name="Google Shape;76;p15"/>
          <p:cNvGrpSpPr/>
          <p:nvPr/>
        </p:nvGrpSpPr>
        <p:grpSpPr>
          <a:xfrm>
            <a:off x="1350533" y="3462134"/>
            <a:ext cx="7499079" cy="1290300"/>
            <a:chOff x="1350533" y="3535034"/>
            <a:chExt cx="7499079" cy="1290300"/>
          </a:xfrm>
        </p:grpSpPr>
        <p:pic>
          <p:nvPicPr>
            <p:cNvPr id="77" name="Google Shape;77;p15"/>
            <p:cNvPicPr preferRelativeResize="0"/>
            <p:nvPr/>
          </p:nvPicPr>
          <p:blipFill rotWithShape="1">
            <a:blip r:embed="rId3">
              <a:alphaModFix/>
            </a:blip>
            <a:srcRect b="209" l="0" r="0" t="209"/>
            <a:stretch/>
          </p:blipFill>
          <p:spPr>
            <a:xfrm>
              <a:off x="7557812" y="3535034"/>
              <a:ext cx="1291800" cy="1290300"/>
            </a:xfrm>
            <a:prstGeom prst="ellipse">
              <a:avLst/>
            </a:prstGeom>
            <a:noFill/>
            <a:ln cap="flat" cmpd="sng" w="19050">
              <a:solidFill>
                <a:srgbClr val="FACB13"/>
              </a:solidFill>
              <a:prstDash val="solid"/>
              <a:round/>
              <a:headEnd len="sm" w="sm" type="none"/>
              <a:tailEnd len="sm" w="sm" type="none"/>
            </a:ln>
          </p:spPr>
        </p:pic>
        <p:pic>
          <p:nvPicPr>
            <p:cNvPr id="78" name="Google Shape;78;p15"/>
            <p:cNvPicPr preferRelativeResize="0"/>
            <p:nvPr/>
          </p:nvPicPr>
          <p:blipFill rotWithShape="1">
            <a:blip r:embed="rId4">
              <a:alphaModFix/>
            </a:blip>
            <a:srcRect b="0" l="7519" r="7519" t="0"/>
            <a:stretch/>
          </p:blipFill>
          <p:spPr>
            <a:xfrm>
              <a:off x="5531180" y="3535034"/>
              <a:ext cx="1291800" cy="1290300"/>
            </a:xfrm>
            <a:prstGeom prst="ellipse">
              <a:avLst/>
            </a:prstGeom>
            <a:noFill/>
            <a:ln cap="flat" cmpd="sng" w="19050">
              <a:solidFill>
                <a:srgbClr val="FACB13"/>
              </a:solidFill>
              <a:prstDash val="solid"/>
              <a:round/>
              <a:headEnd len="sm" w="sm" type="none"/>
              <a:tailEnd len="sm" w="sm" type="none"/>
            </a:ln>
          </p:spPr>
        </p:pic>
        <p:pic>
          <p:nvPicPr>
            <p:cNvPr id="79" name="Google Shape;79;p15"/>
            <p:cNvPicPr preferRelativeResize="0"/>
            <p:nvPr/>
          </p:nvPicPr>
          <p:blipFill rotWithShape="1">
            <a:blip r:embed="rId5">
              <a:alphaModFix/>
            </a:blip>
            <a:srcRect b="0" l="0" r="0" t="0"/>
            <a:stretch/>
          </p:blipFill>
          <p:spPr>
            <a:xfrm>
              <a:off x="3423813" y="3535034"/>
              <a:ext cx="1291800" cy="1290300"/>
            </a:xfrm>
            <a:prstGeom prst="ellipse">
              <a:avLst/>
            </a:prstGeom>
            <a:noFill/>
            <a:ln cap="flat" cmpd="sng" w="19050">
              <a:solidFill>
                <a:srgbClr val="FACB13"/>
              </a:solidFill>
              <a:prstDash val="solid"/>
              <a:round/>
              <a:headEnd len="sm" w="sm" type="none"/>
              <a:tailEnd len="sm" w="sm" type="none"/>
            </a:ln>
          </p:spPr>
        </p:pic>
        <p:pic>
          <p:nvPicPr>
            <p:cNvPr id="80" name="Google Shape;80;p15"/>
            <p:cNvPicPr preferRelativeResize="0"/>
            <p:nvPr/>
          </p:nvPicPr>
          <p:blipFill rotWithShape="1">
            <a:blip r:embed="rId6">
              <a:alphaModFix/>
            </a:blip>
            <a:srcRect b="20899" l="-2030" r="2030" t="2176"/>
            <a:stretch/>
          </p:blipFill>
          <p:spPr>
            <a:xfrm>
              <a:off x="1350533" y="3535034"/>
              <a:ext cx="1291800" cy="1290300"/>
            </a:xfrm>
            <a:prstGeom prst="ellipse">
              <a:avLst/>
            </a:prstGeom>
            <a:noFill/>
            <a:ln cap="flat" cmpd="sng" w="19050">
              <a:solidFill>
                <a:srgbClr val="FACB13"/>
              </a:solidFill>
              <a:prstDash val="solid"/>
              <a:round/>
              <a:headEnd len="sm" w="sm" type="none"/>
              <a:tailEnd len="sm" w="sm" type="none"/>
            </a:ln>
          </p:spPr>
        </p:pic>
      </p:grpSp>
      <p:grpSp>
        <p:nvGrpSpPr>
          <p:cNvPr id="81" name="Google Shape;81;p15"/>
          <p:cNvGrpSpPr/>
          <p:nvPr/>
        </p:nvGrpSpPr>
        <p:grpSpPr>
          <a:xfrm>
            <a:off x="272366" y="2432859"/>
            <a:ext cx="7523522" cy="1290300"/>
            <a:chOff x="272366" y="2541927"/>
            <a:chExt cx="7523522" cy="1290300"/>
          </a:xfrm>
        </p:grpSpPr>
        <p:pic>
          <p:nvPicPr>
            <p:cNvPr descr="Headshot of Elizabeth (Liz) Lee, senior instructional designer at EdPlus" id="82" name="Google Shape;82;p15" title="Headshot"/>
            <p:cNvPicPr preferRelativeResize="0"/>
            <p:nvPr/>
          </p:nvPicPr>
          <p:blipFill rotWithShape="1">
            <a:blip r:embed="rId7">
              <a:alphaModFix/>
            </a:blip>
            <a:srcRect b="0" l="10194" r="19885" t="0"/>
            <a:stretch/>
          </p:blipFill>
          <p:spPr>
            <a:xfrm>
              <a:off x="6504089" y="2541927"/>
              <a:ext cx="1291800" cy="1290300"/>
            </a:xfrm>
            <a:prstGeom prst="ellipse">
              <a:avLst/>
            </a:prstGeom>
            <a:noFill/>
            <a:ln cap="flat" cmpd="sng" w="9525">
              <a:solidFill>
                <a:srgbClr val="FACB13"/>
              </a:solidFill>
              <a:prstDash val="solid"/>
              <a:round/>
              <a:headEnd len="sm" w="sm" type="none"/>
              <a:tailEnd len="sm" w="sm" type="none"/>
            </a:ln>
          </p:spPr>
        </p:pic>
        <p:pic>
          <p:nvPicPr>
            <p:cNvPr descr="London Skiles" id="83" name="Google Shape;83;p15"/>
            <p:cNvPicPr preferRelativeResize="0"/>
            <p:nvPr/>
          </p:nvPicPr>
          <p:blipFill rotWithShape="1">
            <a:blip r:embed="rId8">
              <a:alphaModFix/>
            </a:blip>
            <a:srcRect b="0" l="0" r="0" t="0"/>
            <a:stretch/>
          </p:blipFill>
          <p:spPr>
            <a:xfrm>
              <a:off x="4462428" y="2541927"/>
              <a:ext cx="1291800" cy="1290300"/>
            </a:xfrm>
            <a:prstGeom prst="ellipse">
              <a:avLst/>
            </a:prstGeom>
            <a:noFill/>
            <a:ln cap="flat" cmpd="sng" w="9525">
              <a:solidFill>
                <a:srgbClr val="FACB13"/>
              </a:solidFill>
              <a:prstDash val="solid"/>
              <a:round/>
              <a:headEnd len="sm" w="sm" type="none"/>
              <a:tailEnd len="sm" w="sm" type="none"/>
            </a:ln>
          </p:spPr>
        </p:pic>
        <p:pic>
          <p:nvPicPr>
            <p:cNvPr id="84" name="Google Shape;84;p15"/>
            <p:cNvPicPr preferRelativeResize="0"/>
            <p:nvPr/>
          </p:nvPicPr>
          <p:blipFill rotWithShape="1">
            <a:blip r:embed="rId9">
              <a:alphaModFix/>
            </a:blip>
            <a:srcRect b="0" l="738" r="748" t="0"/>
            <a:stretch/>
          </p:blipFill>
          <p:spPr>
            <a:xfrm>
              <a:off x="2403609" y="2541927"/>
              <a:ext cx="1291800" cy="1290300"/>
            </a:xfrm>
            <a:prstGeom prst="ellipse">
              <a:avLst/>
            </a:prstGeom>
            <a:noFill/>
            <a:ln cap="flat" cmpd="sng" w="19050">
              <a:solidFill>
                <a:srgbClr val="FACB13"/>
              </a:solidFill>
              <a:prstDash val="solid"/>
              <a:round/>
              <a:headEnd len="sm" w="sm" type="none"/>
              <a:tailEnd len="sm" w="sm" type="none"/>
            </a:ln>
          </p:spPr>
        </p:pic>
        <p:pic>
          <p:nvPicPr>
            <p:cNvPr id="85" name="Google Shape;85;p15"/>
            <p:cNvPicPr preferRelativeResize="0"/>
            <p:nvPr/>
          </p:nvPicPr>
          <p:blipFill rotWithShape="1">
            <a:blip r:embed="rId10">
              <a:alphaModFix/>
            </a:blip>
            <a:srcRect b="12514" l="0" r="0" t="12506"/>
            <a:stretch/>
          </p:blipFill>
          <p:spPr>
            <a:xfrm>
              <a:off x="272366" y="2541927"/>
              <a:ext cx="1291800" cy="1290300"/>
            </a:xfrm>
            <a:prstGeom prst="ellipse">
              <a:avLst/>
            </a:prstGeom>
            <a:noFill/>
            <a:ln cap="flat" cmpd="sng" w="9525">
              <a:solidFill>
                <a:srgbClr val="FACB13"/>
              </a:solidFill>
              <a:prstDash val="solid"/>
              <a:round/>
              <a:headEnd len="sm" w="sm" type="none"/>
              <a:tailEnd len="sm" w="sm" type="none"/>
            </a:ln>
          </p:spPr>
        </p:pic>
      </p:grpSp>
      <p:grpSp>
        <p:nvGrpSpPr>
          <p:cNvPr id="86" name="Google Shape;86;p15"/>
          <p:cNvGrpSpPr/>
          <p:nvPr/>
        </p:nvGrpSpPr>
        <p:grpSpPr>
          <a:xfrm>
            <a:off x="1350540" y="1403584"/>
            <a:ext cx="7521138" cy="1290300"/>
            <a:chOff x="1350540" y="1476484"/>
            <a:chExt cx="7521138" cy="1290300"/>
          </a:xfrm>
        </p:grpSpPr>
        <p:pic>
          <p:nvPicPr>
            <p:cNvPr id="87" name="Google Shape;87;p15"/>
            <p:cNvPicPr preferRelativeResize="0"/>
            <p:nvPr/>
          </p:nvPicPr>
          <p:blipFill rotWithShape="1">
            <a:blip r:embed="rId11">
              <a:alphaModFix/>
            </a:blip>
            <a:srcRect b="209" l="0" r="0" t="209"/>
            <a:stretch/>
          </p:blipFill>
          <p:spPr>
            <a:xfrm>
              <a:off x="7579878" y="1476484"/>
              <a:ext cx="1291800" cy="1290300"/>
            </a:xfrm>
            <a:prstGeom prst="ellipse">
              <a:avLst/>
            </a:prstGeom>
            <a:noFill/>
            <a:ln cap="flat" cmpd="sng" w="9525">
              <a:solidFill>
                <a:srgbClr val="FACB13"/>
              </a:solidFill>
              <a:prstDash val="solid"/>
              <a:round/>
              <a:headEnd len="sm" w="sm" type="none"/>
              <a:tailEnd len="sm" w="sm" type="none"/>
            </a:ln>
          </p:spPr>
        </p:pic>
        <p:pic>
          <p:nvPicPr>
            <p:cNvPr id="88" name="Google Shape;88;p15"/>
            <p:cNvPicPr preferRelativeResize="0"/>
            <p:nvPr/>
          </p:nvPicPr>
          <p:blipFill rotWithShape="1">
            <a:blip r:embed="rId12">
              <a:alphaModFix/>
            </a:blip>
            <a:srcRect b="0" l="0" r="0" t="0"/>
            <a:stretch/>
          </p:blipFill>
          <p:spPr>
            <a:xfrm>
              <a:off x="3424429" y="1476484"/>
              <a:ext cx="1291800" cy="1290300"/>
            </a:xfrm>
            <a:prstGeom prst="ellipse">
              <a:avLst/>
            </a:prstGeom>
            <a:noFill/>
            <a:ln cap="flat" cmpd="sng" w="9525">
              <a:solidFill>
                <a:srgbClr val="FACB13"/>
              </a:solidFill>
              <a:prstDash val="solid"/>
              <a:round/>
              <a:headEnd len="sm" w="sm" type="none"/>
              <a:tailEnd len="sm" w="sm" type="none"/>
            </a:ln>
          </p:spPr>
        </p:pic>
        <p:pic>
          <p:nvPicPr>
            <p:cNvPr id="89" name="Google Shape;89;p15"/>
            <p:cNvPicPr preferRelativeResize="0"/>
            <p:nvPr/>
          </p:nvPicPr>
          <p:blipFill>
            <a:blip r:embed="rId13">
              <a:alphaModFix/>
            </a:blip>
            <a:stretch>
              <a:fillRect/>
            </a:stretch>
          </p:blipFill>
          <p:spPr>
            <a:xfrm>
              <a:off x="1350540" y="1476484"/>
              <a:ext cx="1291800" cy="1290300"/>
            </a:xfrm>
            <a:prstGeom prst="ellipse">
              <a:avLst/>
            </a:prstGeom>
            <a:noFill/>
            <a:ln cap="flat" cmpd="sng" w="19050">
              <a:solidFill>
                <a:srgbClr val="FACB13"/>
              </a:solidFill>
              <a:prstDash val="solid"/>
              <a:round/>
              <a:headEnd len="sm" w="sm" type="none"/>
              <a:tailEnd len="sm" w="sm" type="none"/>
            </a:ln>
          </p:spPr>
        </p:pic>
        <p:pic>
          <p:nvPicPr>
            <p:cNvPr id="90" name="Google Shape;90;p15"/>
            <p:cNvPicPr preferRelativeResize="0"/>
            <p:nvPr/>
          </p:nvPicPr>
          <p:blipFill rotWithShape="1">
            <a:blip r:embed="rId14">
              <a:alphaModFix/>
            </a:blip>
            <a:srcRect b="0" l="27488" r="27492" t="0"/>
            <a:stretch/>
          </p:blipFill>
          <p:spPr>
            <a:xfrm>
              <a:off x="5458783" y="1476484"/>
              <a:ext cx="1291800" cy="1290300"/>
            </a:xfrm>
            <a:prstGeom prst="ellipse">
              <a:avLst/>
            </a:prstGeom>
            <a:noFill/>
            <a:ln cap="flat" cmpd="sng" w="9525">
              <a:solidFill>
                <a:srgbClr val="FACB13"/>
              </a:solidFill>
              <a:prstDash val="solid"/>
              <a:round/>
              <a:headEnd len="sm" w="sm" type="none"/>
              <a:tailEnd len="sm" w="sm" type="none"/>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p:nvPr/>
        </p:nvSpPr>
        <p:spPr>
          <a:xfrm>
            <a:off x="0" y="0"/>
            <a:ext cx="5371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maroon badge with a gold circle in the center that says &quot;Accessible Course Creator&quot; with an icon of a human." id="96" name="Google Shape;96;p16" title="Badgr digital credential"/>
          <p:cNvPicPr preferRelativeResize="0"/>
          <p:nvPr/>
        </p:nvPicPr>
        <p:blipFill>
          <a:blip r:embed="rId3">
            <a:alphaModFix/>
          </a:blip>
          <a:stretch>
            <a:fillRect/>
          </a:stretch>
        </p:blipFill>
        <p:spPr>
          <a:xfrm>
            <a:off x="5371800" y="666750"/>
            <a:ext cx="3810000" cy="3810000"/>
          </a:xfrm>
          <a:prstGeom prst="rect">
            <a:avLst/>
          </a:prstGeom>
          <a:noFill/>
          <a:ln>
            <a:noFill/>
          </a:ln>
        </p:spPr>
      </p:pic>
      <p:sp>
        <p:nvSpPr>
          <p:cNvPr id="97" name="Google Shape;97;p16"/>
          <p:cNvSpPr txBox="1"/>
          <p:nvPr/>
        </p:nvSpPr>
        <p:spPr>
          <a:xfrm>
            <a:off x="603125" y="1826425"/>
            <a:ext cx="4511100" cy="251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lt1"/>
                </a:solidFill>
              </a:rPr>
              <a:t>Accessible Course Design, what is it?</a:t>
            </a:r>
            <a:endParaRPr b="1" sz="1800">
              <a:solidFill>
                <a:schemeClr val="lt1"/>
              </a:solidFill>
            </a:endParaRPr>
          </a:p>
          <a:p>
            <a:pPr indent="0" lvl="0" marL="0" rtl="0" algn="l">
              <a:lnSpc>
                <a:spcPct val="115000"/>
              </a:lnSpc>
              <a:spcBef>
                <a:spcPts val="1200"/>
              </a:spcBef>
              <a:spcAft>
                <a:spcPts val="0"/>
              </a:spcAft>
              <a:buNone/>
            </a:pPr>
            <a:r>
              <a:rPr b="1" lang="en" sz="1800">
                <a:solidFill>
                  <a:schemeClr val="lt1"/>
                </a:solidFill>
              </a:rPr>
              <a:t>How to create accessible Canvas courses.</a:t>
            </a:r>
            <a:endParaRPr b="1" sz="1800">
              <a:solidFill>
                <a:schemeClr val="lt1"/>
              </a:solidFill>
            </a:endParaRPr>
          </a:p>
          <a:p>
            <a:pPr indent="0" lvl="0" marL="0" rtl="0" algn="l">
              <a:lnSpc>
                <a:spcPct val="115000"/>
              </a:lnSpc>
              <a:spcBef>
                <a:spcPts val="1200"/>
              </a:spcBef>
              <a:spcAft>
                <a:spcPts val="0"/>
              </a:spcAft>
              <a:buNone/>
            </a:pPr>
            <a:r>
              <a:rPr b="1" lang="en" sz="1800">
                <a:solidFill>
                  <a:schemeClr val="lt1"/>
                </a:solidFill>
              </a:rPr>
              <a:t>Motivating faculty and staff to create accessible courses.</a:t>
            </a:r>
            <a:endParaRPr b="1" sz="1800">
              <a:solidFill>
                <a:schemeClr val="lt1"/>
              </a:solidFill>
            </a:endParaRPr>
          </a:p>
          <a:p>
            <a:pPr indent="0" lvl="0" marL="0" rtl="0" algn="l">
              <a:lnSpc>
                <a:spcPct val="115000"/>
              </a:lnSpc>
              <a:spcBef>
                <a:spcPts val="1200"/>
              </a:spcBef>
              <a:spcAft>
                <a:spcPts val="1200"/>
              </a:spcAft>
              <a:buNone/>
            </a:pPr>
            <a:r>
              <a:rPr b="1" lang="en" sz="1800">
                <a:solidFill>
                  <a:schemeClr val="lt1"/>
                </a:solidFill>
              </a:rPr>
              <a:t>Tips and Tricks for success.</a:t>
            </a:r>
            <a:endParaRPr b="1" sz="1800">
              <a:solidFill>
                <a:schemeClr val="lt1"/>
              </a:solidFill>
            </a:endParaRPr>
          </a:p>
        </p:txBody>
      </p:sp>
      <p:sp>
        <p:nvSpPr>
          <p:cNvPr id="98" name="Google Shape;98;p16"/>
          <p:cNvSpPr/>
          <p:nvPr/>
        </p:nvSpPr>
        <p:spPr>
          <a:xfrm>
            <a:off x="349500" y="1184425"/>
            <a:ext cx="1436100" cy="42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txBox="1"/>
          <p:nvPr/>
        </p:nvSpPr>
        <p:spPr>
          <a:xfrm>
            <a:off x="311700" y="1118975"/>
            <a:ext cx="4802400" cy="572700"/>
          </a:xfrm>
          <a:prstGeom prst="rect">
            <a:avLst/>
          </a:prstGeom>
          <a:noFill/>
          <a:ln>
            <a:noFill/>
          </a:ln>
        </p:spPr>
        <p:txBody>
          <a:bodyPr anchorCtr="0" anchor="t" bIns="91425" lIns="91425" spcFirstLastPara="1" rIns="91425" wrap="square" tIns="91425">
            <a:normAutofit/>
          </a:bodyPr>
          <a:lstStyle/>
          <a:p>
            <a:pPr indent="0" lvl="0" marL="0" rtl="0" algn="l">
              <a:lnSpc>
                <a:spcPct val="85000"/>
              </a:lnSpc>
              <a:spcBef>
                <a:spcPts val="0"/>
              </a:spcBef>
              <a:spcAft>
                <a:spcPts val="0"/>
              </a:spcAft>
              <a:buNone/>
            </a:pPr>
            <a:r>
              <a:rPr b="1" lang="en" sz="2800">
                <a:solidFill>
                  <a:schemeClr val="dk1"/>
                </a:solidFill>
              </a:rPr>
              <a:t>Agenda</a:t>
            </a:r>
            <a:endParaRPr b="1" sz="2800">
              <a:solidFill>
                <a:schemeClr val="dk1"/>
              </a:solidFill>
            </a:endParaRPr>
          </a:p>
        </p:txBody>
      </p:sp>
      <p:sp>
        <p:nvSpPr>
          <p:cNvPr id="100" name="Google Shape;100;p16"/>
          <p:cNvSpPr/>
          <p:nvPr/>
        </p:nvSpPr>
        <p:spPr>
          <a:xfrm>
            <a:off x="417125" y="1988000"/>
            <a:ext cx="141000" cy="14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417125" y="2451375"/>
            <a:ext cx="141000" cy="14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417125" y="3234163"/>
            <a:ext cx="141000" cy="14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417125" y="4016950"/>
            <a:ext cx="141000" cy="14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7"/>
          <p:cNvPicPr preferRelativeResize="0"/>
          <p:nvPr/>
        </p:nvPicPr>
        <p:blipFill rotWithShape="1">
          <a:blip r:embed="rId3">
            <a:alphaModFix/>
          </a:blip>
          <a:srcRect b="0" l="19" r="19" t="0"/>
          <a:stretch/>
        </p:blipFill>
        <p:spPr>
          <a:xfrm>
            <a:off x="0" y="-2225"/>
            <a:ext cx="9144003" cy="5150128"/>
          </a:xfrm>
          <a:prstGeom prst="rect">
            <a:avLst/>
          </a:prstGeom>
          <a:noFill/>
          <a:ln>
            <a:noFill/>
          </a:ln>
        </p:spPr>
      </p:pic>
      <p:sp>
        <p:nvSpPr>
          <p:cNvPr id="109" name="Google Shape;109;p17"/>
          <p:cNvSpPr txBox="1"/>
          <p:nvPr/>
        </p:nvSpPr>
        <p:spPr>
          <a:xfrm>
            <a:off x="1129650" y="1453500"/>
            <a:ext cx="6884700" cy="1737900"/>
          </a:xfrm>
          <a:prstGeom prst="rect">
            <a:avLst/>
          </a:prstGeom>
          <a:noFill/>
          <a:ln>
            <a:noFill/>
          </a:ln>
        </p:spPr>
        <p:txBody>
          <a:bodyPr anchorCtr="0" anchor="ctr" bIns="91425" lIns="457200" spcFirstLastPara="1" rIns="457200" wrap="square" tIns="91425">
            <a:normAutofit fontScale="77500"/>
          </a:bodyPr>
          <a:lstStyle/>
          <a:p>
            <a:pPr indent="0" lvl="0" marL="0" rtl="0" algn="ctr">
              <a:lnSpc>
                <a:spcPct val="85000"/>
              </a:lnSpc>
              <a:spcBef>
                <a:spcPts val="0"/>
              </a:spcBef>
              <a:spcAft>
                <a:spcPts val="0"/>
              </a:spcAft>
              <a:buNone/>
            </a:pPr>
            <a:r>
              <a:rPr b="1" lang="en" sz="7200">
                <a:solidFill>
                  <a:schemeClr val="lt1"/>
                </a:solidFill>
                <a:latin typeface="Arial Black"/>
                <a:ea typeface="Arial Black"/>
                <a:cs typeface="Arial Black"/>
                <a:sym typeface="Arial Black"/>
              </a:rPr>
              <a:t>Accessible Course Design</a:t>
            </a:r>
            <a:endParaRPr b="1" sz="7200">
              <a:solidFill>
                <a:schemeClr val="lt1"/>
              </a:solidFill>
              <a:latin typeface="Arial Black"/>
              <a:ea typeface="Arial Black"/>
              <a:cs typeface="Arial Black"/>
              <a:sym typeface="Arial Black"/>
            </a:endParaRPr>
          </a:p>
        </p:txBody>
      </p:sp>
      <p:sp>
        <p:nvSpPr>
          <p:cNvPr id="110" name="Google Shape;110;p17"/>
          <p:cNvSpPr/>
          <p:nvPr/>
        </p:nvSpPr>
        <p:spPr>
          <a:xfrm>
            <a:off x="3610600" y="3261475"/>
            <a:ext cx="1927500" cy="321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txBox="1"/>
          <p:nvPr/>
        </p:nvSpPr>
        <p:spPr>
          <a:xfrm>
            <a:off x="3570575" y="3191400"/>
            <a:ext cx="2003100" cy="498600"/>
          </a:xfrm>
          <a:prstGeom prst="rect">
            <a:avLst/>
          </a:prstGeom>
          <a:noFill/>
          <a:ln>
            <a:noFill/>
          </a:ln>
        </p:spPr>
        <p:txBody>
          <a:bodyPr anchorCtr="0" anchor="ctr" bIns="91425" lIns="91425" spcFirstLastPara="1" rIns="91425" wrap="square" tIns="91425">
            <a:spAutoFit/>
          </a:bodyPr>
          <a:lstStyle/>
          <a:p>
            <a:pPr indent="0" lvl="0" marL="0" rtl="0" algn="ctr">
              <a:lnSpc>
                <a:spcPct val="85000"/>
              </a:lnSpc>
              <a:spcBef>
                <a:spcPts val="0"/>
              </a:spcBef>
              <a:spcAft>
                <a:spcPts val="0"/>
              </a:spcAft>
              <a:buNone/>
            </a:pPr>
            <a:r>
              <a:rPr b="1" lang="en" sz="2400">
                <a:solidFill>
                  <a:schemeClr val="dk1"/>
                </a:solidFill>
                <a:latin typeface="Arial Black"/>
                <a:ea typeface="Arial Black"/>
                <a:cs typeface="Arial Black"/>
                <a:sym typeface="Arial Black"/>
              </a:rPr>
              <a:t>What is it?</a:t>
            </a:r>
            <a:endParaRPr b="1" sz="2400">
              <a:solidFill>
                <a:schemeClr val="dk1"/>
              </a:solidFill>
              <a:latin typeface="Arial Black"/>
              <a:ea typeface="Arial Black"/>
              <a:cs typeface="Arial Black"/>
              <a:sym typeface="Arial Black"/>
            </a:endParaRPr>
          </a:p>
        </p:txBody>
      </p:sp>
      <p:pic>
        <p:nvPicPr>
          <p:cNvPr id="112" name="Google Shape;112;p17"/>
          <p:cNvPicPr preferRelativeResize="0"/>
          <p:nvPr/>
        </p:nvPicPr>
        <p:blipFill>
          <a:blip r:embed="rId4">
            <a:alphaModFix/>
          </a:blip>
          <a:stretch>
            <a:fillRect/>
          </a:stretch>
        </p:blipFill>
        <p:spPr>
          <a:xfrm>
            <a:off x="7582075" y="3634300"/>
            <a:ext cx="1324750" cy="1324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6" name="Shape 116"/>
        <p:cNvGrpSpPr/>
        <p:nvPr/>
      </p:nvGrpSpPr>
      <p:grpSpPr>
        <a:xfrm>
          <a:off x="0" y="0"/>
          <a:ext cx="0" cy="0"/>
          <a:chOff x="0" y="0"/>
          <a:chExt cx="0" cy="0"/>
        </a:xfrm>
      </p:grpSpPr>
      <p:sp>
        <p:nvSpPr>
          <p:cNvPr id="117" name="Google Shape;11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8" name="Google Shape;118;p18"/>
          <p:cNvSpPr txBox="1"/>
          <p:nvPr/>
        </p:nvSpPr>
        <p:spPr>
          <a:xfrm>
            <a:off x="419750" y="315325"/>
            <a:ext cx="4645500" cy="392400"/>
          </a:xfrm>
          <a:prstGeom prst="rect">
            <a:avLst/>
          </a:prstGeom>
          <a:noFill/>
          <a:ln>
            <a:noFill/>
          </a:ln>
        </p:spPr>
        <p:txBody>
          <a:bodyPr anchorCtr="0" anchor="t" bIns="0" lIns="0" spcFirstLastPara="1" rIns="0" wrap="square" tIns="0">
            <a:spAutoFit/>
          </a:bodyPr>
          <a:lstStyle/>
          <a:p>
            <a:pPr indent="0" lvl="0" marL="0" rtl="0" algn="l">
              <a:lnSpc>
                <a:spcPct val="85000"/>
              </a:lnSpc>
              <a:spcBef>
                <a:spcPts val="0"/>
              </a:spcBef>
              <a:spcAft>
                <a:spcPts val="0"/>
              </a:spcAft>
              <a:buNone/>
            </a:pPr>
            <a:r>
              <a:rPr b="1" lang="en" sz="3000">
                <a:solidFill>
                  <a:schemeClr val="lt1"/>
                </a:solidFill>
              </a:rPr>
              <a:t>What we think matters!</a:t>
            </a:r>
            <a:endParaRPr b="1" sz="3000">
              <a:solidFill>
                <a:schemeClr val="lt1"/>
              </a:solidFill>
            </a:endParaRPr>
          </a:p>
        </p:txBody>
      </p:sp>
      <p:pic>
        <p:nvPicPr>
          <p:cNvPr descr="A circular badge that says &quot;Accessible content creator&quot; and has an icon of a webpage wireframe." id="119" name="Google Shape;119;p18" title="Badgr digital credential"/>
          <p:cNvPicPr preferRelativeResize="0"/>
          <p:nvPr/>
        </p:nvPicPr>
        <p:blipFill>
          <a:blip r:embed="rId3">
            <a:alphaModFix/>
          </a:blip>
          <a:stretch>
            <a:fillRect/>
          </a:stretch>
        </p:blipFill>
        <p:spPr>
          <a:xfrm>
            <a:off x="2083781" y="2446075"/>
            <a:ext cx="1828800" cy="1828800"/>
          </a:xfrm>
          <a:prstGeom prst="rect">
            <a:avLst/>
          </a:prstGeom>
          <a:noFill/>
          <a:ln>
            <a:noFill/>
          </a:ln>
        </p:spPr>
      </p:pic>
      <p:pic>
        <p:nvPicPr>
          <p:cNvPr descr="A circular badge that says &quot;Accessible content curator&quot; and has an icon of two pieces of paper." id="120" name="Google Shape;120;p18" title="Badgr digital credential"/>
          <p:cNvPicPr preferRelativeResize="0"/>
          <p:nvPr/>
        </p:nvPicPr>
        <p:blipFill>
          <a:blip r:embed="rId4">
            <a:alphaModFix/>
          </a:blip>
          <a:stretch>
            <a:fillRect/>
          </a:stretch>
        </p:blipFill>
        <p:spPr>
          <a:xfrm>
            <a:off x="5411842" y="2446075"/>
            <a:ext cx="1828800" cy="1828800"/>
          </a:xfrm>
          <a:prstGeom prst="rect">
            <a:avLst/>
          </a:prstGeom>
          <a:noFill/>
          <a:ln>
            <a:noFill/>
          </a:ln>
        </p:spPr>
      </p:pic>
      <p:pic>
        <p:nvPicPr>
          <p:cNvPr descr="A circular badge that says &quot;Accessible image influencer&quot; and has an icon of an image file." id="121" name="Google Shape;121;p18" title="Badgr digital credential"/>
          <p:cNvPicPr preferRelativeResize="0"/>
          <p:nvPr/>
        </p:nvPicPr>
        <p:blipFill>
          <a:blip r:embed="rId5">
            <a:alphaModFix/>
          </a:blip>
          <a:stretch>
            <a:fillRect/>
          </a:stretch>
        </p:blipFill>
        <p:spPr>
          <a:xfrm>
            <a:off x="7075873" y="1559900"/>
            <a:ext cx="1828800" cy="1828800"/>
          </a:xfrm>
          <a:prstGeom prst="rect">
            <a:avLst/>
          </a:prstGeom>
          <a:noFill/>
          <a:ln>
            <a:noFill/>
          </a:ln>
        </p:spPr>
      </p:pic>
      <p:pic>
        <p:nvPicPr>
          <p:cNvPr descr="A circular badge that says &quot;Accessible media manager&quot; and has an icon of a video file." id="122" name="Google Shape;122;p18" title="Badgr digital credential"/>
          <p:cNvPicPr preferRelativeResize="0"/>
          <p:nvPr/>
        </p:nvPicPr>
        <p:blipFill>
          <a:blip r:embed="rId6">
            <a:alphaModFix/>
          </a:blip>
          <a:stretch>
            <a:fillRect/>
          </a:stretch>
        </p:blipFill>
        <p:spPr>
          <a:xfrm>
            <a:off x="3747811" y="1559900"/>
            <a:ext cx="1828800" cy="1828800"/>
          </a:xfrm>
          <a:prstGeom prst="rect">
            <a:avLst/>
          </a:prstGeom>
          <a:noFill/>
          <a:ln>
            <a:noFill/>
          </a:ln>
        </p:spPr>
      </p:pic>
      <p:pic>
        <p:nvPicPr>
          <p:cNvPr descr="A circular badge that says &quot;Accessible Remediator Rockstar&quot; and has an icon of an electric guitar." id="123" name="Google Shape;123;p18" title="Badgr digital credential"/>
          <p:cNvPicPr preferRelativeResize="0"/>
          <p:nvPr/>
        </p:nvPicPr>
        <p:blipFill>
          <a:blip r:embed="rId7">
            <a:alphaModFix/>
          </a:blip>
          <a:stretch>
            <a:fillRect/>
          </a:stretch>
        </p:blipFill>
        <p:spPr>
          <a:xfrm>
            <a:off x="419750" y="1559900"/>
            <a:ext cx="1828800" cy="182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7" name="Shape 127"/>
        <p:cNvGrpSpPr/>
        <p:nvPr/>
      </p:nvGrpSpPr>
      <p:grpSpPr>
        <a:xfrm>
          <a:off x="0" y="0"/>
          <a:ext cx="0" cy="0"/>
          <a:chOff x="0" y="0"/>
          <a:chExt cx="0" cy="0"/>
        </a:xfrm>
      </p:grpSpPr>
      <p:sp>
        <p:nvSpPr>
          <p:cNvPr id="128" name="Google Shape;128;p19"/>
          <p:cNvSpPr/>
          <p:nvPr/>
        </p:nvSpPr>
        <p:spPr>
          <a:xfrm>
            <a:off x="0" y="0"/>
            <a:ext cx="5371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ircular badge that says &quot;Accessible Remediator Rockstar&quot; and has an icon of an electric guitar." id="129" name="Google Shape;129;p19" title="Badgr digital credential"/>
          <p:cNvPicPr preferRelativeResize="0"/>
          <p:nvPr/>
        </p:nvPicPr>
        <p:blipFill>
          <a:blip r:embed="rId3">
            <a:alphaModFix/>
          </a:blip>
          <a:stretch>
            <a:fillRect/>
          </a:stretch>
        </p:blipFill>
        <p:spPr>
          <a:xfrm>
            <a:off x="5831700" y="1255825"/>
            <a:ext cx="2743200" cy="2743200"/>
          </a:xfrm>
          <a:prstGeom prst="rect">
            <a:avLst/>
          </a:prstGeom>
          <a:noFill/>
          <a:ln>
            <a:noFill/>
          </a:ln>
        </p:spPr>
      </p:pic>
      <p:sp>
        <p:nvSpPr>
          <p:cNvPr id="130" name="Google Shape;130;p19"/>
          <p:cNvSpPr txBox="1"/>
          <p:nvPr/>
        </p:nvSpPr>
        <p:spPr>
          <a:xfrm>
            <a:off x="311700" y="1107425"/>
            <a:ext cx="4802400" cy="5511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rgbClr val="FFFFFF"/>
                </a:solidFill>
              </a:rPr>
              <a:t>Remediation Objectives</a:t>
            </a:r>
            <a:endParaRPr b="1" sz="2800">
              <a:solidFill>
                <a:srgbClr val="FFFFFF"/>
              </a:solidFill>
            </a:endParaRPr>
          </a:p>
        </p:txBody>
      </p:sp>
      <p:sp>
        <p:nvSpPr>
          <p:cNvPr id="131" name="Google Shape;131;p19"/>
          <p:cNvSpPr txBox="1"/>
          <p:nvPr/>
        </p:nvSpPr>
        <p:spPr>
          <a:xfrm>
            <a:off x="235500" y="1662475"/>
            <a:ext cx="4802400" cy="2373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1"/>
              </a:buClr>
              <a:buSzPts val="1800"/>
              <a:buFont typeface="Arial"/>
              <a:buChar char="•"/>
            </a:pPr>
            <a:r>
              <a:rPr b="1" lang="en" sz="1800">
                <a:solidFill>
                  <a:srgbClr val="FFFFFF"/>
                </a:solidFill>
              </a:rPr>
              <a:t>Use remediation tools in one of your courses. </a:t>
            </a:r>
            <a:endParaRPr b="1" sz="1800">
              <a:solidFill>
                <a:srgbClr val="FFFFFF"/>
              </a:solidFill>
            </a:endParaRPr>
          </a:p>
          <a:p>
            <a:pPr indent="-342900" lvl="0" marL="457200" rtl="0" algn="l">
              <a:lnSpc>
                <a:spcPct val="115000"/>
              </a:lnSpc>
              <a:spcBef>
                <a:spcPts val="0"/>
              </a:spcBef>
              <a:spcAft>
                <a:spcPts val="0"/>
              </a:spcAft>
              <a:buClr>
                <a:schemeClr val="accent1"/>
              </a:buClr>
              <a:buSzPts val="1800"/>
              <a:buFont typeface="Arial"/>
              <a:buChar char="•"/>
            </a:pPr>
            <a:r>
              <a:rPr b="1" lang="en" sz="1800">
                <a:solidFill>
                  <a:srgbClr val="FFFFFF"/>
                </a:solidFill>
              </a:rPr>
              <a:t>Identify inaccessible content using accessibility checker tools.</a:t>
            </a:r>
            <a:endParaRPr b="1" sz="1800">
              <a:solidFill>
                <a:srgbClr val="FFFFFF"/>
              </a:solidFill>
            </a:endParaRPr>
          </a:p>
          <a:p>
            <a:pPr indent="-342900" lvl="0" marL="457200" rtl="0" algn="l">
              <a:lnSpc>
                <a:spcPct val="115000"/>
              </a:lnSpc>
              <a:spcBef>
                <a:spcPts val="0"/>
              </a:spcBef>
              <a:spcAft>
                <a:spcPts val="0"/>
              </a:spcAft>
              <a:buClr>
                <a:schemeClr val="accent1"/>
              </a:buClr>
              <a:buSzPts val="1800"/>
              <a:buFont typeface="Arial"/>
              <a:buChar char="•"/>
            </a:pPr>
            <a:r>
              <a:rPr b="1" lang="en" sz="1800">
                <a:solidFill>
                  <a:srgbClr val="FFFFFF"/>
                </a:solidFill>
              </a:rPr>
              <a:t>Identify accessibility resources.</a:t>
            </a:r>
            <a:endParaRPr b="1" sz="1800">
              <a:solidFill>
                <a:srgbClr val="FFFFFF"/>
              </a:solidFill>
            </a:endParaRPr>
          </a:p>
          <a:p>
            <a:pPr indent="-342900" lvl="0" marL="457200" rtl="0" algn="l">
              <a:lnSpc>
                <a:spcPct val="115000"/>
              </a:lnSpc>
              <a:spcBef>
                <a:spcPts val="0"/>
              </a:spcBef>
              <a:spcAft>
                <a:spcPts val="0"/>
              </a:spcAft>
              <a:buClr>
                <a:schemeClr val="accent1"/>
              </a:buClr>
              <a:buSzPts val="1800"/>
              <a:buFont typeface="Arial"/>
              <a:buChar char="•"/>
            </a:pPr>
            <a:r>
              <a:rPr b="1" lang="en" sz="1800">
                <a:solidFill>
                  <a:srgbClr val="FFFFFF"/>
                </a:solidFill>
              </a:rPr>
              <a:t>Identify when to double-check accuracy of the remediation.</a:t>
            </a:r>
            <a:endParaRPr b="1" sz="18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5" name="Shape 135"/>
        <p:cNvGrpSpPr/>
        <p:nvPr/>
      </p:nvGrpSpPr>
      <p:grpSpPr>
        <a:xfrm>
          <a:off x="0" y="0"/>
          <a:ext cx="0" cy="0"/>
          <a:chOff x="0" y="0"/>
          <a:chExt cx="0" cy="0"/>
        </a:xfrm>
      </p:grpSpPr>
      <p:sp>
        <p:nvSpPr>
          <p:cNvPr id="136" name="Google Shape;136;p20"/>
          <p:cNvSpPr/>
          <p:nvPr/>
        </p:nvSpPr>
        <p:spPr>
          <a:xfrm>
            <a:off x="0" y="0"/>
            <a:ext cx="5371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ircular badge that says &quot;Accessible media manager&quot; and has an icon of a video file." id="137" name="Google Shape;137;p20" title="Badgr digital credential"/>
          <p:cNvPicPr preferRelativeResize="0"/>
          <p:nvPr/>
        </p:nvPicPr>
        <p:blipFill>
          <a:blip r:embed="rId3">
            <a:alphaModFix/>
          </a:blip>
          <a:stretch>
            <a:fillRect/>
          </a:stretch>
        </p:blipFill>
        <p:spPr>
          <a:xfrm>
            <a:off x="5831711" y="1248250"/>
            <a:ext cx="2743200" cy="2743200"/>
          </a:xfrm>
          <a:prstGeom prst="rect">
            <a:avLst/>
          </a:prstGeom>
          <a:noFill/>
          <a:ln>
            <a:noFill/>
          </a:ln>
        </p:spPr>
      </p:pic>
      <p:sp>
        <p:nvSpPr>
          <p:cNvPr id="138" name="Google Shape;138;p20"/>
          <p:cNvSpPr txBox="1"/>
          <p:nvPr/>
        </p:nvSpPr>
        <p:spPr>
          <a:xfrm>
            <a:off x="311700" y="189275"/>
            <a:ext cx="4802400" cy="5511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rgbClr val="FFFFFF"/>
                </a:solidFill>
              </a:rPr>
              <a:t>Media Manager Objectives</a:t>
            </a:r>
            <a:endParaRPr b="1" sz="2800">
              <a:solidFill>
                <a:srgbClr val="FFFFFF"/>
              </a:solidFill>
            </a:endParaRPr>
          </a:p>
        </p:txBody>
      </p:sp>
      <p:sp>
        <p:nvSpPr>
          <p:cNvPr id="139" name="Google Shape;139;p20"/>
          <p:cNvSpPr txBox="1"/>
          <p:nvPr/>
        </p:nvSpPr>
        <p:spPr>
          <a:xfrm>
            <a:off x="235500" y="744325"/>
            <a:ext cx="4615800" cy="4209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1"/>
              </a:buClr>
              <a:buSzPts val="1600"/>
              <a:buFont typeface="Arial"/>
              <a:buChar char="•"/>
            </a:pPr>
            <a:r>
              <a:rPr b="1" lang="en" sz="1600">
                <a:solidFill>
                  <a:srgbClr val="FFFFFF"/>
                </a:solidFill>
              </a:rPr>
              <a:t>Discuss the preparation of creating a video for your courses.</a:t>
            </a:r>
            <a:endParaRPr b="1" sz="1600">
              <a:solidFill>
                <a:srgbClr val="FFFFFF"/>
              </a:solidFill>
            </a:endParaRPr>
          </a:p>
          <a:p>
            <a:pPr indent="-311150" lvl="1" marL="914400" rtl="0" algn="l">
              <a:lnSpc>
                <a:spcPct val="115000"/>
              </a:lnSpc>
              <a:spcBef>
                <a:spcPts val="1000"/>
              </a:spcBef>
              <a:spcAft>
                <a:spcPts val="0"/>
              </a:spcAft>
              <a:buClr>
                <a:schemeClr val="accent4"/>
              </a:buClr>
              <a:buSzPts val="1300"/>
              <a:buFont typeface="Arial"/>
              <a:buChar char="•"/>
            </a:pPr>
            <a:r>
              <a:rPr lang="en" sz="1300">
                <a:solidFill>
                  <a:srgbClr val="CCDCE4"/>
                </a:solidFill>
              </a:rPr>
              <a:t>Type of video</a:t>
            </a:r>
            <a:endParaRPr sz="1300">
              <a:solidFill>
                <a:srgbClr val="CCDCE4"/>
              </a:solidFill>
            </a:endParaRPr>
          </a:p>
          <a:p>
            <a:pPr indent="-311150" lvl="1" marL="914400" rtl="0" algn="l">
              <a:lnSpc>
                <a:spcPct val="115000"/>
              </a:lnSpc>
              <a:spcBef>
                <a:spcPts val="1000"/>
              </a:spcBef>
              <a:spcAft>
                <a:spcPts val="0"/>
              </a:spcAft>
              <a:buClr>
                <a:schemeClr val="accent4"/>
              </a:buClr>
              <a:buSzPts val="1300"/>
              <a:buFont typeface="Arial"/>
              <a:buChar char="•"/>
            </a:pPr>
            <a:r>
              <a:rPr lang="en" sz="1300">
                <a:solidFill>
                  <a:srgbClr val="CCDCE4"/>
                </a:solidFill>
              </a:rPr>
              <a:t>Video preparation tips</a:t>
            </a:r>
            <a:endParaRPr sz="1300">
              <a:solidFill>
                <a:srgbClr val="CCDCE4"/>
              </a:solidFill>
            </a:endParaRPr>
          </a:p>
          <a:p>
            <a:pPr indent="-330200" lvl="0" marL="457200" rtl="0" algn="l">
              <a:lnSpc>
                <a:spcPct val="115000"/>
              </a:lnSpc>
              <a:spcBef>
                <a:spcPts val="1000"/>
              </a:spcBef>
              <a:spcAft>
                <a:spcPts val="0"/>
              </a:spcAft>
              <a:buClr>
                <a:schemeClr val="accent1"/>
              </a:buClr>
              <a:buSzPts val="1600"/>
              <a:buFont typeface="Arial"/>
              <a:buChar char="•"/>
            </a:pPr>
            <a:r>
              <a:rPr b="1" lang="en" sz="1600">
                <a:solidFill>
                  <a:srgbClr val="FFFFFF"/>
                </a:solidFill>
              </a:rPr>
              <a:t>Describe the impact of captions on </a:t>
            </a:r>
            <a:br>
              <a:rPr b="1" lang="en" sz="1600">
                <a:solidFill>
                  <a:srgbClr val="FFFFFF"/>
                </a:solidFill>
              </a:rPr>
            </a:br>
            <a:r>
              <a:rPr b="1" lang="en" sz="1600">
                <a:solidFill>
                  <a:srgbClr val="FFFFFF"/>
                </a:solidFill>
              </a:rPr>
              <a:t>all learners.</a:t>
            </a:r>
            <a:endParaRPr b="1" sz="1600">
              <a:solidFill>
                <a:srgbClr val="FFFFFF"/>
              </a:solidFill>
            </a:endParaRPr>
          </a:p>
          <a:p>
            <a:pPr indent="-330200" lvl="0" marL="457200" rtl="0" algn="l">
              <a:lnSpc>
                <a:spcPct val="115000"/>
              </a:lnSpc>
              <a:spcBef>
                <a:spcPts val="1000"/>
              </a:spcBef>
              <a:spcAft>
                <a:spcPts val="0"/>
              </a:spcAft>
              <a:buClr>
                <a:schemeClr val="accent1"/>
              </a:buClr>
              <a:buSzPts val="1600"/>
              <a:buFont typeface="Arial"/>
              <a:buChar char="•"/>
            </a:pPr>
            <a:r>
              <a:rPr b="1" lang="en" sz="1600">
                <a:solidFill>
                  <a:srgbClr val="FFFFFF"/>
                </a:solidFill>
              </a:rPr>
              <a:t>Identify the importance of accurate captions and transcripts.</a:t>
            </a:r>
            <a:endParaRPr b="1" sz="1600">
              <a:solidFill>
                <a:srgbClr val="FFFFFF"/>
              </a:solidFill>
            </a:endParaRPr>
          </a:p>
          <a:p>
            <a:pPr indent="-330200" lvl="0" marL="457200" rtl="0" algn="l">
              <a:lnSpc>
                <a:spcPct val="115000"/>
              </a:lnSpc>
              <a:spcBef>
                <a:spcPts val="1000"/>
              </a:spcBef>
              <a:spcAft>
                <a:spcPts val="0"/>
              </a:spcAft>
              <a:buClr>
                <a:schemeClr val="accent1"/>
              </a:buClr>
              <a:buSzPts val="1600"/>
              <a:buFont typeface="Arial"/>
              <a:buChar char="•"/>
            </a:pPr>
            <a:r>
              <a:rPr b="1" lang="en" sz="1600">
                <a:solidFill>
                  <a:srgbClr val="FFFFFF"/>
                </a:solidFill>
              </a:rPr>
              <a:t>Identify your captioning resource page at ASU IT Accessibility </a:t>
            </a:r>
            <a:endParaRPr b="1" sz="1600">
              <a:solidFill>
                <a:srgbClr val="FFFFFF"/>
              </a:solidFill>
            </a:endParaRPr>
          </a:p>
          <a:p>
            <a:pPr indent="-330200" lvl="0" marL="457200" rtl="0" algn="l">
              <a:lnSpc>
                <a:spcPct val="115000"/>
              </a:lnSpc>
              <a:spcBef>
                <a:spcPts val="1000"/>
              </a:spcBef>
              <a:spcAft>
                <a:spcPts val="1000"/>
              </a:spcAft>
              <a:buClr>
                <a:schemeClr val="accent1"/>
              </a:buClr>
              <a:buSzPts val="1600"/>
              <a:buFont typeface="Arial"/>
              <a:buChar char="•"/>
            </a:pPr>
            <a:r>
              <a:rPr b="1" lang="en" sz="1600">
                <a:solidFill>
                  <a:srgbClr val="FFFFFF"/>
                </a:solidFill>
              </a:rPr>
              <a:t>Use technologies and support systems to generate captions in your own course.</a:t>
            </a:r>
            <a:endParaRPr b="1" sz="16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3" name="Shape 143"/>
        <p:cNvGrpSpPr/>
        <p:nvPr/>
      </p:nvGrpSpPr>
      <p:grpSpPr>
        <a:xfrm>
          <a:off x="0" y="0"/>
          <a:ext cx="0" cy="0"/>
          <a:chOff x="0" y="0"/>
          <a:chExt cx="0" cy="0"/>
        </a:xfrm>
      </p:grpSpPr>
      <p:sp>
        <p:nvSpPr>
          <p:cNvPr id="144" name="Google Shape;144;p21"/>
          <p:cNvSpPr/>
          <p:nvPr/>
        </p:nvSpPr>
        <p:spPr>
          <a:xfrm>
            <a:off x="0" y="0"/>
            <a:ext cx="5371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txBox="1"/>
          <p:nvPr/>
        </p:nvSpPr>
        <p:spPr>
          <a:xfrm>
            <a:off x="311700" y="967700"/>
            <a:ext cx="4802400" cy="5511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2800">
                <a:solidFill>
                  <a:srgbClr val="FFFFFF"/>
                </a:solidFill>
              </a:rPr>
              <a:t>Image Objectives</a:t>
            </a:r>
            <a:endParaRPr b="1" sz="2800">
              <a:solidFill>
                <a:srgbClr val="FFFFFF"/>
              </a:solidFill>
            </a:endParaRPr>
          </a:p>
        </p:txBody>
      </p:sp>
      <p:sp>
        <p:nvSpPr>
          <p:cNvPr id="146" name="Google Shape;146;p21"/>
          <p:cNvSpPr txBox="1"/>
          <p:nvPr/>
        </p:nvSpPr>
        <p:spPr>
          <a:xfrm>
            <a:off x="235500" y="1522750"/>
            <a:ext cx="4802400" cy="2758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1"/>
              </a:buClr>
              <a:buSzPts val="1800"/>
              <a:buFont typeface="Arial"/>
              <a:buChar char="•"/>
            </a:pPr>
            <a:r>
              <a:rPr b="1" lang="en" sz="1800">
                <a:solidFill>
                  <a:srgbClr val="FFFFFF"/>
                </a:solidFill>
              </a:rPr>
              <a:t>Identify the ways to use and create various types of accessible images.</a:t>
            </a:r>
            <a:endParaRPr b="1" sz="1800">
              <a:solidFill>
                <a:srgbClr val="FFFFFF"/>
              </a:solidFill>
            </a:endParaRPr>
          </a:p>
          <a:p>
            <a:pPr indent="-342900" lvl="0" marL="457200" rtl="0" algn="l">
              <a:lnSpc>
                <a:spcPct val="115000"/>
              </a:lnSpc>
              <a:spcBef>
                <a:spcPts val="1000"/>
              </a:spcBef>
              <a:spcAft>
                <a:spcPts val="0"/>
              </a:spcAft>
              <a:buClr>
                <a:schemeClr val="accent1"/>
              </a:buClr>
              <a:buSzPts val="1800"/>
              <a:buFont typeface="Arial"/>
              <a:buChar char="•"/>
            </a:pPr>
            <a:r>
              <a:rPr b="1" lang="en" sz="1800">
                <a:solidFill>
                  <a:srgbClr val="FFFFFF"/>
                </a:solidFill>
              </a:rPr>
              <a:t>Revise ambiguous alt text so that it describes the image.</a:t>
            </a:r>
            <a:endParaRPr b="1" sz="1800">
              <a:solidFill>
                <a:srgbClr val="FFFFFF"/>
              </a:solidFill>
            </a:endParaRPr>
          </a:p>
          <a:p>
            <a:pPr indent="-342900" lvl="0" marL="457200" rtl="0" algn="l">
              <a:lnSpc>
                <a:spcPct val="115000"/>
              </a:lnSpc>
              <a:spcBef>
                <a:spcPts val="1000"/>
              </a:spcBef>
              <a:spcAft>
                <a:spcPts val="0"/>
              </a:spcAft>
              <a:buClr>
                <a:schemeClr val="accent1"/>
              </a:buClr>
              <a:buSzPts val="1800"/>
              <a:buFont typeface="Arial"/>
              <a:buChar char="•"/>
            </a:pPr>
            <a:r>
              <a:rPr b="1" lang="en" sz="1800">
                <a:solidFill>
                  <a:srgbClr val="FFFFFF"/>
                </a:solidFill>
              </a:rPr>
              <a:t>Describe the impact of alt text on all learners. </a:t>
            </a:r>
            <a:endParaRPr b="1" sz="1800">
              <a:solidFill>
                <a:srgbClr val="FFFFFF"/>
              </a:solidFill>
            </a:endParaRPr>
          </a:p>
          <a:p>
            <a:pPr indent="-342900" lvl="0" marL="457200" rtl="0" algn="l">
              <a:lnSpc>
                <a:spcPct val="115000"/>
              </a:lnSpc>
              <a:spcBef>
                <a:spcPts val="1000"/>
              </a:spcBef>
              <a:spcAft>
                <a:spcPts val="1000"/>
              </a:spcAft>
              <a:buClr>
                <a:schemeClr val="accent1"/>
              </a:buClr>
              <a:buSzPts val="1800"/>
              <a:buFont typeface="Arial"/>
              <a:buChar char="•"/>
            </a:pPr>
            <a:r>
              <a:rPr b="1" lang="en" sz="1800">
                <a:solidFill>
                  <a:srgbClr val="FFFFFF"/>
                </a:solidFill>
              </a:rPr>
              <a:t>Create an alternative to graphical text.</a:t>
            </a:r>
            <a:endParaRPr b="1" sz="1800">
              <a:solidFill>
                <a:srgbClr val="FFFFFF"/>
              </a:solidFill>
            </a:endParaRPr>
          </a:p>
        </p:txBody>
      </p:sp>
      <p:pic>
        <p:nvPicPr>
          <p:cNvPr descr="A circular badge that says &quot;Accessible image influencer&quot; and has an icon of an image file." id="147" name="Google Shape;147;p21" title="Badgr digital credential"/>
          <p:cNvPicPr preferRelativeResize="0"/>
          <p:nvPr/>
        </p:nvPicPr>
        <p:blipFill>
          <a:blip r:embed="rId3">
            <a:alphaModFix/>
          </a:blip>
          <a:stretch>
            <a:fillRect/>
          </a:stretch>
        </p:blipFill>
        <p:spPr>
          <a:xfrm>
            <a:off x="5831698" y="1252728"/>
            <a:ext cx="2743200" cy="2743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U">
  <a:themeElements>
    <a:clrScheme name="Simple Light">
      <a:dk1>
        <a:srgbClr val="191919"/>
      </a:dk1>
      <a:lt1>
        <a:srgbClr val="FFFFFF"/>
      </a:lt1>
      <a:dk2>
        <a:srgbClr val="747474"/>
      </a:dk2>
      <a:lt2>
        <a:srgbClr val="E8E8E8"/>
      </a:lt2>
      <a:accent1>
        <a:srgbClr val="FFC627"/>
      </a:accent1>
      <a:accent2>
        <a:srgbClr val="8C1D40"/>
      </a:accent2>
      <a:accent3>
        <a:srgbClr val="78BE20"/>
      </a:accent3>
      <a:accent4>
        <a:srgbClr val="FF7F32"/>
      </a:accent4>
      <a:accent5>
        <a:srgbClr val="00A3E0"/>
      </a:accent5>
      <a:accent6>
        <a:srgbClr val="CC2F2F"/>
      </a:accent6>
      <a:hlink>
        <a:srgbClr val="8C1D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